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embeddings/oleObject1.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notesSlides/notesSlide22.xml" ContentType="application/vnd.openxmlformats-officedocument.presentationml.notesSlide+xml"/>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notesSlides/notesSlide23.xml" ContentType="application/vnd.openxmlformats-officedocument.presentationml.notesSlide+xml"/>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notesSlides/notesSlide24.xml" ContentType="application/vnd.openxmlformats-officedocument.presentationml.notesSlide+xml"/>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notesSlides/notesSlide25.xml" ContentType="application/vnd.openxmlformats-officedocument.presentationml.notesSlide+xml"/>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notesSlides/notesSlide34.xml" ContentType="application/vnd.openxmlformats-officedocument.presentationml.notesSlide+xml"/>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28.bin" ContentType="application/vnd.openxmlformats-officedocument.oleObject"/>
  <Override PartName="/ppt/notesSlides/notesSlide35.xml" ContentType="application/vnd.openxmlformats-officedocument.presentationml.notesSlide+xml"/>
  <Override PartName="/ppt/embeddings/oleObject29.bin" ContentType="application/vnd.openxmlformats-officedocument.oleObject"/>
  <Override PartName="/ppt/embeddings/oleObject30.bin" ContentType="application/vnd.openxmlformats-officedocument.oleObject"/>
  <Override PartName="/ppt/embeddings/oleObject31.bin" ContentType="application/vnd.openxmlformats-officedocument.oleObject"/>
  <Override PartName="/ppt/embeddings/oleObject32.bin" ContentType="application/vnd.openxmlformats-officedocument.oleObject"/>
  <Override PartName="/ppt/notesSlides/notesSlide36.xml" ContentType="application/vnd.openxmlformats-officedocument.presentationml.notesSlide+xml"/>
  <Override PartName="/ppt/embeddings/oleObject33.bin" ContentType="application/vnd.openxmlformats-officedocument.oleObject"/>
  <Override PartName="/ppt/embeddings/oleObject34.bin" ContentType="application/vnd.openxmlformats-officedocument.oleObject"/>
  <Override PartName="/ppt/embeddings/oleObject35.bin" ContentType="application/vnd.openxmlformats-officedocument.oleObject"/>
  <Override PartName="/ppt/embeddings/oleObject36.bin" ContentType="application/vnd.openxmlformats-officedocument.oleObject"/>
  <Override PartName="/ppt/notesSlides/notesSlide37.xml" ContentType="application/vnd.openxmlformats-officedocument.presentationml.notesSlide+xml"/>
  <Override PartName="/ppt/embeddings/oleObject37.bin" ContentType="application/vnd.openxmlformats-officedocument.oleObject"/>
  <Override PartName="/ppt/embeddings/oleObject38.bin" ContentType="application/vnd.openxmlformats-officedocument.oleObject"/>
  <Override PartName="/ppt/embeddings/oleObject39.bin" ContentType="application/vnd.openxmlformats-officedocument.oleObject"/>
  <Override PartName="/ppt/notesSlides/notesSlide38.xml" ContentType="application/vnd.openxmlformats-officedocument.presentationml.notesSlide+xml"/>
  <Override PartName="/ppt/embeddings/oleObject40.bin" ContentType="application/vnd.openxmlformats-officedocument.oleObject"/>
  <Override PartName="/ppt/embeddings/oleObject41.bin" ContentType="application/vnd.openxmlformats-officedocument.oleObject"/>
  <Override PartName="/ppt/embeddings/oleObject42.bin" ContentType="application/vnd.openxmlformats-officedocument.oleObject"/>
  <Override PartName="/ppt/embeddings/oleObject43.bin" ContentType="application/vnd.openxmlformats-officedocument.oleObject"/>
  <Override PartName="/ppt/embeddings/oleObject44.bin" ContentType="application/vnd.openxmlformats-officedocument.oleObject"/>
  <Override PartName="/ppt/notesSlides/notesSlide39.xml" ContentType="application/vnd.openxmlformats-officedocument.presentationml.notesSlide+xml"/>
  <Override PartName="/ppt/embeddings/oleObject45.bin" ContentType="application/vnd.openxmlformats-officedocument.oleObject"/>
  <Override PartName="/ppt/embeddings/oleObject46.bin" ContentType="application/vnd.openxmlformats-officedocument.oleObject"/>
  <Override PartName="/ppt/embeddings/oleObject47.bin" ContentType="application/vnd.openxmlformats-officedocument.oleObject"/>
  <Override PartName="/ppt/embeddings/oleObject48.bin" ContentType="application/vnd.openxmlformats-officedocument.oleObject"/>
  <Override PartName="/ppt/embeddings/oleObject49.bin" ContentType="application/vnd.openxmlformats-officedocument.oleObject"/>
  <Override PartName="/ppt/embeddings/oleObject50.bin" ContentType="application/vnd.openxmlformats-officedocument.oleObject"/>
  <Override PartName="/ppt/embeddings/oleObject51.bin" ContentType="application/vnd.openxmlformats-officedocument.oleObject"/>
  <Override PartName="/ppt/embeddings/oleObject52.bin" ContentType="application/vnd.openxmlformats-officedocument.oleObject"/>
  <Override PartName="/ppt/embeddings/oleObject53.bin" ContentType="application/vnd.openxmlformats-officedocument.oleObject"/>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embeddings/oleObject54.bin" ContentType="application/vnd.openxmlformats-officedocument.oleObject"/>
  <Override PartName="/ppt/embeddings/oleObject55.bin" ContentType="application/vnd.openxmlformats-officedocument.oleObject"/>
  <Override PartName="/ppt/embeddings/oleObject56.bin" ContentType="application/vnd.openxmlformats-officedocument.oleObject"/>
  <Override PartName="/ppt/embeddings/oleObject57.bin" ContentType="application/vnd.openxmlformats-officedocument.oleObject"/>
  <Override PartName="/ppt/embeddings/oleObject58.bin" ContentType="application/vnd.openxmlformats-officedocument.oleObject"/>
  <Override PartName="/ppt/notesSlides/notesSlide45.xml" ContentType="application/vnd.openxmlformats-officedocument.presentationml.notesSlide+xml"/>
  <Override PartName="/ppt/notesSlides/notesSlide46.xml" ContentType="application/vnd.openxmlformats-officedocument.presentationml.notesSlide+xml"/>
  <Override PartName="/ppt/embeddings/oleObject59.bin" ContentType="application/vnd.openxmlformats-officedocument.oleObject"/>
  <Override PartName="/ppt/embeddings/oleObject60.bin" ContentType="application/vnd.openxmlformats-officedocument.oleObject"/>
  <Override PartName="/ppt/embeddings/oleObject61.bin" ContentType="application/vnd.openxmlformats-officedocument.oleObject"/>
  <Override PartName="/ppt/embeddings/oleObject62.bin" ContentType="application/vnd.openxmlformats-officedocument.oleObject"/>
  <Override PartName="/ppt/embeddings/oleObject63.bin" ContentType="application/vnd.openxmlformats-officedocument.oleObject"/>
  <Override PartName="/ppt/notesSlides/notesSlide47.xml" ContentType="application/vnd.openxmlformats-officedocument.presentationml.notesSlide+xml"/>
  <Override PartName="/ppt/embeddings/oleObject64.bin" ContentType="application/vnd.openxmlformats-officedocument.oleObject"/>
  <Override PartName="/ppt/embeddings/oleObject65.bin" ContentType="application/vnd.openxmlformats-officedocument.oleObject"/>
  <Override PartName="/ppt/embeddings/oleObject66.bin" ContentType="application/vnd.openxmlformats-officedocument.oleObject"/>
  <Override PartName="/ppt/embeddings/oleObject67.bin" ContentType="application/vnd.openxmlformats-officedocument.oleObject"/>
  <Override PartName="/ppt/notesSlides/notesSlide48.xml" ContentType="application/vnd.openxmlformats-officedocument.presentationml.notesSlide+xml"/>
  <Override PartName="/ppt/embeddings/oleObject68.bin" ContentType="application/vnd.openxmlformats-officedocument.oleObject"/>
  <Override PartName="/ppt/notesSlides/notesSlide49.xml" ContentType="application/vnd.openxmlformats-officedocument.presentationml.notesSlide+xml"/>
  <Override PartName="/ppt/notesSlides/notesSlide50.xml" ContentType="application/vnd.openxmlformats-officedocument.presentationml.notesSlide+xml"/>
  <Override PartName="/ppt/embeddings/oleObject69.bin" ContentType="application/vnd.openxmlformats-officedocument.oleObject"/>
  <Override PartName="/ppt/embeddings/oleObject70.bin" ContentType="application/vnd.openxmlformats-officedocument.oleObject"/>
  <Override PartName="/ppt/notesSlides/notesSlide51.xml" ContentType="application/vnd.openxmlformats-officedocument.presentationml.notesSlide+xml"/>
  <Override PartName="/ppt/embeddings/oleObject71.bin" ContentType="application/vnd.openxmlformats-officedocument.oleObject"/>
  <Override PartName="/ppt/embeddings/oleObject72.bin" ContentType="application/vnd.openxmlformats-officedocument.oleObject"/>
  <Override PartName="/ppt/embeddings/oleObject73.bin" ContentType="application/vnd.openxmlformats-officedocument.oleObject"/>
  <Override PartName="/ppt/notesSlides/notesSlide52.xml" ContentType="application/vnd.openxmlformats-officedocument.presentationml.notesSlide+xml"/>
  <Override PartName="/ppt/embeddings/oleObject74.bin" ContentType="application/vnd.openxmlformats-officedocument.oleObject"/>
  <Override PartName="/ppt/embeddings/oleObject75.bin" ContentType="application/vnd.openxmlformats-officedocument.oleObject"/>
  <Override PartName="/ppt/notesSlides/notesSlide53.xml" ContentType="application/vnd.openxmlformats-officedocument.presentationml.notesSlide+xml"/>
  <Override PartName="/ppt/embeddings/oleObject76.bin" ContentType="application/vnd.openxmlformats-officedocument.oleObject"/>
  <Override PartName="/ppt/embeddings/oleObject77.bin" ContentType="application/vnd.openxmlformats-officedocument.oleObject"/>
  <Override PartName="/ppt/embeddings/oleObject78.bin" ContentType="application/vnd.openxmlformats-officedocument.oleObject"/>
  <Override PartName="/ppt/embeddings/oleObject79.bin" ContentType="application/vnd.openxmlformats-officedocument.oleObject"/>
  <Override PartName="/ppt/embeddings/oleObject80.bin" ContentType="application/vnd.openxmlformats-officedocument.oleObject"/>
  <Override PartName="/ppt/notesSlides/notesSlide54.xml" ContentType="application/vnd.openxmlformats-officedocument.presentationml.notesSlide+xml"/>
  <Override PartName="/ppt/embeddings/oleObject81.bin" ContentType="application/vnd.openxmlformats-officedocument.oleObject"/>
  <Override PartName="/ppt/notesSlides/notesSlide55.xml" ContentType="application/vnd.openxmlformats-officedocument.presentationml.notesSlide+xml"/>
  <Override PartName="/ppt/embeddings/oleObject82.bin" ContentType="application/vnd.openxmlformats-officedocument.oleObject"/>
  <Override PartName="/ppt/embeddings/oleObject83.bin" ContentType="application/vnd.openxmlformats-officedocument.oleObject"/>
  <Override PartName="/ppt/embeddings/oleObject84.bin" ContentType="application/vnd.openxmlformats-officedocument.oleObject"/>
  <Override PartName="/ppt/embeddings/oleObject85.bin" ContentType="application/vnd.openxmlformats-officedocument.oleObject"/>
  <Override PartName="/ppt/embeddings/oleObject86.bin" ContentType="application/vnd.openxmlformats-officedocument.oleObject"/>
  <Override PartName="/ppt/notesSlides/notesSlide56.xml" ContentType="application/vnd.openxmlformats-officedocument.presentationml.notesSlide+xml"/>
  <Override PartName="/ppt/embeddings/oleObject87.bin" ContentType="application/vnd.openxmlformats-officedocument.oleObject"/>
  <Override PartName="/ppt/embeddings/oleObject88.bin" ContentType="application/vnd.openxmlformats-officedocument.oleObject"/>
  <Override PartName="/ppt/embeddings/oleObject89.bin" ContentType="application/vnd.openxmlformats-officedocument.oleObject"/>
  <Override PartName="/ppt/embeddings/oleObject90.bin" ContentType="application/vnd.openxmlformats-officedocument.oleObject"/>
  <Override PartName="/ppt/embeddings/oleObject91.bin" ContentType="application/vnd.openxmlformats-officedocument.oleObject"/>
  <Override PartName="/ppt/notesSlides/notesSlide57.xml" ContentType="application/vnd.openxmlformats-officedocument.presentationml.notesSlide+xml"/>
  <Override PartName="/ppt/embeddings/oleObject92.bin" ContentType="application/vnd.openxmlformats-officedocument.oleObject"/>
  <Override PartName="/ppt/embeddings/oleObject93.bin" ContentType="application/vnd.openxmlformats-officedocument.oleObject"/>
  <Override PartName="/ppt/notesSlides/notesSlide58.xml" ContentType="application/vnd.openxmlformats-officedocument.presentationml.notesSlide+xml"/>
  <Override PartName="/ppt/embeddings/oleObject94.bin" ContentType="application/vnd.openxmlformats-officedocument.oleObject"/>
  <Override PartName="/ppt/embeddings/oleObject95.bin" ContentType="application/vnd.openxmlformats-officedocument.oleObject"/>
  <Override PartName="/ppt/embeddings/oleObject96.bin" ContentType="application/vnd.openxmlformats-officedocument.oleObject"/>
  <Override PartName="/ppt/embeddings/oleObject97.bin" ContentType="application/vnd.openxmlformats-officedocument.oleObject"/>
  <Override PartName="/ppt/embeddings/oleObject98.bin" ContentType="application/vnd.openxmlformats-officedocument.oleObject"/>
  <Override PartName="/ppt/notesSlides/notesSlide59.xml" ContentType="application/vnd.openxmlformats-officedocument.presentationml.notesSlide+xml"/>
  <Override PartName="/ppt/embeddings/oleObject99.bin" ContentType="application/vnd.openxmlformats-officedocument.oleObject"/>
  <Override PartName="/ppt/embeddings/oleObject100.bin" ContentType="application/vnd.openxmlformats-officedocument.oleObject"/>
  <Override PartName="/ppt/embeddings/oleObject101.bin" ContentType="application/vnd.openxmlformats-officedocument.oleObject"/>
  <Override PartName="/ppt/embeddings/oleObject102.bin" ContentType="application/vnd.openxmlformats-officedocument.oleObject"/>
  <Override PartName="/ppt/embeddings/oleObject103.bin" ContentType="application/vnd.openxmlformats-officedocument.oleObject"/>
  <Override PartName="/ppt/notesSlides/notesSlide60.xml" ContentType="application/vnd.openxmlformats-officedocument.presentationml.notesSlide+xml"/>
  <Override PartName="/ppt/embeddings/oleObject104.bin" ContentType="application/vnd.openxmlformats-officedocument.oleObject"/>
  <Override PartName="/ppt/embeddings/oleObject105.bin" ContentType="application/vnd.openxmlformats-officedocument.oleObject"/>
  <Override PartName="/ppt/embeddings/oleObject106.bin" ContentType="application/vnd.openxmlformats-officedocument.oleObject"/>
  <Override PartName="/ppt/embeddings/oleObject107.bin" ContentType="application/vnd.openxmlformats-officedocument.oleObject"/>
  <Override PartName="/ppt/embeddings/oleObject108.bin" ContentType="application/vnd.openxmlformats-officedocument.oleObject"/>
  <Override PartName="/ppt/notesSlides/notesSlide61.xml" ContentType="application/vnd.openxmlformats-officedocument.presentationml.notesSlide+xml"/>
  <Override PartName="/ppt/embeddings/oleObject109.bin" ContentType="application/vnd.openxmlformats-officedocument.oleObject"/>
  <Override PartName="/ppt/notesSlides/notesSlide62.xml" ContentType="application/vnd.openxmlformats-officedocument.presentationml.notesSlide+xml"/>
  <Override PartName="/ppt/embeddings/oleObject110.bin" ContentType="application/vnd.openxmlformats-officedocument.oleObject"/>
  <Override PartName="/ppt/embeddings/oleObject111.bin" ContentType="application/vnd.openxmlformats-officedocument.oleObject"/>
  <Override PartName="/ppt/embeddings/oleObject112.bin" ContentType="application/vnd.openxmlformats-officedocument.oleObject"/>
  <Override PartName="/ppt/embeddings/oleObject113.bin" ContentType="application/vnd.openxmlformats-officedocument.oleObject"/>
  <Override PartName="/ppt/notesSlides/notesSlide63.xml" ContentType="application/vnd.openxmlformats-officedocument.presentationml.notesSlide+xml"/>
  <Override PartName="/ppt/embeddings/oleObject114.bin" ContentType="application/vnd.openxmlformats-officedocument.oleObject"/>
  <Override PartName="/ppt/notesSlides/notesSlide64.xml" ContentType="application/vnd.openxmlformats-officedocument.presentationml.notesSlide+xml"/>
  <Override PartName="/ppt/notesSlides/notesSlide65.xml" ContentType="application/vnd.openxmlformats-officedocument.presentationml.notesSlide+xml"/>
  <Override PartName="/ppt/embeddings/oleObject115.bin" ContentType="application/vnd.openxmlformats-officedocument.oleObject"/>
  <Override PartName="/ppt/notesSlides/notesSlide66.xml" ContentType="application/vnd.openxmlformats-officedocument.presentationml.notesSlide+xml"/>
  <Override PartName="/ppt/embeddings/oleObject116.bin" ContentType="application/vnd.openxmlformats-officedocument.oleObject"/>
  <Override PartName="/ppt/notesSlides/notesSlide67.xml" ContentType="application/vnd.openxmlformats-officedocument.presentationml.notesSlide+xml"/>
  <Override PartName="/ppt/embeddings/oleObject117.bin" ContentType="application/vnd.openxmlformats-officedocument.oleObject"/>
  <Override PartName="/ppt/embeddings/oleObject118.bin" ContentType="application/vnd.openxmlformats-officedocument.oleObject"/>
  <Override PartName="/ppt/embeddings/oleObject119.bin" ContentType="application/vnd.openxmlformats-officedocument.oleObject"/>
  <Override PartName="/ppt/embeddings/oleObject120.bin" ContentType="application/vnd.openxmlformats-officedocument.oleObject"/>
  <Override PartName="/ppt/embeddings/oleObject121.bin" ContentType="application/vnd.openxmlformats-officedocument.oleObject"/>
  <Override PartName="/ppt/notesSlides/notesSlide68.xml" ContentType="application/vnd.openxmlformats-officedocument.presentationml.notesSlide+xml"/>
  <Override PartName="/ppt/embeddings/oleObject122.bin" ContentType="application/vnd.openxmlformats-officedocument.oleObject"/>
  <Override PartName="/ppt/embeddings/oleObject123.bin" ContentType="application/vnd.openxmlformats-officedocument.oleObject"/>
  <Override PartName="/ppt/embeddings/oleObject124.bin" ContentType="application/vnd.openxmlformats-officedocument.oleObject"/>
  <Override PartName="/ppt/notesSlides/notesSlide69.xml" ContentType="application/vnd.openxmlformats-officedocument.presentationml.notesSlide+xml"/>
  <Override PartName="/ppt/embeddings/oleObject125.bin" ContentType="application/vnd.openxmlformats-officedocument.oleObject"/>
  <Override PartName="/ppt/embeddings/oleObject126.bin" ContentType="application/vnd.openxmlformats-officedocument.oleObject"/>
  <Override PartName="/ppt/notesSlides/notesSlide70.xml" ContentType="application/vnd.openxmlformats-officedocument.presentationml.notesSlide+xml"/>
  <Override PartName="/ppt/embeddings/oleObject127.bin" ContentType="application/vnd.openxmlformats-officedocument.oleObject"/>
  <Override PartName="/ppt/embeddings/oleObject128.bin" ContentType="application/vnd.openxmlformats-officedocument.oleObject"/>
  <Override PartName="/ppt/embeddings/oleObject129.bin" ContentType="application/vnd.openxmlformats-officedocument.oleObject"/>
  <Override PartName="/ppt/notesSlides/notesSlide71.xml" ContentType="application/vnd.openxmlformats-officedocument.presentationml.notesSlide+xml"/>
  <Override PartName="/ppt/embeddings/oleObject130.bin" ContentType="application/vnd.openxmlformats-officedocument.oleObject"/>
  <Override PartName="/ppt/notesSlides/notesSlide72.xml" ContentType="application/vnd.openxmlformats-officedocument.presentationml.notesSlide+xml"/>
  <Override PartName="/ppt/embeddings/oleObject131.bin" ContentType="application/vnd.openxmlformats-officedocument.oleObject"/>
  <Override PartName="/ppt/embeddings/oleObject132.bin" ContentType="application/vnd.openxmlformats-officedocument.oleObject"/>
  <Override PartName="/ppt/embeddings/oleObject133.bin" ContentType="application/vnd.openxmlformats-officedocument.oleObject"/>
  <Override PartName="/ppt/embeddings/oleObject134.bin" ContentType="application/vnd.openxmlformats-officedocument.oleObject"/>
  <Override PartName="/ppt/notesSlides/notesSlide73.xml" ContentType="application/vnd.openxmlformats-officedocument.presentationml.notesSlide+xml"/>
  <Override PartName="/ppt/embeddings/oleObject135.bin" ContentType="application/vnd.openxmlformats-officedocument.oleObject"/>
  <Override PartName="/ppt/embeddings/oleObject136.bin" ContentType="application/vnd.openxmlformats-officedocument.oleObject"/>
  <Override PartName="/ppt/embeddings/oleObject137.bin" ContentType="application/vnd.openxmlformats-officedocument.oleObject"/>
  <Override PartName="/ppt/embeddings/oleObject138.bin" ContentType="application/vnd.openxmlformats-officedocument.oleObject"/>
  <Override PartName="/ppt/embeddings/oleObject139.bin" ContentType="application/vnd.openxmlformats-officedocument.oleObject"/>
  <Override PartName="/ppt/embeddings/oleObject140.bin" ContentType="application/vnd.openxmlformats-officedocument.oleObject"/>
  <Override PartName="/ppt/embeddings/oleObject141.bin" ContentType="application/vnd.openxmlformats-officedocument.oleObject"/>
  <Override PartName="/ppt/embeddings/oleObject142.bin" ContentType="application/vnd.openxmlformats-officedocument.oleObject"/>
  <Override PartName="/ppt/embeddings/oleObject143.bin" ContentType="application/vnd.openxmlformats-officedocument.oleObject"/>
  <Override PartName="/ppt/embeddings/oleObject144.bin" ContentType="application/vnd.openxmlformats-officedocument.oleObject"/>
  <Override PartName="/ppt/notesSlides/notesSlide74.xml" ContentType="application/vnd.openxmlformats-officedocument.presentationml.notesSlide+xml"/>
  <Override PartName="/ppt/notesSlides/notesSlide75.xml" ContentType="application/vnd.openxmlformats-officedocument.presentationml.notesSlide+xml"/>
  <Override PartName="/ppt/embeddings/oleObject145.bin" ContentType="application/vnd.openxmlformats-officedocument.oleObject"/>
  <Override PartName="/ppt/embeddings/oleObject146.bin" ContentType="application/vnd.openxmlformats-officedocument.oleObject"/>
  <Override PartName="/ppt/embeddings/oleObject147.bin" ContentType="application/vnd.openxmlformats-officedocument.oleObject"/>
  <Override PartName="/ppt/embeddings/oleObject148.bin" ContentType="application/vnd.openxmlformats-officedocument.oleObject"/>
  <Override PartName="/ppt/embeddings/oleObject149.bin" ContentType="application/vnd.openxmlformats-officedocument.oleObject"/>
  <Override PartName="/ppt/embeddings/oleObject150.bin" ContentType="application/vnd.openxmlformats-officedocument.oleObject"/>
  <Override PartName="/ppt/embeddings/oleObject151.bin" ContentType="application/vnd.openxmlformats-officedocument.oleObject"/>
  <Override PartName="/ppt/notesSlides/notesSlide76.xml" ContentType="application/vnd.openxmlformats-officedocument.presentationml.notesSlide+xml"/>
  <Override PartName="/ppt/embeddings/oleObject152.bin" ContentType="application/vnd.openxmlformats-officedocument.oleObject"/>
  <Override PartName="/ppt/notesSlides/notesSlide77.xml" ContentType="application/vnd.openxmlformats-officedocument.presentationml.notesSlide+xml"/>
  <Override PartName="/ppt/embeddings/oleObject153.bin" ContentType="application/vnd.openxmlformats-officedocument.oleObject"/>
  <Override PartName="/ppt/embeddings/oleObject154.bin" ContentType="application/vnd.openxmlformats-officedocument.oleObject"/>
  <Override PartName="/ppt/embeddings/oleObject155.bin" ContentType="application/vnd.openxmlformats-officedocument.oleObject"/>
  <Override PartName="/ppt/embeddings/oleObject156.bin" ContentType="application/vnd.openxmlformats-officedocument.oleObject"/>
  <Override PartName="/ppt/embeddings/oleObject157.bin" ContentType="application/vnd.openxmlformats-officedocument.oleObject"/>
  <Override PartName="/ppt/notesSlides/notesSlide78.xml" ContentType="application/vnd.openxmlformats-officedocument.presentationml.notesSlide+xml"/>
  <Override PartName="/ppt/embeddings/oleObject158.bin" ContentType="application/vnd.openxmlformats-officedocument.oleObject"/>
  <Override PartName="/ppt/embeddings/oleObject159.bin" ContentType="application/vnd.openxmlformats-officedocument.oleObject"/>
  <Override PartName="/ppt/embeddings/oleObject160.bin" ContentType="application/vnd.openxmlformats-officedocument.oleObject"/>
  <Override PartName="/ppt/embeddings/oleObject161.bin" ContentType="application/vnd.openxmlformats-officedocument.oleObject"/>
  <Override PartName="/ppt/embeddings/oleObject162.bin" ContentType="application/vnd.openxmlformats-officedocument.oleObject"/>
  <Override PartName="/ppt/embeddings/oleObject163.bin" ContentType="application/vnd.openxmlformats-officedocument.oleObject"/>
  <Override PartName="/ppt/embeddings/oleObject164.bin" ContentType="application/vnd.openxmlformats-officedocument.oleObject"/>
  <Override PartName="/ppt/embeddings/oleObject165.bin" ContentType="application/vnd.openxmlformats-officedocument.oleObject"/>
  <Override PartName="/ppt/notesSlides/notesSlide79.xml" ContentType="application/vnd.openxmlformats-officedocument.presentationml.notesSlide+xml"/>
  <Override PartName="/ppt/embeddings/oleObject166.bin" ContentType="application/vnd.openxmlformats-officedocument.oleObject"/>
  <Override PartName="/ppt/embeddings/oleObject167.bin" ContentType="application/vnd.openxmlformats-officedocument.oleObject"/>
  <Override PartName="/ppt/notesSlides/notesSlide80.xml" ContentType="application/vnd.openxmlformats-officedocument.presentationml.notesSlide+xml"/>
  <Override PartName="/ppt/embeddings/oleObject168.bin" ContentType="application/vnd.openxmlformats-officedocument.oleObject"/>
  <Override PartName="/ppt/embeddings/oleObject169.bin" ContentType="application/vnd.openxmlformats-officedocument.oleObject"/>
  <Override PartName="/ppt/embeddings/oleObject170.bin" ContentType="application/vnd.openxmlformats-officedocument.oleObject"/>
  <Override PartName="/ppt/embeddings/oleObject171.bin" ContentType="application/vnd.openxmlformats-officedocument.oleObject"/>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93"/>
  </p:notesMasterIdLst>
  <p:handoutMasterIdLst>
    <p:handoutMasterId r:id="rId94"/>
  </p:handoutMasterIdLst>
  <p:sldIdLst>
    <p:sldId id="537" r:id="rId5"/>
    <p:sldId id="697" r:id="rId6"/>
    <p:sldId id="698" r:id="rId7"/>
    <p:sldId id="409" r:id="rId8"/>
    <p:sldId id="696" r:id="rId9"/>
    <p:sldId id="611" r:id="rId10"/>
    <p:sldId id="688" r:id="rId11"/>
    <p:sldId id="612" r:id="rId12"/>
    <p:sldId id="613" r:id="rId13"/>
    <p:sldId id="614" r:id="rId14"/>
    <p:sldId id="615" r:id="rId15"/>
    <p:sldId id="616" r:id="rId16"/>
    <p:sldId id="617" r:id="rId17"/>
    <p:sldId id="618" r:id="rId18"/>
    <p:sldId id="632" r:id="rId19"/>
    <p:sldId id="631" r:id="rId20"/>
    <p:sldId id="620" r:id="rId21"/>
    <p:sldId id="621" r:id="rId22"/>
    <p:sldId id="623" r:id="rId23"/>
    <p:sldId id="622" r:id="rId24"/>
    <p:sldId id="624" r:id="rId25"/>
    <p:sldId id="625" r:id="rId26"/>
    <p:sldId id="626" r:id="rId27"/>
    <p:sldId id="627" r:id="rId28"/>
    <p:sldId id="628" r:id="rId29"/>
    <p:sldId id="639" r:id="rId30"/>
    <p:sldId id="691" r:id="rId31"/>
    <p:sldId id="629" r:id="rId32"/>
    <p:sldId id="689" r:id="rId33"/>
    <p:sldId id="630" r:id="rId34"/>
    <p:sldId id="633" r:id="rId35"/>
    <p:sldId id="634" r:id="rId36"/>
    <p:sldId id="635" r:id="rId37"/>
    <p:sldId id="637" r:id="rId38"/>
    <p:sldId id="638" r:id="rId39"/>
    <p:sldId id="690" r:id="rId40"/>
    <p:sldId id="636" r:id="rId41"/>
    <p:sldId id="640" r:id="rId42"/>
    <p:sldId id="644" r:id="rId43"/>
    <p:sldId id="642" r:id="rId44"/>
    <p:sldId id="645" r:id="rId45"/>
    <p:sldId id="646" r:id="rId46"/>
    <p:sldId id="647" r:id="rId47"/>
    <p:sldId id="643" r:id="rId48"/>
    <p:sldId id="693" r:id="rId49"/>
    <p:sldId id="649" r:id="rId50"/>
    <p:sldId id="650" r:id="rId51"/>
    <p:sldId id="651" r:id="rId52"/>
    <p:sldId id="652" r:id="rId53"/>
    <p:sldId id="692" r:id="rId54"/>
    <p:sldId id="653" r:id="rId55"/>
    <p:sldId id="654" r:id="rId56"/>
    <p:sldId id="655" r:id="rId57"/>
    <p:sldId id="659" r:id="rId58"/>
    <p:sldId id="657" r:id="rId59"/>
    <p:sldId id="662" r:id="rId60"/>
    <p:sldId id="664" r:id="rId61"/>
    <p:sldId id="658" r:id="rId62"/>
    <p:sldId id="661" r:id="rId63"/>
    <p:sldId id="660" r:id="rId64"/>
    <p:sldId id="666" r:id="rId65"/>
    <p:sldId id="656" r:id="rId66"/>
    <p:sldId id="667" r:id="rId67"/>
    <p:sldId id="648" r:id="rId68"/>
    <p:sldId id="668" r:id="rId69"/>
    <p:sldId id="665" r:id="rId70"/>
    <p:sldId id="669" r:id="rId71"/>
    <p:sldId id="670" r:id="rId72"/>
    <p:sldId id="671" r:id="rId73"/>
    <p:sldId id="694" r:id="rId74"/>
    <p:sldId id="695" r:id="rId75"/>
    <p:sldId id="677" r:id="rId76"/>
    <p:sldId id="672" r:id="rId77"/>
    <p:sldId id="673" r:id="rId78"/>
    <p:sldId id="674" r:id="rId79"/>
    <p:sldId id="675" r:id="rId80"/>
    <p:sldId id="676" r:id="rId81"/>
    <p:sldId id="679" r:id="rId82"/>
    <p:sldId id="680" r:id="rId83"/>
    <p:sldId id="681" r:id="rId84"/>
    <p:sldId id="684" r:id="rId85"/>
    <p:sldId id="678" r:id="rId86"/>
    <p:sldId id="682" r:id="rId87"/>
    <p:sldId id="683" r:id="rId88"/>
    <p:sldId id="685" r:id="rId89"/>
    <p:sldId id="686" r:id="rId90"/>
    <p:sldId id="687" r:id="rId91"/>
    <p:sldId id="269" r:id="rId9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504CA"/>
    <a:srgbClr val="D56CD9"/>
    <a:srgbClr val="C07F99"/>
    <a:srgbClr val="002050"/>
    <a:srgbClr val="007233"/>
    <a:srgbClr val="86C400"/>
    <a:srgbClr val="82BF36"/>
    <a:srgbClr val="7FBA00"/>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91" autoAdjust="0"/>
    <p:restoredTop sz="87619" autoAdjust="0"/>
  </p:normalViewPr>
  <p:slideViewPr>
    <p:cSldViewPr snapToGrid="0">
      <p:cViewPr>
        <p:scale>
          <a:sx n="75" d="100"/>
          <a:sy n="75" d="100"/>
        </p:scale>
        <p:origin x="-712" y="-26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54" d="100"/>
          <a:sy n="54" d="100"/>
        </p:scale>
        <p:origin x="2796" y="42"/>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notesMaster" Target="notesMasters/notesMaster1.xml"/><Relationship Id="rId94" Type="http://schemas.openxmlformats.org/officeDocument/2006/relationships/handoutMaster" Target="handoutMasters/handoutMaster1.xml"/><Relationship Id="rId95" Type="http://schemas.openxmlformats.org/officeDocument/2006/relationships/printerSettings" Target="printerSettings/printerSettings1.bin"/><Relationship Id="rId96" Type="http://schemas.openxmlformats.org/officeDocument/2006/relationships/presProps" Target="presProps.xml"/><Relationship Id="rId97" Type="http://schemas.openxmlformats.org/officeDocument/2006/relationships/viewProps" Target="viewProps.xml"/><Relationship Id="rId98" Type="http://schemas.openxmlformats.org/officeDocument/2006/relationships/theme" Target="theme/theme1.xml"/><Relationship Id="rId99"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 Id="rId2" Type="http://schemas.openxmlformats.org/officeDocument/2006/relationships/image" Target="../media/image9.emf"/><Relationship Id="rId3" Type="http://schemas.openxmlformats.org/officeDocument/2006/relationships/image" Target="../media/image10.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4.emf"/><Relationship Id="rId2" Type="http://schemas.openxmlformats.org/officeDocument/2006/relationships/image" Target="../media/image25.emf"/><Relationship Id="rId3" Type="http://schemas.openxmlformats.org/officeDocument/2006/relationships/image" Target="../media/image27.e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9.emf"/><Relationship Id="rId5" Type="http://schemas.openxmlformats.org/officeDocument/2006/relationships/image" Target="../media/image30.emf"/><Relationship Id="rId1" Type="http://schemas.openxmlformats.org/officeDocument/2006/relationships/image" Target="../media/image24.emf"/><Relationship Id="rId2" Type="http://schemas.openxmlformats.org/officeDocument/2006/relationships/image" Target="../media/image25.emf"/></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30.emf"/><Relationship Id="rId5" Type="http://schemas.openxmlformats.org/officeDocument/2006/relationships/image" Target="../media/image31.emf"/><Relationship Id="rId6" Type="http://schemas.openxmlformats.org/officeDocument/2006/relationships/image" Target="../media/image32.emf"/><Relationship Id="rId7" Type="http://schemas.openxmlformats.org/officeDocument/2006/relationships/image" Target="../media/image33.emf"/><Relationship Id="rId8" Type="http://schemas.openxmlformats.org/officeDocument/2006/relationships/image" Target="../media/image34.emf"/><Relationship Id="rId9" Type="http://schemas.openxmlformats.org/officeDocument/2006/relationships/image" Target="../media/image29.emf"/><Relationship Id="rId1" Type="http://schemas.openxmlformats.org/officeDocument/2006/relationships/image" Target="../media/image24.emf"/><Relationship Id="rId2" Type="http://schemas.openxmlformats.org/officeDocument/2006/relationships/image" Target="../media/image25.e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44.emf"/><Relationship Id="rId4" Type="http://schemas.openxmlformats.org/officeDocument/2006/relationships/image" Target="../media/image45.emf"/><Relationship Id="rId5" Type="http://schemas.openxmlformats.org/officeDocument/2006/relationships/image" Target="../media/image46.emf"/><Relationship Id="rId1" Type="http://schemas.openxmlformats.org/officeDocument/2006/relationships/image" Target="../media/image42.emf"/><Relationship Id="rId2" Type="http://schemas.openxmlformats.org/officeDocument/2006/relationships/image" Target="../media/image43.e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48.emf"/><Relationship Id="rId4" Type="http://schemas.openxmlformats.org/officeDocument/2006/relationships/image" Target="../media/image49.emf"/><Relationship Id="rId5" Type="http://schemas.openxmlformats.org/officeDocument/2006/relationships/image" Target="../media/image50.emf"/><Relationship Id="rId1" Type="http://schemas.openxmlformats.org/officeDocument/2006/relationships/image" Target="../media/image42.emf"/><Relationship Id="rId2" Type="http://schemas.openxmlformats.org/officeDocument/2006/relationships/image" Target="../media/image47.emf"/></Relationships>
</file>

<file path=ppt/drawings/_rels/vmlDrawing15.vml.rels><?xml version="1.0" encoding="UTF-8" standalone="yes"?>
<Relationships xmlns="http://schemas.openxmlformats.org/package/2006/relationships"><Relationship Id="rId3" Type="http://schemas.openxmlformats.org/officeDocument/2006/relationships/image" Target="../media/image50.emf"/><Relationship Id="rId4" Type="http://schemas.openxmlformats.org/officeDocument/2006/relationships/image" Target="../media/image53.emf"/><Relationship Id="rId1" Type="http://schemas.openxmlformats.org/officeDocument/2006/relationships/image" Target="../media/image51.emf"/><Relationship Id="rId2" Type="http://schemas.openxmlformats.org/officeDocument/2006/relationships/image" Target="../media/image52.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54.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58.emf"/><Relationship Id="rId2" Type="http://schemas.openxmlformats.org/officeDocument/2006/relationships/image" Target="../media/image59.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60.emf"/><Relationship Id="rId2" Type="http://schemas.openxmlformats.org/officeDocument/2006/relationships/image" Target="../media/image59.emf"/><Relationship Id="rId3" Type="http://schemas.openxmlformats.org/officeDocument/2006/relationships/image" Target="../media/image58.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60.emf"/><Relationship Id="rId2" Type="http://schemas.openxmlformats.org/officeDocument/2006/relationships/image" Target="../media/image5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 Id="rId2" Type="http://schemas.openxmlformats.org/officeDocument/2006/relationships/image" Target="../media/image9.emf"/><Relationship Id="rId3" Type="http://schemas.openxmlformats.org/officeDocument/2006/relationships/image" Target="../media/image10.emf"/></Relationships>
</file>

<file path=ppt/drawings/_rels/vmlDrawing20.vml.rels><?xml version="1.0" encoding="UTF-8" standalone="yes"?>
<Relationships xmlns="http://schemas.openxmlformats.org/package/2006/relationships"><Relationship Id="rId3" Type="http://schemas.openxmlformats.org/officeDocument/2006/relationships/image" Target="../media/image63.emf"/><Relationship Id="rId4" Type="http://schemas.openxmlformats.org/officeDocument/2006/relationships/image" Target="../media/image64.emf"/><Relationship Id="rId5" Type="http://schemas.openxmlformats.org/officeDocument/2006/relationships/image" Target="../media/image65.emf"/><Relationship Id="rId1" Type="http://schemas.openxmlformats.org/officeDocument/2006/relationships/image" Target="../media/image61.emf"/><Relationship Id="rId2" Type="http://schemas.openxmlformats.org/officeDocument/2006/relationships/image" Target="../media/image62.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66.emf"/></Relationships>
</file>

<file path=ppt/drawings/_rels/vmlDrawing22.vml.rels><?xml version="1.0" encoding="UTF-8" standalone="yes"?>
<Relationships xmlns="http://schemas.openxmlformats.org/package/2006/relationships"><Relationship Id="rId3" Type="http://schemas.openxmlformats.org/officeDocument/2006/relationships/image" Target="../media/image63.emf"/><Relationship Id="rId4" Type="http://schemas.openxmlformats.org/officeDocument/2006/relationships/image" Target="../media/image64.emf"/><Relationship Id="rId5" Type="http://schemas.openxmlformats.org/officeDocument/2006/relationships/image" Target="../media/image65.emf"/><Relationship Id="rId1" Type="http://schemas.openxmlformats.org/officeDocument/2006/relationships/image" Target="../media/image61.emf"/><Relationship Id="rId2" Type="http://schemas.openxmlformats.org/officeDocument/2006/relationships/image" Target="../media/image62.emf"/></Relationships>
</file>

<file path=ppt/drawings/_rels/vmlDrawing23.vml.rels><?xml version="1.0" encoding="UTF-8" standalone="yes"?>
<Relationships xmlns="http://schemas.openxmlformats.org/package/2006/relationships"><Relationship Id="rId3" Type="http://schemas.openxmlformats.org/officeDocument/2006/relationships/image" Target="../media/image69.emf"/><Relationship Id="rId4" Type="http://schemas.openxmlformats.org/officeDocument/2006/relationships/image" Target="../media/image64.emf"/><Relationship Id="rId5" Type="http://schemas.openxmlformats.org/officeDocument/2006/relationships/image" Target="../media/image65.emf"/><Relationship Id="rId1" Type="http://schemas.openxmlformats.org/officeDocument/2006/relationships/image" Target="../media/image67.emf"/><Relationship Id="rId2" Type="http://schemas.openxmlformats.org/officeDocument/2006/relationships/image" Target="../media/image68.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58.emf"/><Relationship Id="rId2" Type="http://schemas.openxmlformats.org/officeDocument/2006/relationships/image" Target="../media/image70.emf"/></Relationships>
</file>

<file path=ppt/drawings/_rels/vmlDrawing25.vml.rels><?xml version="1.0" encoding="UTF-8" standalone="yes"?>
<Relationships xmlns="http://schemas.openxmlformats.org/package/2006/relationships"><Relationship Id="rId3" Type="http://schemas.openxmlformats.org/officeDocument/2006/relationships/image" Target="../media/image63.emf"/><Relationship Id="rId4" Type="http://schemas.openxmlformats.org/officeDocument/2006/relationships/image" Target="../media/image64.emf"/><Relationship Id="rId5" Type="http://schemas.openxmlformats.org/officeDocument/2006/relationships/image" Target="../media/image65.emf"/><Relationship Id="rId1" Type="http://schemas.openxmlformats.org/officeDocument/2006/relationships/image" Target="../media/image61.emf"/><Relationship Id="rId2" Type="http://schemas.openxmlformats.org/officeDocument/2006/relationships/image" Target="../media/image62.emf"/></Relationships>
</file>

<file path=ppt/drawings/_rels/vmlDrawing26.vml.rels><?xml version="1.0" encoding="UTF-8" standalone="yes"?>
<Relationships xmlns="http://schemas.openxmlformats.org/package/2006/relationships"><Relationship Id="rId3" Type="http://schemas.openxmlformats.org/officeDocument/2006/relationships/image" Target="../media/image69.emf"/><Relationship Id="rId4" Type="http://schemas.openxmlformats.org/officeDocument/2006/relationships/image" Target="../media/image64.emf"/><Relationship Id="rId5" Type="http://schemas.openxmlformats.org/officeDocument/2006/relationships/image" Target="../media/image65.emf"/><Relationship Id="rId1" Type="http://schemas.openxmlformats.org/officeDocument/2006/relationships/image" Target="../media/image67.emf"/><Relationship Id="rId2" Type="http://schemas.openxmlformats.org/officeDocument/2006/relationships/image" Target="../media/image68.emf"/></Relationships>
</file>

<file path=ppt/drawings/_rels/vmlDrawing27.vml.rels><?xml version="1.0" encoding="UTF-8" standalone="yes"?>
<Relationships xmlns="http://schemas.openxmlformats.org/package/2006/relationships"><Relationship Id="rId3" Type="http://schemas.openxmlformats.org/officeDocument/2006/relationships/image" Target="../media/image63.emf"/><Relationship Id="rId4" Type="http://schemas.openxmlformats.org/officeDocument/2006/relationships/image" Target="../media/image64.emf"/><Relationship Id="rId5" Type="http://schemas.openxmlformats.org/officeDocument/2006/relationships/image" Target="../media/image65.emf"/><Relationship Id="rId1" Type="http://schemas.openxmlformats.org/officeDocument/2006/relationships/image" Target="../media/image61.emf"/><Relationship Id="rId2" Type="http://schemas.openxmlformats.org/officeDocument/2006/relationships/image" Target="../media/image62.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71.emf"/></Relationships>
</file>

<file path=ppt/drawings/_rels/vmlDrawing29.vml.rels><?xml version="1.0" encoding="UTF-8" standalone="yes"?>
<Relationships xmlns="http://schemas.openxmlformats.org/package/2006/relationships"><Relationship Id="rId3" Type="http://schemas.openxmlformats.org/officeDocument/2006/relationships/image" Target="../media/image74.emf"/><Relationship Id="rId4" Type="http://schemas.openxmlformats.org/officeDocument/2006/relationships/image" Target="../media/image75.emf"/><Relationship Id="rId1" Type="http://schemas.openxmlformats.org/officeDocument/2006/relationships/image" Target="../media/image72.emf"/><Relationship Id="rId2" Type="http://schemas.openxmlformats.org/officeDocument/2006/relationships/image" Target="../media/image73.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image" Target="../media/image8.emf"/><Relationship Id="rId2" Type="http://schemas.openxmlformats.org/officeDocument/2006/relationships/image" Target="../media/image9.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76.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76.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77.emf"/></Relationships>
</file>

<file path=ppt/drawings/_rels/vmlDrawing33.vml.rels><?xml version="1.0" encoding="UTF-8" standalone="yes"?>
<Relationships xmlns="http://schemas.openxmlformats.org/package/2006/relationships"><Relationship Id="rId3" Type="http://schemas.openxmlformats.org/officeDocument/2006/relationships/image" Target="../media/image80.emf"/><Relationship Id="rId4" Type="http://schemas.openxmlformats.org/officeDocument/2006/relationships/image" Target="../media/image81.emf"/><Relationship Id="rId5" Type="http://schemas.openxmlformats.org/officeDocument/2006/relationships/image" Target="../media/image82.emf"/><Relationship Id="rId1" Type="http://schemas.openxmlformats.org/officeDocument/2006/relationships/image" Target="../media/image78.emf"/><Relationship Id="rId2" Type="http://schemas.openxmlformats.org/officeDocument/2006/relationships/image" Target="../media/image79.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83.emf"/><Relationship Id="rId2" Type="http://schemas.openxmlformats.org/officeDocument/2006/relationships/image" Target="../media/image84.emf"/><Relationship Id="rId3" Type="http://schemas.openxmlformats.org/officeDocument/2006/relationships/image" Target="../media/image85.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86.emf"/><Relationship Id="rId2" Type="http://schemas.openxmlformats.org/officeDocument/2006/relationships/image" Target="../media/image87.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88.emf"/><Relationship Id="rId2" Type="http://schemas.openxmlformats.org/officeDocument/2006/relationships/image" Target="../media/image89.emf"/><Relationship Id="rId3" Type="http://schemas.openxmlformats.org/officeDocument/2006/relationships/image" Target="../media/image90.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89.emf"/></Relationships>
</file>

<file path=ppt/drawings/_rels/vmlDrawing38.vml.rels><?xml version="1.0" encoding="UTF-8" standalone="yes"?>
<Relationships xmlns="http://schemas.openxmlformats.org/package/2006/relationships"><Relationship Id="rId3" Type="http://schemas.openxmlformats.org/officeDocument/2006/relationships/image" Target="../media/image93.emf"/><Relationship Id="rId4" Type="http://schemas.openxmlformats.org/officeDocument/2006/relationships/image" Target="../media/image89.emf"/><Relationship Id="rId1" Type="http://schemas.openxmlformats.org/officeDocument/2006/relationships/image" Target="../media/image91.emf"/><Relationship Id="rId2" Type="http://schemas.openxmlformats.org/officeDocument/2006/relationships/image" Target="../media/image92.emf"/></Relationships>
</file>

<file path=ppt/drawings/_rels/vmlDrawing39.vml.rels><?xml version="1.0" encoding="UTF-8" standalone="yes"?>
<Relationships xmlns="http://schemas.openxmlformats.org/package/2006/relationships"><Relationship Id="rId3" Type="http://schemas.openxmlformats.org/officeDocument/2006/relationships/image" Target="../media/image92.emf"/><Relationship Id="rId4" Type="http://schemas.openxmlformats.org/officeDocument/2006/relationships/image" Target="../media/image96.emf"/><Relationship Id="rId5" Type="http://schemas.openxmlformats.org/officeDocument/2006/relationships/image" Target="../media/image67.emf"/><Relationship Id="rId6" Type="http://schemas.openxmlformats.org/officeDocument/2006/relationships/image" Target="../media/image68.emf"/><Relationship Id="rId7" Type="http://schemas.openxmlformats.org/officeDocument/2006/relationships/image" Target="../media/image69.emf"/><Relationship Id="rId8" Type="http://schemas.openxmlformats.org/officeDocument/2006/relationships/image" Target="../media/image64.emf"/><Relationship Id="rId9" Type="http://schemas.openxmlformats.org/officeDocument/2006/relationships/image" Target="../media/image65.emf"/><Relationship Id="rId10" Type="http://schemas.openxmlformats.org/officeDocument/2006/relationships/image" Target="../media/image97.emf"/><Relationship Id="rId1" Type="http://schemas.openxmlformats.org/officeDocument/2006/relationships/image" Target="../media/image94.emf"/><Relationship Id="rId2" Type="http://schemas.openxmlformats.org/officeDocument/2006/relationships/image" Target="../media/image9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emf"/><Relationship Id="rId2" Type="http://schemas.openxmlformats.org/officeDocument/2006/relationships/image" Target="../media/image9.emf"/><Relationship Id="rId3" Type="http://schemas.openxmlformats.org/officeDocument/2006/relationships/image" Target="../media/image10.emf"/></Relationships>
</file>

<file path=ppt/drawings/_rels/vmlDrawing40.vml.rels><?xml version="1.0" encoding="UTF-8" standalone="yes"?>
<Relationships xmlns="http://schemas.openxmlformats.org/package/2006/relationships"><Relationship Id="rId3" Type="http://schemas.openxmlformats.org/officeDocument/2006/relationships/image" Target="../media/image102.emf"/><Relationship Id="rId4" Type="http://schemas.openxmlformats.org/officeDocument/2006/relationships/image" Target="../media/image95.emf"/><Relationship Id="rId5" Type="http://schemas.openxmlformats.org/officeDocument/2006/relationships/image" Target="../media/image92.emf"/><Relationship Id="rId6" Type="http://schemas.openxmlformats.org/officeDocument/2006/relationships/image" Target="../media/image103.emf"/><Relationship Id="rId1" Type="http://schemas.openxmlformats.org/officeDocument/2006/relationships/image" Target="../media/image100.emf"/><Relationship Id="rId2" Type="http://schemas.openxmlformats.org/officeDocument/2006/relationships/image" Target="../media/image101.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104.emf"/></Relationships>
</file>

<file path=ppt/drawings/_rels/vmlDrawing42.vml.rels><?xml version="1.0" encoding="UTF-8" standalone="yes"?>
<Relationships xmlns="http://schemas.openxmlformats.org/package/2006/relationships"><Relationship Id="rId3" Type="http://schemas.openxmlformats.org/officeDocument/2006/relationships/image" Target="../media/image64.emf"/><Relationship Id="rId4" Type="http://schemas.openxmlformats.org/officeDocument/2006/relationships/image" Target="../media/image105.emf"/><Relationship Id="rId5" Type="http://schemas.openxmlformats.org/officeDocument/2006/relationships/image" Target="../media/image106.emf"/><Relationship Id="rId1" Type="http://schemas.openxmlformats.org/officeDocument/2006/relationships/image" Target="../media/image104.emf"/><Relationship Id="rId2" Type="http://schemas.openxmlformats.org/officeDocument/2006/relationships/image" Target="../media/image65.emf"/></Relationships>
</file>

<file path=ppt/drawings/_rels/vmlDrawing43.vml.rels><?xml version="1.0" encoding="UTF-8" standalone="yes"?>
<Relationships xmlns="http://schemas.openxmlformats.org/package/2006/relationships"><Relationship Id="rId3" Type="http://schemas.openxmlformats.org/officeDocument/2006/relationships/image" Target="../media/image65.emf"/><Relationship Id="rId4" Type="http://schemas.openxmlformats.org/officeDocument/2006/relationships/image" Target="../media/image64.emf"/><Relationship Id="rId5" Type="http://schemas.openxmlformats.org/officeDocument/2006/relationships/image" Target="../media/image108.emf"/><Relationship Id="rId6" Type="http://schemas.openxmlformats.org/officeDocument/2006/relationships/image" Target="../media/image105.emf"/><Relationship Id="rId7" Type="http://schemas.openxmlformats.org/officeDocument/2006/relationships/image" Target="../media/image109.emf"/><Relationship Id="rId8" Type="http://schemas.openxmlformats.org/officeDocument/2006/relationships/image" Target="../media/image110.emf"/><Relationship Id="rId1" Type="http://schemas.openxmlformats.org/officeDocument/2006/relationships/image" Target="../media/image107.emf"/><Relationship Id="rId2" Type="http://schemas.openxmlformats.org/officeDocument/2006/relationships/image" Target="../media/image106.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111.emf"/><Relationship Id="rId2" Type="http://schemas.openxmlformats.org/officeDocument/2006/relationships/image" Target="../media/image109.emf"/></Relationships>
</file>

<file path=ppt/drawings/_rels/vmlDrawing45.vml.rels><?xml version="1.0" encoding="UTF-8" standalone="yes"?>
<Relationships xmlns="http://schemas.openxmlformats.org/package/2006/relationships"><Relationship Id="rId3" Type="http://schemas.openxmlformats.org/officeDocument/2006/relationships/image" Target="../media/image113.emf"/><Relationship Id="rId4" Type="http://schemas.openxmlformats.org/officeDocument/2006/relationships/image" Target="../media/image109.emf"/><Relationship Id="rId1" Type="http://schemas.openxmlformats.org/officeDocument/2006/relationships/image" Target="../media/image112.emf"/><Relationship Id="rId2" Type="http://schemas.openxmlformats.org/officeDocument/2006/relationships/image" Target="../media/image100.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emf"/><Relationship Id="rId2" Type="http://schemas.openxmlformats.org/officeDocument/2006/relationships/image" Target="../media/image9.emf"/><Relationship Id="rId3" Type="http://schemas.openxmlformats.org/officeDocument/2006/relationships/image" Target="../media/image10.e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1" Type="http://schemas.openxmlformats.org/officeDocument/2006/relationships/image" Target="../media/image18.emf"/><Relationship Id="rId2" Type="http://schemas.openxmlformats.org/officeDocument/2006/relationships/image" Target="../media/image19.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1" Type="http://schemas.openxmlformats.org/officeDocument/2006/relationships/image" Target="../media/image23.emf"/><Relationship Id="rId2" Type="http://schemas.openxmlformats.org/officeDocument/2006/relationships/image" Target="../media/image24.e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1" Type="http://schemas.openxmlformats.org/officeDocument/2006/relationships/image" Target="../media/image24.emf"/><Relationship Id="rId2" Type="http://schemas.openxmlformats.org/officeDocument/2006/relationships/image" Target="../media/image25.e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1" Type="http://schemas.openxmlformats.org/officeDocument/2006/relationships/image" Target="../media/image24.emf"/><Relationship Id="rId2" Type="http://schemas.openxmlformats.org/officeDocument/2006/relationships/image" Target="../media/image2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Segoe UI Light"/>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2E7B4A-039C-48A2-9B2C-AF16AA3873D8}" type="datetimeFigureOut">
              <a:rPr lang="en-US" smtClean="0">
                <a:latin typeface="Segoe UI Light"/>
              </a:rPr>
              <a:pPr/>
              <a:t>7/20/16</a:t>
            </a:fld>
            <a:endParaRPr lang="en-US" dirty="0">
              <a:latin typeface="Segoe UI Light"/>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Segoe UI Light"/>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F5FCDD8-505C-48BF-B1E5-CD9B258934D2}" type="slidenum">
              <a:rPr lang="en-US" smtClean="0">
                <a:latin typeface="Segoe UI Light"/>
              </a:rPr>
              <a:pPr/>
              <a:t>‹#›</a:t>
            </a:fld>
            <a:endParaRPr lang="en-US" dirty="0">
              <a:latin typeface="Segoe UI Light"/>
            </a:endParaRPr>
          </a:p>
        </p:txBody>
      </p:sp>
    </p:spTree>
    <p:extLst>
      <p:ext uri="{BB962C8B-B14F-4D97-AF65-F5344CB8AC3E}">
        <p14:creationId xmlns:p14="http://schemas.microsoft.com/office/powerpoint/2010/main" val="178192276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4.JPG>
</file>

<file path=ppt/media/image15.JPG>
</file>

<file path=ppt/media/image16.JPG>
</file>

<file path=ppt/media/image17.jpg>
</file>

<file path=ppt/media/image2.png>
</file>

<file path=ppt/media/image22.png>
</file>

<file path=ppt/media/image28.png>
</file>

<file path=ppt/media/image3.png>
</file>

<file path=ppt/media/image35.png>
</file>

<file path=ppt/media/image36.JPG>
</file>

<file path=ppt/media/image37.JPG>
</file>

<file path=ppt/media/image38.jpeg>
</file>

<file path=ppt/media/image39.jpeg>
</file>

<file path=ppt/media/image4.png>
</file>

<file path=ppt/media/image40.jpg>
</file>

<file path=ppt/media/image41.jpg>
</file>

<file path=ppt/media/image5.jpg>
</file>

<file path=ppt/media/image55.png>
</file>

<file path=ppt/media/image56.png>
</file>

<file path=ppt/media/image57.png>
</file>

<file path=ppt/media/image6.jpg>
</file>

<file path=ppt/media/image7.jp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Segoe UI Light"/>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Segoe UI Light"/>
              </a:defRPr>
            </a:lvl1pPr>
          </a:lstStyle>
          <a:p>
            <a:fld id="{DA005A0C-54D9-45AA-87D4-C551D08DFCE1}" type="datetimeFigureOut">
              <a:rPr lang="en-US" smtClean="0"/>
              <a:pPr/>
              <a:t>7/20/16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Segoe UI Light"/>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Segoe UI Light"/>
              </a:defRPr>
            </a:lvl1pPr>
          </a:lstStyle>
          <a:p>
            <a:fld id="{4CFD207A-07DF-40AD-A916-9872E089CE7A}" type="slidenum">
              <a:rPr lang="en-US" smtClean="0"/>
              <a:pPr/>
              <a:t>‹#›</a:t>
            </a:fld>
            <a:endParaRPr lang="en-US" dirty="0"/>
          </a:p>
        </p:txBody>
      </p:sp>
    </p:spTree>
    <p:extLst>
      <p:ext uri="{BB962C8B-B14F-4D97-AF65-F5344CB8AC3E}">
        <p14:creationId xmlns:p14="http://schemas.microsoft.com/office/powerpoint/2010/main" val="1295718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egoe UI Light"/>
        <a:ea typeface="+mn-ea"/>
        <a:cs typeface="+mn-cs"/>
      </a:defRPr>
    </a:lvl1pPr>
    <a:lvl2pPr marL="457200" algn="l" defTabSz="914400" rtl="0" eaLnBrk="1" latinLnBrk="0" hangingPunct="1">
      <a:defRPr sz="1200" kern="1200">
        <a:solidFill>
          <a:schemeClr val="tx1"/>
        </a:solidFill>
        <a:latin typeface="Segoe UI Light"/>
        <a:ea typeface="+mn-ea"/>
        <a:cs typeface="+mn-cs"/>
      </a:defRPr>
    </a:lvl2pPr>
    <a:lvl3pPr marL="914400" algn="l" defTabSz="914400" rtl="0" eaLnBrk="1" latinLnBrk="0" hangingPunct="1">
      <a:defRPr sz="1200" kern="1200">
        <a:solidFill>
          <a:schemeClr val="tx1"/>
        </a:solidFill>
        <a:latin typeface="Segoe UI Light"/>
        <a:ea typeface="+mn-ea"/>
        <a:cs typeface="+mn-cs"/>
      </a:defRPr>
    </a:lvl3pPr>
    <a:lvl4pPr marL="1371600" algn="l" defTabSz="914400" rtl="0" eaLnBrk="1" latinLnBrk="0" hangingPunct="1">
      <a:defRPr sz="1200" kern="1200">
        <a:solidFill>
          <a:schemeClr val="tx1"/>
        </a:solidFill>
        <a:latin typeface="Segoe UI Light"/>
        <a:ea typeface="+mn-ea"/>
        <a:cs typeface="+mn-cs"/>
      </a:defRPr>
    </a:lvl4pPr>
    <a:lvl5pPr marL="1828800" algn="l" defTabSz="914400" rtl="0" eaLnBrk="1" latinLnBrk="0" hangingPunct="1">
      <a:defRPr sz="1200" kern="1200">
        <a:solidFill>
          <a:schemeClr val="tx1"/>
        </a:solidFill>
        <a:latin typeface="Segoe UI Ligh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1</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65525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physical</a:t>
            </a:r>
            <a:r>
              <a:rPr lang="en-US" baseline="0" dirty="0" smtClean="0"/>
              <a:t> distance might not be the best way to report distance. Well, we could try computing driving distance, or if it’s in a city, we could compute walking distance. Or we could choose some mix of distances that is adapted to the local area. For instance, we should say that crimes in the same apartment building are the same “distance” (however we define it) as crimes on the same suburban block. There’s a lot of flexibility in how you define distances.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11</a:t>
            </a:fld>
            <a:endParaRPr lang="en-US" dirty="0"/>
          </a:p>
        </p:txBody>
      </p:sp>
    </p:spTree>
    <p:extLst>
      <p:ext uri="{BB962C8B-B14F-4D97-AF65-F5344CB8AC3E}">
        <p14:creationId xmlns:p14="http://schemas.microsoft.com/office/powerpoint/2010/main" val="4275176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usually, we need</a:t>
            </a:r>
            <a:r>
              <a:rPr lang="en-US" baseline="0" dirty="0" smtClean="0"/>
              <a:t> a matrix of distances between all pairs of points. So the entry in this table here is just the distance between two crimes. If</a:t>
            </a:r>
            <a:r>
              <a:rPr lang="en-US" dirty="0" smtClean="0"/>
              <a:t> you have this then you’re good to go for a lot of spatial</a:t>
            </a:r>
            <a:r>
              <a:rPr lang="en-US" baseline="0" dirty="0" smtClean="0"/>
              <a:t> analysis</a:t>
            </a:r>
            <a:r>
              <a:rPr lang="en-US" dirty="0" smtClean="0"/>
              <a:t> techniques. Obviously you can’t compute</a:t>
            </a:r>
            <a:r>
              <a:rPr lang="en-US" baseline="0" dirty="0" smtClean="0"/>
              <a:t> this for all problems because you might not have a finite number of entities to compute distances on.</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12</a:t>
            </a:fld>
            <a:endParaRPr lang="en-US" dirty="0"/>
          </a:p>
        </p:txBody>
      </p:sp>
    </p:spTree>
    <p:extLst>
      <p:ext uri="{BB962C8B-B14F-4D97-AF65-F5344CB8AC3E}">
        <p14:creationId xmlns:p14="http://schemas.microsoft.com/office/powerpoint/2010/main" val="25455499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 have to warn you about</a:t>
            </a:r>
            <a:r>
              <a:rPr lang="en-US" baseline="0" dirty="0" smtClean="0"/>
              <a:t> this. Half the time when you get some spatial data, it is not in </a:t>
            </a:r>
            <a:r>
              <a:rPr lang="en-US" baseline="0" dirty="0" err="1" smtClean="0"/>
              <a:t>gps</a:t>
            </a:r>
            <a:r>
              <a:rPr lang="en-US" baseline="0" dirty="0" smtClean="0"/>
              <a:t> coordinates. That’s bad. There are many different coordinate systems out there, and a lot of time you will get data in the most obscure coordinate system you can imagine. You’ve got to find a way to convert the coordinates to </a:t>
            </a:r>
            <a:r>
              <a:rPr lang="en-US" baseline="0" dirty="0" err="1" smtClean="0"/>
              <a:t>gps</a:t>
            </a:r>
            <a:r>
              <a:rPr lang="en-US" baseline="0" dirty="0" smtClean="0"/>
              <a:t>. Otherwise you’re stuck, and you can’t plot anything, *click*  I don’t advise you to try to compute distances by hand using any coordinate system, because the earth is curved, and your distances will be all wrong. So use a built-in tool to calculated distances between points. Also *click* *Read* actually when we were working with NYC data we had a lot of typos where we would see that some part of </a:t>
            </a:r>
            <a:r>
              <a:rPr lang="en-US" baseline="0" dirty="0" err="1" smtClean="0"/>
              <a:t>nyc’s</a:t>
            </a:r>
            <a:r>
              <a:rPr lang="en-US" baseline="0" dirty="0" smtClean="0"/>
              <a:t> electrical grid was in the middle of the east river. It’s kind of funny but also, you know, having that kind of noise in the data is very sad. So you have been warned.</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13</a:t>
            </a:fld>
            <a:endParaRPr lang="en-US" dirty="0"/>
          </a:p>
        </p:txBody>
      </p:sp>
    </p:spTree>
    <p:extLst>
      <p:ext uri="{BB962C8B-B14F-4D97-AF65-F5344CB8AC3E}">
        <p14:creationId xmlns:p14="http://schemas.microsoft.com/office/powerpoint/2010/main" val="33382271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right,</a:t>
            </a:r>
            <a:r>
              <a:rPr lang="en-US" baseline="0" dirty="0" smtClean="0"/>
              <a:t> You could also get space time data, where each point comes with a location. I will be honest in that most of the spatial data I get also has time. </a:t>
            </a:r>
            <a:r>
              <a:rPr lang="en-US" dirty="0" smtClean="0"/>
              <a:t>Crime data, disease</a:t>
            </a:r>
            <a:r>
              <a:rPr lang="en-US" baseline="0" dirty="0" smtClean="0"/>
              <a:t> spread data, marketing data, and so on. All of them – it’s a place, and a time, when something happens.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14</a:t>
            </a:fld>
            <a:endParaRPr lang="en-US" dirty="0"/>
          </a:p>
        </p:txBody>
      </p:sp>
    </p:spTree>
    <p:extLst>
      <p:ext uri="{BB962C8B-B14F-4D97-AF65-F5344CB8AC3E}">
        <p14:creationId xmlns:p14="http://schemas.microsoft.com/office/powerpoint/2010/main" val="40047439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could also get data that are labeled, so you’ll</a:t>
            </a:r>
            <a:r>
              <a:rPr lang="en-US" baseline="0" dirty="0" smtClean="0"/>
              <a:t> get a location and then maybe a time, and then you’ll get a “yes” or “no” for each point. Like maybe each point is labeled with a plus or minus depending on whether someone clicked on a mobile ad at that location. Then you want to predict for a new location whether someone will click.</a:t>
            </a:r>
          </a:p>
          <a:p>
            <a:r>
              <a:rPr lang="en-US" baseline="0" dirty="0" smtClean="0"/>
              <a:t>Or you could get real valued labels too. And you could do regression. That’s totally plausible.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15</a:t>
            </a:fld>
            <a:endParaRPr lang="en-US" dirty="0"/>
          </a:p>
        </p:txBody>
      </p:sp>
    </p:spTree>
    <p:extLst>
      <p:ext uri="{BB962C8B-B14F-4D97-AF65-F5344CB8AC3E}">
        <p14:creationId xmlns:p14="http://schemas.microsoft.com/office/powerpoint/2010/main" val="40047439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 us say that you have point data. But only along</a:t>
            </a:r>
            <a:r>
              <a:rPr lang="en-US" baseline="0" dirty="0" smtClean="0"/>
              <a:t> one street. So crime 1 happens at location 15, crime 2 happens at location 12, and so on. We want to know how likely it is to have a crime at a particular place along the street. In other words we want to</a:t>
            </a:r>
            <a:r>
              <a:rPr lang="en-US" dirty="0" smtClean="0"/>
              <a:t> estimate</a:t>
            </a:r>
            <a:r>
              <a:rPr lang="en-US" baseline="0" dirty="0" smtClean="0"/>
              <a:t> the density of crimes along the street. So we’re going to assume that crimes happen in the future in similar places to where they’ve happened in the past, and we’ll place a bump on each crime that has happened *clicks while talking*, and we’ll add all the bumps up.</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17</a:t>
            </a:fld>
            <a:endParaRPr lang="en-US" dirty="0"/>
          </a:p>
        </p:txBody>
      </p:sp>
    </p:spTree>
    <p:extLst>
      <p:ext uri="{BB962C8B-B14F-4D97-AF65-F5344CB8AC3E}">
        <p14:creationId xmlns:p14="http://schemas.microsoft.com/office/powerpoint/2010/main" val="3753116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it looks sort of like that. It’s a good density estimation model.</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18</a:t>
            </a:fld>
            <a:endParaRPr lang="en-US" dirty="0"/>
          </a:p>
        </p:txBody>
      </p:sp>
    </p:spTree>
    <p:extLst>
      <p:ext uri="{BB962C8B-B14F-4D97-AF65-F5344CB8AC3E}">
        <p14:creationId xmlns:p14="http://schemas.microsoft.com/office/powerpoint/2010/main" val="37531163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some flexibility in the size</a:t>
            </a:r>
            <a:r>
              <a:rPr lang="en-US" baseline="0" dirty="0" smtClean="0"/>
              <a:t> of the bumps. We could have chosen narrower bumps or wider bumps. If we chose wider bumps, our kernel density estimate will be smoother, and if we chose narrower bumps, the </a:t>
            </a:r>
            <a:r>
              <a:rPr lang="en-US" baseline="0" dirty="0" err="1" smtClean="0"/>
              <a:t>kde</a:t>
            </a:r>
            <a:r>
              <a:rPr lang="en-US" baseline="0" dirty="0" smtClean="0"/>
              <a:t> estimate will be </a:t>
            </a:r>
            <a:r>
              <a:rPr lang="en-US" baseline="0" dirty="0" err="1" smtClean="0"/>
              <a:t>peakier</a:t>
            </a:r>
            <a:r>
              <a:rPr lang="en-US" baseline="0" dirty="0" smtClean="0"/>
              <a:t>. Let’s try that.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19</a:t>
            </a:fld>
            <a:endParaRPr lang="en-US" dirty="0"/>
          </a:p>
        </p:txBody>
      </p:sp>
    </p:spTree>
    <p:extLst>
      <p:ext uri="{BB962C8B-B14F-4D97-AF65-F5344CB8AC3E}">
        <p14:creationId xmlns:p14="http://schemas.microsoft.com/office/powerpoint/2010/main" val="37531163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 I chose the </a:t>
            </a:r>
            <a:r>
              <a:rPr lang="en-US" dirty="0" err="1" smtClean="0"/>
              <a:t>kde</a:t>
            </a:r>
            <a:r>
              <a:rPr lang="en-US" dirty="0" smtClean="0"/>
              <a:t> bandwidth</a:t>
            </a:r>
            <a:r>
              <a:rPr lang="en-US" baseline="0" dirty="0" smtClean="0"/>
              <a:t> to be just right, Nice and smooth, and since I don</a:t>
            </a:r>
            <a:r>
              <a:rPr lang="uk-UA" baseline="0" dirty="0" smtClean="0"/>
              <a:t>’</a:t>
            </a:r>
            <a:r>
              <a:rPr lang="en-US" baseline="0" dirty="0" smtClean="0"/>
              <a:t>t have much data it doesn’t try to </a:t>
            </a:r>
            <a:r>
              <a:rPr lang="en-US" baseline="0" dirty="0" err="1" smtClean="0"/>
              <a:t>overfit</a:t>
            </a:r>
            <a:r>
              <a:rPr lang="en-US" baseline="0" dirty="0" smtClean="0"/>
              <a:t> and create lots of peaks.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20</a:t>
            </a:fld>
            <a:endParaRPr lang="en-US" dirty="0"/>
          </a:p>
        </p:txBody>
      </p:sp>
    </p:spTree>
    <p:extLst>
      <p:ext uri="{BB962C8B-B14F-4D97-AF65-F5344CB8AC3E}">
        <p14:creationId xmlns:p14="http://schemas.microsoft.com/office/powerpoint/2010/main" val="8108764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what happens when I make the bandwidth too small, I get these very </a:t>
            </a:r>
            <a:r>
              <a:rPr lang="en-US" baseline="0" dirty="0" err="1" smtClean="0"/>
              <a:t>overfitted</a:t>
            </a:r>
            <a:r>
              <a:rPr lang="en-US" baseline="0" dirty="0" smtClean="0"/>
              <a:t> peaky density estimates.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21</a:t>
            </a:fld>
            <a:endParaRPr lang="en-US" dirty="0"/>
          </a:p>
        </p:txBody>
      </p:sp>
    </p:spTree>
    <p:extLst>
      <p:ext uri="{BB962C8B-B14F-4D97-AF65-F5344CB8AC3E}">
        <p14:creationId xmlns:p14="http://schemas.microsoft.com/office/powerpoint/2010/main" val="46106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solidFill>
                  <a:schemeClr val="tx2"/>
                </a:solidFill>
                <a:latin typeface="Segoe" pitchFamily="34" charset="0"/>
              </a:rPr>
              <a:t>let’s start with these data, these are just an example of spatial</a:t>
            </a:r>
            <a:r>
              <a:rPr lang="en-GB" baseline="0" dirty="0" smtClean="0">
                <a:solidFill>
                  <a:schemeClr val="tx2"/>
                </a:solidFill>
                <a:latin typeface="Segoe" pitchFamily="34" charset="0"/>
              </a:rPr>
              <a:t> data.  </a:t>
            </a:r>
            <a:r>
              <a:rPr lang="en-GB" dirty="0" smtClean="0">
                <a:solidFill>
                  <a:schemeClr val="tx2"/>
                </a:solidFill>
                <a:latin typeface="Segoe" pitchFamily="34" charset="0"/>
              </a:rPr>
              <a:t>*click* These are *Read*</a:t>
            </a:r>
            <a:endParaRPr lang="en-GB" dirty="0">
              <a:solidFill>
                <a:schemeClr val="tx2"/>
              </a:solidFill>
              <a:latin typeface="Segoe" pitchFamily="34" charset="0"/>
            </a:endParaRPr>
          </a:p>
        </p:txBody>
      </p:sp>
      <p:sp>
        <p:nvSpPr>
          <p:cNvPr id="4" name="Slide Number Placeholder 3"/>
          <p:cNvSpPr>
            <a:spLocks noGrp="1"/>
          </p:cNvSpPr>
          <p:nvPr>
            <p:ph type="sldNum" sz="quarter" idx="10"/>
          </p:nvPr>
        </p:nvSpPr>
        <p:spPr/>
        <p:txBody>
          <a:bodyPr/>
          <a:lstStyle/>
          <a:p>
            <a:fld id="{13F0F35F-DD44-4607-AEC1-49D7A4BC4066}" type="slidenum">
              <a:rPr lang="en-US" smtClean="0"/>
              <a:pPr/>
              <a:t>2</a:t>
            </a:fld>
            <a:endParaRPr lang="en-US" dirty="0"/>
          </a:p>
        </p:txBody>
      </p:sp>
    </p:spTree>
    <p:extLst>
      <p:ext uri="{BB962C8B-B14F-4D97-AF65-F5344CB8AC3E}">
        <p14:creationId xmlns:p14="http://schemas.microsoft.com/office/powerpoint/2010/main" val="15427575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here it’s too big,</a:t>
            </a:r>
            <a:r>
              <a:rPr lang="en-US" baseline="0" dirty="0" smtClean="0"/>
              <a:t> too smooth, no details left.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22</a:t>
            </a:fld>
            <a:endParaRPr lang="en-US" dirty="0"/>
          </a:p>
        </p:txBody>
      </p:sp>
    </p:spTree>
    <p:extLst>
      <p:ext uri="{BB962C8B-B14F-4D97-AF65-F5344CB8AC3E}">
        <p14:creationId xmlns:p14="http://schemas.microsoft.com/office/powerpoint/2010/main" val="41534150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formula</a:t>
            </a:r>
            <a:r>
              <a:rPr lang="en-US" baseline="0" dirty="0" smtClean="0"/>
              <a:t> for what I just did. I’m *adding up* a bunch of bumps, where each bump is *click* a kernel, that looks like this, *click*</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23</a:t>
            </a:fld>
            <a:endParaRPr lang="en-US" dirty="0"/>
          </a:p>
        </p:txBody>
      </p:sp>
    </p:spTree>
    <p:extLst>
      <p:ext uri="{BB962C8B-B14F-4D97-AF65-F5344CB8AC3E}">
        <p14:creationId xmlns:p14="http://schemas.microsoft.com/office/powerpoint/2010/main" val="37531163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a:t>
            </a:r>
            <a:r>
              <a:rPr lang="en-US" baseline="0" dirty="0" smtClean="0"/>
              <a:t> that *click*</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24</a:t>
            </a:fld>
            <a:endParaRPr lang="en-US" dirty="0"/>
          </a:p>
        </p:txBody>
      </p:sp>
    </p:spTree>
    <p:extLst>
      <p:ext uri="{BB962C8B-B14F-4D97-AF65-F5344CB8AC3E}">
        <p14:creationId xmlns:p14="http://schemas.microsoft.com/office/powerpoint/2010/main" val="37531163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a:t>
            </a:r>
            <a:r>
              <a:rPr lang="en-US" baseline="0" dirty="0" smtClean="0"/>
              <a:t> this, and the kernels *click* are centered at each of the </a:t>
            </a:r>
            <a:r>
              <a:rPr lang="en-US" baseline="0" dirty="0" err="1" smtClean="0"/>
              <a:t>x_i’s</a:t>
            </a:r>
            <a:r>
              <a:rPr lang="en-US" baseline="0" dirty="0" smtClean="0"/>
              <a:t> *point* and the kernels are scaled by the bandwidth h, which makes them wider or narrower.</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25</a:t>
            </a:fld>
            <a:endParaRPr lang="en-US" dirty="0"/>
          </a:p>
        </p:txBody>
      </p:sp>
    </p:spTree>
    <p:extLst>
      <p:ext uri="{BB962C8B-B14F-4D97-AF65-F5344CB8AC3E}">
        <p14:creationId xmlns:p14="http://schemas.microsoft.com/office/powerpoint/2010/main" val="37531163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 just showed you </a:t>
            </a:r>
            <a:r>
              <a:rPr lang="en-US" dirty="0" err="1" smtClean="0"/>
              <a:t>kde</a:t>
            </a:r>
            <a:r>
              <a:rPr lang="en-US" dirty="0" smtClean="0"/>
              <a:t> for 1 dimension, but you can</a:t>
            </a:r>
            <a:r>
              <a:rPr lang="en-US" baseline="0" dirty="0" smtClean="0"/>
              <a:t> do it for multiple dimensions too, where the kernels look like these piles of sprinkles. You can actually choose the kernel to be whatever function you want, but mainly people use the formula for the </a:t>
            </a:r>
            <a:r>
              <a:rPr lang="en-US" baseline="0" dirty="0" err="1" smtClean="0"/>
              <a:t>gaussian</a:t>
            </a:r>
            <a:r>
              <a:rPr lang="en-US" baseline="0" dirty="0" smtClean="0"/>
              <a:t> </a:t>
            </a:r>
            <a:r>
              <a:rPr lang="en-US" baseline="0" dirty="0" err="1" smtClean="0"/>
              <a:t>pdf</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26</a:t>
            </a:fld>
            <a:endParaRPr lang="en-US" dirty="0"/>
          </a:p>
        </p:txBody>
      </p:sp>
    </p:spTree>
    <p:extLst>
      <p:ext uri="{BB962C8B-B14F-4D97-AF65-F5344CB8AC3E}">
        <p14:creationId xmlns:p14="http://schemas.microsoft.com/office/powerpoint/2010/main" val="37531163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more boring</a:t>
            </a:r>
            <a:r>
              <a:rPr lang="en-US" baseline="0" dirty="0" smtClean="0"/>
              <a:t> picture of the </a:t>
            </a:r>
            <a:r>
              <a:rPr lang="en-US" baseline="0" dirty="0" err="1" smtClean="0"/>
              <a:t>gaussian</a:t>
            </a:r>
            <a:r>
              <a:rPr lang="en-US" baseline="0" dirty="0" smtClean="0"/>
              <a:t> </a:t>
            </a:r>
            <a:r>
              <a:rPr lang="en-US" baseline="0" dirty="0" err="1" smtClean="0"/>
              <a:t>pdf</a:t>
            </a:r>
            <a:r>
              <a:rPr lang="en-US" baseline="0" dirty="0" smtClean="0"/>
              <a:t> looks like this.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27</a:t>
            </a:fld>
            <a:endParaRPr lang="en-US" dirty="0"/>
          </a:p>
        </p:txBody>
      </p:sp>
    </p:spTree>
    <p:extLst>
      <p:ext uri="{BB962C8B-B14F-4D97-AF65-F5344CB8AC3E}">
        <p14:creationId xmlns:p14="http://schemas.microsoft.com/office/powerpoint/2010/main" val="37531163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*read2* And I will</a:t>
            </a:r>
            <a:r>
              <a:rPr lang="en-US" baseline="0" dirty="0" smtClean="0"/>
              <a:t> warn you that with </a:t>
            </a:r>
            <a:r>
              <a:rPr lang="en-US" baseline="0" dirty="0" err="1" smtClean="0"/>
              <a:t>kde</a:t>
            </a:r>
            <a:r>
              <a:rPr lang="en-US" baseline="0" dirty="0" smtClean="0"/>
              <a:t> since it often uses the </a:t>
            </a:r>
            <a:r>
              <a:rPr lang="en-US" baseline="0" dirty="0" err="1" smtClean="0"/>
              <a:t>gaussian</a:t>
            </a:r>
            <a:r>
              <a:rPr lang="en-US" baseline="0" dirty="0" smtClean="0"/>
              <a:t> kernel that it expects a roundish bump, which means it’s kind of tricky to use anything other than natural physical distance.</a:t>
            </a:r>
            <a:endParaRPr lang="en-US" dirty="0" smtClean="0"/>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28</a:t>
            </a:fld>
            <a:endParaRPr lang="en-US" dirty="0"/>
          </a:p>
        </p:txBody>
      </p:sp>
    </p:spTree>
    <p:extLst>
      <p:ext uri="{BB962C8B-B14F-4D97-AF65-F5344CB8AC3E}">
        <p14:creationId xmlns:p14="http://schemas.microsoft.com/office/powerpoint/2010/main" val="37531163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*read2*</a:t>
            </a:r>
            <a:r>
              <a:rPr lang="en-US" baseline="0" dirty="0" smtClean="0"/>
              <a:t> and the technique is so simple that I can describe it on one line. If you want to make a prediction at point x, you just find X’s K nearest neighbors, and take the majority vote to determine what x’s label should be.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30</a:t>
            </a:fld>
            <a:endParaRPr lang="en-US" dirty="0"/>
          </a:p>
        </p:txBody>
      </p:sp>
    </p:spTree>
    <p:extLst>
      <p:ext uri="{BB962C8B-B14F-4D97-AF65-F5344CB8AC3E}">
        <p14:creationId xmlns:p14="http://schemas.microsoft.com/office/powerpoint/2010/main" val="41526032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here’s an example of the format of the data. Let’s say you’re predicting whether someone will click on an advertisement shown to them</a:t>
            </a:r>
            <a:r>
              <a:rPr lang="en-US" baseline="0" dirty="0" smtClean="0"/>
              <a:t> on their mobile phone, and all you have are the locations where the ad has been shown in the past. I’m using the example of advertising data, but you could also have c</a:t>
            </a:r>
            <a:r>
              <a:rPr lang="en-US" dirty="0" smtClean="0"/>
              <a:t>rime data, disease</a:t>
            </a:r>
            <a:r>
              <a:rPr lang="en-US" baseline="0" dirty="0" smtClean="0"/>
              <a:t> spread data, whatever, could be in this format. I put the road up just so you know I’m in physical space there, imagine I’m viewing people from above.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31</a:t>
            </a:fld>
            <a:endParaRPr lang="en-US" dirty="0"/>
          </a:p>
        </p:txBody>
      </p:sp>
    </p:spTree>
    <p:extLst>
      <p:ext uri="{BB962C8B-B14F-4D97-AF65-F5344CB8AC3E}">
        <p14:creationId xmlns:p14="http://schemas.microsoft.com/office/powerpoint/2010/main" val="40047439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we’ll use KNN for classification at this new green spot. So I have to find the majority </a:t>
            </a:r>
            <a:r>
              <a:rPr lang="en-US" baseline="0" dirty="0" err="1" smtClean="0"/>
              <a:t>vore</a:t>
            </a:r>
            <a:r>
              <a:rPr lang="en-US" baseline="0" dirty="0" smtClean="0"/>
              <a:t> of the k closest training points. So if I’m doing 1 NN *clicks* Then since my NN is positive, I classify the green point as positive. If I’m doing 2-NN *clicks*, then it’s a tie. </a:t>
            </a:r>
            <a:r>
              <a:rPr lang="en-US" baseline="0" dirty="0" err="1" smtClean="0"/>
              <a:t>Hm</a:t>
            </a:r>
            <a:r>
              <a:rPr lang="en-US" baseline="0" dirty="0" smtClean="0"/>
              <a:t>, t</a:t>
            </a:r>
            <a:r>
              <a:rPr lang="en-US" dirty="0" smtClean="0"/>
              <a:t>his is probably</a:t>
            </a:r>
            <a:r>
              <a:rPr lang="en-US" baseline="0" dirty="0" smtClean="0"/>
              <a:t> why you want to make k an odd number. And then if you are doing 3-NN *clicks*, you have 2 negatives out of the three, so the prediction is negative.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32</a:t>
            </a:fld>
            <a:endParaRPr lang="en-US" dirty="0"/>
          </a:p>
        </p:txBody>
      </p:sp>
    </p:spTree>
    <p:extLst>
      <p:ext uri="{BB962C8B-B14F-4D97-AF65-F5344CB8AC3E}">
        <p14:creationId xmlns:p14="http://schemas.microsoft.com/office/powerpoint/2010/main" val="40047439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solidFill>
                  <a:schemeClr val="tx2"/>
                </a:solidFill>
                <a:latin typeface="Segoe" pitchFamily="34" charset="0"/>
              </a:rPr>
              <a:t>let’s start with these data, these are just an example of spatial</a:t>
            </a:r>
            <a:r>
              <a:rPr lang="en-GB" baseline="0" dirty="0" smtClean="0">
                <a:solidFill>
                  <a:schemeClr val="tx2"/>
                </a:solidFill>
                <a:latin typeface="Segoe" pitchFamily="34" charset="0"/>
              </a:rPr>
              <a:t> data.  </a:t>
            </a:r>
            <a:r>
              <a:rPr lang="en-GB" dirty="0" smtClean="0">
                <a:solidFill>
                  <a:schemeClr val="tx2"/>
                </a:solidFill>
                <a:latin typeface="Segoe" pitchFamily="34" charset="0"/>
              </a:rPr>
              <a:t>*click* These are *Read*</a:t>
            </a:r>
            <a:endParaRPr lang="en-GB" dirty="0">
              <a:solidFill>
                <a:schemeClr val="tx2"/>
              </a:solidFill>
              <a:latin typeface="Segoe" pitchFamily="34" charset="0"/>
            </a:endParaRPr>
          </a:p>
        </p:txBody>
      </p:sp>
      <p:sp>
        <p:nvSpPr>
          <p:cNvPr id="4" name="Slide Number Placeholder 3"/>
          <p:cNvSpPr>
            <a:spLocks noGrp="1"/>
          </p:cNvSpPr>
          <p:nvPr>
            <p:ph type="sldNum" sz="quarter" idx="10"/>
          </p:nvPr>
        </p:nvSpPr>
        <p:spPr/>
        <p:txBody>
          <a:bodyPr/>
          <a:lstStyle/>
          <a:p>
            <a:fld id="{13F0F35F-DD44-4607-AEC1-49D7A4BC4066}" type="slidenum">
              <a:rPr lang="en-US" smtClean="0"/>
              <a:pPr/>
              <a:t>4</a:t>
            </a:fld>
            <a:endParaRPr lang="en-US" dirty="0"/>
          </a:p>
        </p:txBody>
      </p:sp>
    </p:spTree>
    <p:extLst>
      <p:ext uri="{BB962C8B-B14F-4D97-AF65-F5344CB8AC3E}">
        <p14:creationId xmlns:p14="http://schemas.microsoft.com/office/powerpoint/2010/main" val="15427575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for regression the deal is exactly</a:t>
            </a:r>
            <a:r>
              <a:rPr lang="en-US" baseline="0" dirty="0" smtClean="0"/>
              <a:t> the same. So maybe here we’re trying to predict how many purchases each household will make of some type of product next year, like a smart watch or something. So here the 1nn prediction is 5, the 2nn prediction is 6 because it’s the average of 5 and 7, and then the 3NN value is 7 which is the average of these three numbers. So nice and simple, KNN.</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33</a:t>
            </a:fld>
            <a:endParaRPr lang="en-US" dirty="0"/>
          </a:p>
        </p:txBody>
      </p:sp>
    </p:spTree>
    <p:extLst>
      <p:ext uri="{BB962C8B-B14F-4D97-AF65-F5344CB8AC3E}">
        <p14:creationId xmlns:p14="http://schemas.microsoft.com/office/powerpoint/2010/main" val="40047439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some minor insights about KNN. *click* The parameter K – controls</a:t>
            </a:r>
            <a:r>
              <a:rPr lang="en-US" baseline="0" dirty="0" smtClean="0"/>
              <a:t> </a:t>
            </a:r>
            <a:r>
              <a:rPr lang="en-US" baseline="0" dirty="0" err="1" smtClean="0"/>
              <a:t>overfitting</a:t>
            </a:r>
            <a:r>
              <a:rPr lang="en-US" baseline="0" dirty="0" smtClean="0"/>
              <a:t>. *read* So we have to figure out how to choose K. Possibly cross validation can help. *click* </a:t>
            </a:r>
            <a:r>
              <a:rPr lang="en-US" baseline="0" dirty="0" err="1" smtClean="0"/>
              <a:t>Knn</a:t>
            </a:r>
            <a:r>
              <a:rPr lang="en-US" baseline="0" dirty="0" smtClean="0"/>
              <a:t> doesn’t take into account how far away your nearest neighbors are. So – let’s say </a:t>
            </a:r>
            <a:r>
              <a:rPr lang="en-US" baseline="0" dirty="0" err="1" smtClean="0"/>
              <a:t>youre</a:t>
            </a:r>
            <a:r>
              <a:rPr lang="en-US" baseline="0" dirty="0" smtClean="0"/>
              <a:t> doing 5NN. Even if your fifth nearest neighbor is very far away, it gets an equal vote in 5NN. You could actually change that, so that points get to vote according to how far away they are from the point you’re trying to classify. *click*</a:t>
            </a:r>
          </a:p>
          <a:p>
            <a:r>
              <a:rPr lang="en-US" baseline="0" dirty="0" smtClean="0"/>
              <a:t>Another major factor in the effectiveness of </a:t>
            </a:r>
            <a:r>
              <a:rPr lang="en-US" baseline="0" dirty="0" err="1" smtClean="0"/>
              <a:t>Knn</a:t>
            </a:r>
            <a:r>
              <a:rPr lang="en-US" baseline="0" dirty="0" smtClean="0"/>
              <a:t> is the distance measure you’re using. Because if you change how you measure distances, it’s possible that who your nearest neighbors are could change. Here’s an example of a bad distance metric. In this case, the units of two features are completely different, but we’re using Euclidean distance – this is a really bad thing to do. Here, *click* income varies over this huge range, while height only varies in a very small range. So what happens is that the point when you plot them look something like this. Then when you go to compute your NN, you will basically just ignore the distances in the height direction, which is horizontal, and you’ll only pay attention to the income, which is on the vertical axis. The closest points are the ones closes in the vertical direction. Which is not what you intended. Which is why the distance measure here is not meaningful. It’s easy to fix though, just normalize the feature values.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34</a:t>
            </a:fld>
            <a:endParaRPr lang="en-US" dirty="0"/>
          </a:p>
        </p:txBody>
      </p:sp>
    </p:spTree>
    <p:extLst>
      <p:ext uri="{BB962C8B-B14F-4D97-AF65-F5344CB8AC3E}">
        <p14:creationId xmlns:p14="http://schemas.microsoft.com/office/powerpoint/2010/main" val="33786791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a:t>
            </a:r>
            <a:r>
              <a:rPr lang="en-US" dirty="0" err="1" smtClean="0"/>
              <a:t>Knn</a:t>
            </a:r>
            <a:r>
              <a:rPr lang="en-US" dirty="0" smtClean="0"/>
              <a:t> has a lot of plusses.</a:t>
            </a:r>
            <a:r>
              <a:rPr lang="en-US" baseline="0" dirty="0" smtClean="0"/>
              <a:t> It’s simple and powerful, and you can use it instead of any classification or regression </a:t>
            </a:r>
            <a:r>
              <a:rPr lang="en-US" baseline="0" dirty="0" err="1" smtClean="0"/>
              <a:t>technque</a:t>
            </a:r>
            <a:r>
              <a:rPr lang="en-US" baseline="0" dirty="0" smtClean="0"/>
              <a:t>. There’s no training involved. All the calculations are done when you go to label a new point. This means you can add new training examples and you don’t actually have to do anything with them, you just use them whenever they are a nearest neighbor. I really like </a:t>
            </a:r>
            <a:r>
              <a:rPr lang="en-US" baseline="0" dirty="0" err="1" smtClean="0"/>
              <a:t>Knn</a:t>
            </a:r>
            <a:r>
              <a:rPr lang="en-US" baseline="0" dirty="0" smtClean="0"/>
              <a:t> because it’s interpretable. You can find out exactly why a prediction is what it is, because you can just look at the neighbors. *click* the cons are the it’s expensive at runtime because you have to find the nearest neighbors and that requires a lot of pairwise comparisons. But if you organize the training examples in structures that allow fast access, or compute distances only approximately, it does speed things up. *click* and as I told you before, if the coordinates are scaled badly, it messed up the distance metric. You can undo the scaling, but you have to know the problem is there first.</a:t>
            </a:r>
          </a:p>
          <a:p>
            <a:endParaRPr lang="en-US" baseline="0" dirty="0" smtClean="0"/>
          </a:p>
          <a:p>
            <a:endParaRPr lang="en-US" baseline="0" dirty="0" smtClean="0"/>
          </a:p>
          <a:p>
            <a:endParaRPr lang="en-US" baseline="0" dirty="0" smtClean="0"/>
          </a:p>
          <a:p>
            <a:endParaRPr lang="en-US" baseline="0" dirty="0" smtClean="0"/>
          </a:p>
          <a:p>
            <a:pPr lvl="2">
              <a:lnSpc>
                <a:spcPct val="120000"/>
              </a:lnSpc>
            </a:pPr>
            <a:r>
              <a:rPr lang="en-GB" dirty="0" smtClean="0">
                <a:latin typeface="Times"/>
                <a:cs typeface="Times"/>
              </a:rPr>
              <a:t>Pre-sort training examples into fast data structures </a:t>
            </a:r>
          </a:p>
          <a:p>
            <a:pPr lvl="2">
              <a:lnSpc>
                <a:spcPct val="120000"/>
              </a:lnSpc>
            </a:pPr>
            <a:r>
              <a:rPr lang="en-GB" dirty="0" smtClean="0">
                <a:latin typeface="Times"/>
                <a:cs typeface="Times"/>
              </a:rPr>
              <a:t>Compute only an approximate distance </a:t>
            </a:r>
          </a:p>
          <a:p>
            <a:pPr lvl="2">
              <a:lnSpc>
                <a:spcPct val="120000"/>
              </a:lnSpc>
            </a:pPr>
            <a:r>
              <a:rPr lang="en-GB" dirty="0" smtClean="0">
                <a:latin typeface="Times"/>
                <a:cs typeface="Times"/>
              </a:rPr>
              <a:t>Remove redundant data (condensing)</a:t>
            </a:r>
          </a:p>
          <a:p>
            <a:endParaRPr lang="en-US" dirty="0"/>
          </a:p>
        </p:txBody>
      </p:sp>
      <p:sp>
        <p:nvSpPr>
          <p:cNvPr id="4" name="Slide Number Placeholder 3"/>
          <p:cNvSpPr>
            <a:spLocks noGrp="1"/>
          </p:cNvSpPr>
          <p:nvPr>
            <p:ph type="sldNum" sz="quarter" idx="10"/>
          </p:nvPr>
        </p:nvSpPr>
        <p:spPr/>
        <p:txBody>
          <a:bodyPr/>
          <a:lstStyle/>
          <a:p>
            <a:fld id="{D4F2D491-ADA6-814B-AF77-EEA12117772F}" type="slidenum">
              <a:rPr lang="en-US" smtClean="0"/>
              <a:pPr/>
              <a:t>35</a:t>
            </a:fld>
            <a:endParaRPr lang="en-US"/>
          </a:p>
        </p:txBody>
      </p:sp>
    </p:spTree>
    <p:extLst>
      <p:ext uri="{BB962C8B-B14F-4D97-AF65-F5344CB8AC3E}">
        <p14:creationId xmlns:p14="http://schemas.microsoft.com/office/powerpoint/2010/main" val="41091130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Let’s start with the Poisson distribution. *clicks*</a:t>
            </a:r>
            <a:r>
              <a:rPr lang="en-US" baseline="0" dirty="0" smtClean="0"/>
              <a:t> There’s the </a:t>
            </a:r>
            <a:r>
              <a:rPr lang="en-US" baseline="0" dirty="0" err="1" smtClean="0"/>
              <a:t>pmf</a:t>
            </a:r>
            <a:r>
              <a:rPr lang="en-US" baseline="0" dirty="0" smtClean="0"/>
              <a:t>. *click* and there’s the notation that says that our </a:t>
            </a:r>
            <a:r>
              <a:rPr lang="en-US" baseline="0" dirty="0" err="1" smtClean="0"/>
              <a:t>rv</a:t>
            </a:r>
            <a:r>
              <a:rPr lang="en-US" baseline="0" dirty="0" smtClean="0"/>
              <a:t> X is </a:t>
            </a:r>
            <a:r>
              <a:rPr lang="en-US" baseline="0" dirty="0" err="1" smtClean="0"/>
              <a:t>poisson</a:t>
            </a:r>
            <a:r>
              <a:rPr lang="en-US" baseline="0" dirty="0" smtClean="0"/>
              <a:t> with rate parameter lambda. I’ll write out the </a:t>
            </a:r>
            <a:r>
              <a:rPr lang="en-US" baseline="0" dirty="0" err="1" smtClean="0"/>
              <a:t>pmf</a:t>
            </a:r>
            <a:r>
              <a:rPr lang="en-US" baseline="0" dirty="0" smtClean="0"/>
              <a:t> right there. *click* </a:t>
            </a:r>
            <a:r>
              <a:rPr lang="en-US" dirty="0" smtClean="0"/>
              <a:t>You don’t really</a:t>
            </a:r>
            <a:r>
              <a:rPr lang="en-US" baseline="0" dirty="0" smtClean="0"/>
              <a:t> need to remember this formula, I never do, I just remember *click* that the center of it is lambda, and the variance is lambda too. So if you tell me that the number of emails I get hourly follows a Poisson distribution with parameter 10, I know I get 10 emails an hour on average, with a spread of 10 emails also.</a:t>
            </a:r>
            <a:endParaRPr lang="en-US" dirty="0" smtClean="0"/>
          </a:p>
          <a:p>
            <a:endParaRPr lang="en-US" dirty="0" smtClean="0"/>
          </a:p>
          <a:p>
            <a:endParaRPr lang="en-US" dirty="0" smtClean="0"/>
          </a:p>
          <a:p>
            <a:r>
              <a:rPr lang="en-US" dirty="0" smtClean="0"/>
              <a:t>https://</a:t>
            </a:r>
            <a:r>
              <a:rPr lang="en-US" dirty="0" err="1" smtClean="0"/>
              <a:t>en.wikipedia.org</a:t>
            </a:r>
            <a:r>
              <a:rPr lang="en-US" dirty="0" smtClean="0"/>
              <a:t>/wiki/</a:t>
            </a:r>
            <a:r>
              <a:rPr lang="en-US" dirty="0" err="1" smtClean="0"/>
              <a:t>Poisson_point_process</a:t>
            </a:r>
            <a:endParaRPr lang="en-US" dirty="0" smtClean="0"/>
          </a:p>
        </p:txBody>
      </p:sp>
      <p:sp>
        <p:nvSpPr>
          <p:cNvPr id="4" name="Slide Number Placeholder 3"/>
          <p:cNvSpPr>
            <a:spLocks noGrp="1"/>
          </p:cNvSpPr>
          <p:nvPr>
            <p:ph type="sldNum" sz="quarter" idx="10"/>
          </p:nvPr>
        </p:nvSpPr>
        <p:spPr/>
        <p:txBody>
          <a:bodyPr/>
          <a:lstStyle/>
          <a:p>
            <a:fld id="{4CFD207A-07DF-40AD-A916-9872E089CE7A}" type="slidenum">
              <a:rPr lang="en-US" smtClean="0"/>
              <a:pPr/>
              <a:t>37</a:t>
            </a:fld>
            <a:endParaRPr lang="en-US" dirty="0"/>
          </a:p>
        </p:txBody>
      </p:sp>
    </p:spTree>
    <p:extLst>
      <p:ext uri="{BB962C8B-B14F-4D97-AF65-F5344CB8AC3E}">
        <p14:creationId xmlns:p14="http://schemas.microsoft.com/office/powerpoint/2010/main" val="5795215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a:t>
            </a:r>
            <a:r>
              <a:rPr lang="en-US" baseline="0" dirty="0" smtClean="0"/>
              <a:t> us say that we want to model the rate of crimes occurring in some month in area B. Pick region B, and pick number of crimes n, and you want to know *click* how often does the number of crimes in B equal n? In other words *click* what is the </a:t>
            </a:r>
            <a:r>
              <a:rPr lang="en-US" baseline="0" dirty="0" err="1" smtClean="0"/>
              <a:t>probabilty</a:t>
            </a:r>
            <a:r>
              <a:rPr lang="en-US" baseline="0" dirty="0" smtClean="0"/>
              <a:t> that the number of crimes in area B is exactly n? Now, what quantities should this probability depend on? Well, *click* it should depend on the size of B. If you have a larger region we expect more crimes. It should also depend on n. *click* If n is </a:t>
            </a:r>
            <a:r>
              <a:rPr lang="en-US" baseline="0" dirty="0" err="1" smtClean="0"/>
              <a:t>waaay</a:t>
            </a:r>
            <a:r>
              <a:rPr lang="en-US" baseline="0" dirty="0" smtClean="0"/>
              <a:t> above the average, then we’ll almost never get n crimes very often. If n is average, the probability to get that many crimes is higher. Also *click* it should depend on the event rate. If events are rare, then we won’t get n events very often when n is large. So now let me write down the actual formula, and you can check whether it depends on these 3 things. And it does *ad lib*. This is called *click* a homogeneous </a:t>
            </a:r>
            <a:r>
              <a:rPr lang="en-US" baseline="0" dirty="0" err="1" smtClean="0"/>
              <a:t>poisson</a:t>
            </a:r>
            <a:r>
              <a:rPr lang="en-US" baseline="0" dirty="0" smtClean="0"/>
              <a:t> process. Now, this is very nice and all but there’s a major flaw in the reasoning here.  </a:t>
            </a:r>
            <a:r>
              <a:rPr lang="en-US" dirty="0" smtClean="0"/>
              <a:t>This assumes that crimes can happen equally anywhere. But we know that’s not true for crimes, they are concentrated in certain places. So</a:t>
            </a:r>
            <a:r>
              <a:rPr lang="en-US" baseline="0" dirty="0" smtClean="0"/>
              <a:t> let’s keep trying. You see, if we want to model the crime rate as not being constant, then we must have that the rate of events lambda is not constant.</a:t>
            </a:r>
            <a:endParaRPr lang="en-US" dirty="0" smtClean="0"/>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38</a:t>
            </a:fld>
            <a:endParaRPr lang="en-US" dirty="0"/>
          </a:p>
        </p:txBody>
      </p:sp>
    </p:spTree>
    <p:extLst>
      <p:ext uri="{BB962C8B-B14F-4D97-AF65-F5344CB8AC3E}">
        <p14:creationId xmlns:p14="http://schemas.microsoft.com/office/powerpoint/2010/main" val="5795215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39</a:t>
            </a:fld>
            <a:endParaRPr lang="en-US" dirty="0"/>
          </a:p>
        </p:txBody>
      </p:sp>
    </p:spTree>
    <p:extLst>
      <p:ext uri="{BB962C8B-B14F-4D97-AF65-F5344CB8AC3E}">
        <p14:creationId xmlns:p14="http://schemas.microsoft.com/office/powerpoint/2010/main" val="5795215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 rate of events should depend</a:t>
            </a:r>
            <a:r>
              <a:rPr lang="en-US" baseline="0" dirty="0" smtClean="0"/>
              <a:t> on where you are in space. And when this happens, when the rate depends on where you are, it’s called a “click* inhomogeneous point process, and now </a:t>
            </a:r>
            <a:r>
              <a:rPr lang="en-US" baseline="0" dirty="0" err="1" smtClean="0"/>
              <a:t>lamdbda</a:t>
            </a:r>
            <a:r>
              <a:rPr lang="en-US" baseline="0" dirty="0" smtClean="0"/>
              <a:t> is a function of where you are.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40</a:t>
            </a:fld>
            <a:endParaRPr lang="en-US" dirty="0"/>
          </a:p>
        </p:txBody>
      </p:sp>
    </p:spTree>
    <p:extLst>
      <p:ext uri="{BB962C8B-B14F-4D97-AF65-F5344CB8AC3E}">
        <p14:creationId xmlns:p14="http://schemas.microsoft.com/office/powerpoint/2010/main" val="5795215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so now for an</a:t>
            </a:r>
            <a:r>
              <a:rPr lang="en-US" baseline="0" dirty="0" smtClean="0"/>
              <a:t> *inhomogeneous* point process, how do we determine what the probability is to have n points in B? It’s not as easy as last time, because now we can have lambda changing even within region B. You could have a high crime area in there and also a low crime area. So what do you do to get that probability? And of course the answer is that you have to integrate the rate over all of region B.</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41</a:t>
            </a:fld>
            <a:endParaRPr lang="en-US" dirty="0"/>
          </a:p>
        </p:txBody>
      </p:sp>
    </p:spTree>
    <p:extLst>
      <p:ext uri="{BB962C8B-B14F-4D97-AF65-F5344CB8AC3E}">
        <p14:creationId xmlns:p14="http://schemas.microsoft.com/office/powerpoint/2010/main" val="5795215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 so there is the</a:t>
            </a:r>
            <a:r>
              <a:rPr lang="en-US" baseline="0" dirty="0" smtClean="0"/>
              <a:t> rate integrated over B. And so now we can get this probability *click* which is just the </a:t>
            </a:r>
            <a:r>
              <a:rPr lang="en-US" baseline="0" dirty="0" err="1" smtClean="0"/>
              <a:t>poisson</a:t>
            </a:r>
            <a:r>
              <a:rPr lang="en-US" baseline="0" dirty="0" smtClean="0"/>
              <a:t> distribution again, but with the rate being the integral over B this time.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42</a:t>
            </a:fld>
            <a:endParaRPr lang="en-US" dirty="0"/>
          </a:p>
        </p:txBody>
      </p:sp>
    </p:spTree>
    <p:extLst>
      <p:ext uri="{BB962C8B-B14F-4D97-AF65-F5344CB8AC3E}">
        <p14:creationId xmlns:p14="http://schemas.microsoft.com/office/powerpoint/2010/main" val="5795215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when you are modeling data using an inhomogeneous </a:t>
            </a:r>
            <a:r>
              <a:rPr lang="en-US" baseline="0" dirty="0" err="1" smtClean="0"/>
              <a:t>poisson</a:t>
            </a:r>
            <a:r>
              <a:rPr lang="en-US" baseline="0" dirty="0" smtClean="0"/>
              <a:t> process, you need to choose what form lambda is going to have. Right, because you could choose lambda to be whatever you want. So you have to make some modeling decisions. You have to figure out exactly *how* lambda depends on position. Like perhaps (1) *click* lambda could be a linear model. That’s a bit weird if you think about it because it means lambda strictly increases along both x1 and x2. So maybe  *click (2)* you could make lambda a polynomial instead, ok that’s fine. Or *click* maybe you could just model lambda using kernel density estimation, which is a nonparametric method. Whenever you put a bump at each point it’s called nonparametric. So here, we put a bump K on top of all the training points, the xi’s. And the bandwidth parameter is h, just like in kernel density estimation. You could really do whatever you like. So perhaps you think that lambda could be a function to the nearest drug house – you think that houses with more drugs have more crime or whatever. In any case, your job is to do the modeling, and the software packages job is to fit these models for you. You just have to tell it which model you want and it’ll use maximum likelihood and get the parameters, like a and b for the linear model. Maybe you can also set the kernel bandwidth parameter by fitting.</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43</a:t>
            </a:fld>
            <a:endParaRPr lang="en-US" dirty="0"/>
          </a:p>
        </p:txBody>
      </p:sp>
    </p:spTree>
    <p:extLst>
      <p:ext uri="{BB962C8B-B14F-4D97-AF65-F5344CB8AC3E}">
        <p14:creationId xmlns:p14="http://schemas.microsoft.com/office/powerpoint/2010/main" val="579521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solidFill>
                  <a:schemeClr val="tx2"/>
                </a:solidFill>
                <a:latin typeface="Segoe" pitchFamily="34" charset="0"/>
              </a:rPr>
              <a:t>let’s start with these data, these are just an example of spatial</a:t>
            </a:r>
            <a:r>
              <a:rPr lang="en-GB" baseline="0" dirty="0" smtClean="0">
                <a:solidFill>
                  <a:schemeClr val="tx2"/>
                </a:solidFill>
                <a:latin typeface="Segoe" pitchFamily="34" charset="0"/>
              </a:rPr>
              <a:t> data.  </a:t>
            </a:r>
            <a:r>
              <a:rPr lang="en-GB" dirty="0" smtClean="0">
                <a:solidFill>
                  <a:schemeClr val="tx2"/>
                </a:solidFill>
                <a:latin typeface="Segoe" pitchFamily="34" charset="0"/>
              </a:rPr>
              <a:t>*click* These are *Read*</a:t>
            </a:r>
            <a:endParaRPr lang="en-GB" dirty="0">
              <a:solidFill>
                <a:schemeClr val="tx2"/>
              </a:solidFill>
              <a:latin typeface="Segoe" pitchFamily="34" charset="0"/>
            </a:endParaRPr>
          </a:p>
        </p:txBody>
      </p:sp>
      <p:sp>
        <p:nvSpPr>
          <p:cNvPr id="4" name="Slide Number Placeholder 3"/>
          <p:cNvSpPr>
            <a:spLocks noGrp="1"/>
          </p:cNvSpPr>
          <p:nvPr>
            <p:ph type="sldNum" sz="quarter" idx="10"/>
          </p:nvPr>
        </p:nvSpPr>
        <p:spPr/>
        <p:txBody>
          <a:bodyPr/>
          <a:lstStyle/>
          <a:p>
            <a:fld id="{13F0F35F-DD44-4607-AEC1-49D7A4BC4066}" type="slidenum">
              <a:rPr lang="en-US" smtClean="0"/>
              <a:pPr/>
              <a:t>5</a:t>
            </a:fld>
            <a:endParaRPr lang="en-US" dirty="0"/>
          </a:p>
        </p:txBody>
      </p:sp>
    </p:spTree>
    <p:extLst>
      <p:ext uri="{BB962C8B-B14F-4D97-AF65-F5344CB8AC3E}">
        <p14:creationId xmlns:p14="http://schemas.microsoft.com/office/powerpoint/2010/main" val="15427575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hopefully you get something like this</a:t>
            </a:r>
            <a:r>
              <a:rPr lang="en-US" baseline="0" dirty="0" smtClean="0"/>
              <a:t> and you’re happy about it.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this kind of goes one step beyond just density estimation, because now you actually have a model for how the data are produced. So you can fit the parameters of the model. Unlike KDE. Again this is called an inhomogeneous point process. </a:t>
            </a:r>
            <a:endParaRPr lang="en-US" dirty="0" smtClean="0"/>
          </a:p>
          <a:p>
            <a:endParaRPr lang="en-US" baseline="0" dirty="0" smtClean="0"/>
          </a:p>
          <a:p>
            <a:endParaRPr lang="en-US" dirty="0" smtClean="0"/>
          </a:p>
          <a:p>
            <a:r>
              <a:rPr lang="en-US" dirty="0" smtClean="0"/>
              <a:t>https://</a:t>
            </a:r>
            <a:r>
              <a:rPr lang="en-US" dirty="0" err="1" smtClean="0"/>
              <a:t>en.wikipedia.org</a:t>
            </a:r>
            <a:r>
              <a:rPr lang="en-US" dirty="0" smtClean="0"/>
              <a:t>/wiki/</a:t>
            </a:r>
            <a:r>
              <a:rPr lang="en-US" dirty="0" err="1" smtClean="0"/>
              <a:t>Poisson_point_process#Homogeneous_Poisson_point_process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44</a:t>
            </a:fld>
            <a:endParaRPr lang="en-US" dirty="0"/>
          </a:p>
        </p:txBody>
      </p:sp>
    </p:spTree>
    <p:extLst>
      <p:ext uri="{BB962C8B-B14F-4D97-AF65-F5344CB8AC3E}">
        <p14:creationId xmlns:p14="http://schemas.microsoft.com/office/powerpoint/2010/main" val="5795215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a:t>
            </a:r>
            <a:r>
              <a:rPr lang="en-US" baseline="0" dirty="0" smtClean="0"/>
              <a:t> are two pictures of sprinkles. </a:t>
            </a:r>
            <a:r>
              <a:rPr lang="en-US" dirty="0" smtClean="0"/>
              <a:t>You can see, I sort of organized</a:t>
            </a:r>
            <a:r>
              <a:rPr lang="en-US" baseline="0" dirty="0" smtClean="0"/>
              <a:t> the sprinkles here in this one. We have vanilla </a:t>
            </a:r>
            <a:r>
              <a:rPr lang="en-US" baseline="0" dirty="0" err="1" smtClean="0"/>
              <a:t>sprinkes</a:t>
            </a:r>
            <a:r>
              <a:rPr lang="en-US" baseline="0" dirty="0" smtClean="0"/>
              <a:t> and chocolate sprinkles. I like the chocolate ones better, so the darkness color here represents happiness.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46</a:t>
            </a:fld>
            <a:endParaRPr lang="en-US" dirty="0"/>
          </a:p>
        </p:txBody>
      </p:sp>
    </p:spTree>
    <p:extLst>
      <p:ext uri="{BB962C8B-B14F-4D97-AF65-F5344CB8AC3E}">
        <p14:creationId xmlns:p14="http://schemas.microsoft.com/office/powerpoint/2010/main" val="9982490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I computed a</a:t>
            </a:r>
            <a:r>
              <a:rPr lang="en-US" baseline="0" dirty="0" smtClean="0"/>
              <a:t> histogram of </a:t>
            </a:r>
            <a:r>
              <a:rPr lang="en-US" baseline="0" dirty="0" err="1" smtClean="0"/>
              <a:t>grayscale</a:t>
            </a:r>
            <a:r>
              <a:rPr lang="en-US" baseline="0" dirty="0" smtClean="0"/>
              <a:t> values on each of these images, it would look basically identical. The images have the same number of dark chocolate sprinkles, milk chocolate sprinkles, and vanilla sprinkles. So looking at a histogram, you wouldn’t be able to tell that in one of the two images, there are areas where the nearby sprinkles are similar. </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47</a:t>
            </a:fld>
            <a:endParaRPr lang="en-US" dirty="0"/>
          </a:p>
        </p:txBody>
      </p:sp>
    </p:spTree>
    <p:extLst>
      <p:ext uri="{BB962C8B-B14F-4D97-AF65-F5344CB8AC3E}">
        <p14:creationId xmlns:p14="http://schemas.microsoft.com/office/powerpoint/2010/main" val="33995915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a:t>
            </a:r>
            <a:r>
              <a:rPr lang="en-US" dirty="0" err="1" smtClean="0"/>
              <a:t>variogram</a:t>
            </a:r>
            <a:r>
              <a:rPr lang="en-US" baseline="0" dirty="0" smtClean="0"/>
              <a:t> would be able to do this for you though. </a:t>
            </a:r>
            <a:r>
              <a:rPr lang="en-US" baseline="0" dirty="0" err="1" smtClean="0"/>
              <a:t>Variograms</a:t>
            </a:r>
            <a:r>
              <a:rPr lang="en-US" baseline="0" dirty="0" smtClean="0"/>
              <a:t> show how much nearby points are correlated. *click2* Here’s the </a:t>
            </a:r>
            <a:r>
              <a:rPr lang="en-US" baseline="0" dirty="0" err="1" smtClean="0"/>
              <a:t>variogram</a:t>
            </a:r>
            <a:r>
              <a:rPr lang="en-US" baseline="0" dirty="0" smtClean="0"/>
              <a:t> for these sprinkles, and you could see that it goes up and levels off very quickly. That’s because nearby points are as correlated to each other as far away points. But over here, if you go a little bit away from any point, you could still be correlated to the values at that point. So that’s why the </a:t>
            </a:r>
            <a:r>
              <a:rPr lang="en-US" baseline="0" dirty="0" err="1" smtClean="0"/>
              <a:t>variogram</a:t>
            </a:r>
            <a:r>
              <a:rPr lang="en-US" baseline="0" dirty="0" smtClean="0"/>
              <a:t> goes up smoothly. So you should think of a </a:t>
            </a:r>
            <a:r>
              <a:rPr lang="en-US" baseline="0" dirty="0" err="1" smtClean="0"/>
              <a:t>variogram</a:t>
            </a:r>
            <a:r>
              <a:rPr lang="en-US" baseline="0" dirty="0" smtClean="0"/>
              <a:t> as telling you how quickly the neighborhood changes as you walk away from somewhere.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48</a:t>
            </a:fld>
            <a:endParaRPr lang="en-US" dirty="0"/>
          </a:p>
        </p:txBody>
      </p:sp>
    </p:spTree>
    <p:extLst>
      <p:ext uri="{BB962C8B-B14F-4D97-AF65-F5344CB8AC3E}">
        <p14:creationId xmlns:p14="http://schemas.microsoft.com/office/powerpoint/2010/main" val="33995915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define </a:t>
            </a:r>
            <a:r>
              <a:rPr lang="en-US" dirty="0" err="1" smtClean="0"/>
              <a:t>variogram</a:t>
            </a:r>
            <a:r>
              <a:rPr lang="en-US" dirty="0" smtClean="0"/>
              <a:t> precisely.</a:t>
            </a:r>
            <a:r>
              <a:rPr lang="en-US" baseline="0" dirty="0" smtClean="0"/>
              <a:t> *click read click read* y is the  chocolate-y-ness level, or the happiness level, it’s the label at that the point. *click* this is the happiness level at this point here, which is where you walked delta x1 and delta x2 away from your initial point.*click* ok so that’s how far you walked, those are the lags in the 2 different directions. Are you ready for the definition of the </a:t>
            </a:r>
            <a:r>
              <a:rPr lang="en-US" baseline="0" dirty="0" err="1" smtClean="0"/>
              <a:t>variogram</a:t>
            </a:r>
            <a:r>
              <a:rPr lang="en-US" baseline="0" dirty="0" smtClean="0"/>
              <a:t>? *click* It’s the expectation of the change in </a:t>
            </a:r>
            <a:r>
              <a:rPr lang="en-US" baseline="0" dirty="0" err="1" smtClean="0"/>
              <a:t>chocolately</a:t>
            </a:r>
            <a:r>
              <a:rPr lang="en-US" baseline="0" dirty="0" smtClean="0"/>
              <a:t>-ness over the distance you walked. Squared. So if the neighborhood changes quickly as you move around, this thing is going to be large. If the neighborhood changes slowly, then this thing is not as large. So it’s just like we saw with the sprinkles. *click* there’s an unfortunate ½ in here, just to confuse you. And again the question it answers is on average, how much does the label change at distance delta away from where you started.</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49</a:t>
            </a:fld>
            <a:endParaRPr lang="en-US" dirty="0"/>
          </a:p>
        </p:txBody>
      </p:sp>
    </p:spTree>
    <p:extLst>
      <p:ext uri="{BB962C8B-B14F-4D97-AF65-F5344CB8AC3E}">
        <p14:creationId xmlns:p14="http://schemas.microsoft.com/office/powerpoint/2010/main" val="39328996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again,</a:t>
            </a:r>
            <a:r>
              <a:rPr lang="en-US" baseline="0" dirty="0" smtClean="0"/>
              <a:t> in this one since the </a:t>
            </a:r>
            <a:r>
              <a:rPr lang="en-US" baseline="0" dirty="0" err="1" smtClean="0"/>
              <a:t>chocolateness</a:t>
            </a:r>
            <a:r>
              <a:rPr lang="en-US" baseline="0" dirty="0" smtClean="0"/>
              <a:t> level changes a lot as you move away from a point, the </a:t>
            </a:r>
            <a:r>
              <a:rPr lang="en-US" baseline="0" dirty="0" err="1" smtClean="0"/>
              <a:t>variogram</a:t>
            </a:r>
            <a:r>
              <a:rPr lang="en-US" baseline="0" dirty="0" smtClean="0"/>
              <a:t> is large. And in this one, since the </a:t>
            </a:r>
            <a:r>
              <a:rPr lang="en-US" baseline="0" dirty="0" err="1" smtClean="0"/>
              <a:t>chocolateyness</a:t>
            </a:r>
            <a:r>
              <a:rPr lang="en-US" baseline="0" dirty="0" smtClean="0"/>
              <a:t> level changes a bit more slowly, the </a:t>
            </a:r>
            <a:r>
              <a:rPr lang="en-US" baseline="0" dirty="0" err="1" smtClean="0"/>
              <a:t>variogram</a:t>
            </a:r>
            <a:r>
              <a:rPr lang="en-US" baseline="0" dirty="0" smtClean="0"/>
              <a:t> does too.</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50</a:t>
            </a:fld>
            <a:endParaRPr lang="en-US" dirty="0"/>
          </a:p>
        </p:txBody>
      </p:sp>
    </p:spTree>
    <p:extLst>
      <p:ext uri="{BB962C8B-B14F-4D97-AF65-F5344CB8AC3E}">
        <p14:creationId xmlns:p14="http://schemas.microsoft.com/office/powerpoint/2010/main" val="33995915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so</a:t>
            </a:r>
            <a:r>
              <a:rPr lang="en-US" baseline="0" dirty="0" smtClean="0"/>
              <a:t> the </a:t>
            </a:r>
            <a:r>
              <a:rPr lang="en-US" baseline="0" dirty="0" err="1" smtClean="0"/>
              <a:t>variogram</a:t>
            </a:r>
            <a:r>
              <a:rPr lang="en-US" baseline="0" dirty="0" smtClean="0"/>
              <a:t> has an expectation in there, and of course all we have are data, so we can’t compute it. H</a:t>
            </a:r>
            <a:r>
              <a:rPr lang="en-US" dirty="0" smtClean="0"/>
              <a:t>ow do</a:t>
            </a:r>
            <a:r>
              <a:rPr lang="en-US" baseline="0" dirty="0" smtClean="0"/>
              <a:t> we</a:t>
            </a:r>
            <a:r>
              <a:rPr lang="en-US" dirty="0" smtClean="0"/>
              <a:t> estimate it? And the</a:t>
            </a:r>
            <a:r>
              <a:rPr lang="en-US" baseline="0" dirty="0" smtClean="0"/>
              <a:t> answer turns out to be really interesting. *click read click read* So down here, all these points are separated by approximately the same distances in the x1 and x2 directions. Now. let’s put these points into a set, and we’ll call that set S. *click* So S is the set of pairs that are about the same distance apart from each other, in both the x1 and x2 directions. *click* and the number of pairs in S we’ll denote like this. Remember S is a set, and this thing is the size of the set. The number of pairs in 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51</a:t>
            </a:fld>
            <a:endParaRPr lang="en-US" dirty="0"/>
          </a:p>
        </p:txBody>
      </p:sp>
    </p:spTree>
    <p:extLst>
      <p:ext uri="{BB962C8B-B14F-4D97-AF65-F5344CB8AC3E}">
        <p14:creationId xmlns:p14="http://schemas.microsoft.com/office/powerpoint/2010/main" val="393289969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We’re going to use these points</a:t>
            </a:r>
            <a:r>
              <a:rPr lang="en-US" baseline="0" dirty="0" smtClean="0"/>
              <a:t> to approximate the </a:t>
            </a:r>
            <a:r>
              <a:rPr lang="en-US" baseline="0" dirty="0" err="1" smtClean="0"/>
              <a:t>variogram</a:t>
            </a:r>
            <a:r>
              <a:rPr lang="en-US" baseline="0" dirty="0" smtClean="0"/>
              <a:t>. What we’ll do is we’ll take the average instead of the expectation. And we’ll just average over points in S. Look, these are the same. we have the 1.2’s, ok fine. Then we have the differences in </a:t>
            </a:r>
            <a:r>
              <a:rPr lang="en-US" baseline="0" dirty="0" err="1" smtClean="0"/>
              <a:t>chocolateyness</a:t>
            </a:r>
            <a:r>
              <a:rPr lang="en-US" baseline="0" dirty="0" smtClean="0"/>
              <a:t> ’s when we move by delta. And that we just get by picking one of the </a:t>
            </a:r>
            <a:r>
              <a:rPr lang="en-US" baseline="0" dirty="0" err="1" smtClean="0"/>
              <a:t>ij</a:t>
            </a:r>
            <a:r>
              <a:rPr lang="en-US" baseline="0" dirty="0" smtClean="0"/>
              <a:t> pairs in S, because they are delta away from each other. And then we just square it. And divide by the number of pairs we’re averaging over, which is all the pairs in S. This is just so cool. I love this idea. You get essentially a </a:t>
            </a:r>
            <a:r>
              <a:rPr lang="en-US" baseline="0" dirty="0" err="1" smtClean="0"/>
              <a:t>variogram</a:t>
            </a:r>
            <a:r>
              <a:rPr lang="en-US" baseline="0" dirty="0" smtClean="0"/>
              <a:t> for each angle.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52</a:t>
            </a:fld>
            <a:endParaRPr lang="en-US" dirty="0"/>
          </a:p>
        </p:txBody>
      </p:sp>
    </p:spTree>
    <p:extLst>
      <p:ext uri="{BB962C8B-B14F-4D97-AF65-F5344CB8AC3E}">
        <p14:creationId xmlns:p14="http://schemas.microsoft.com/office/powerpoint/2010/main" val="393289969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instance,</a:t>
            </a:r>
            <a:r>
              <a:rPr lang="en-US" baseline="0" dirty="0" smtClean="0"/>
              <a:t> let’s say I want to compute a 15 degree </a:t>
            </a:r>
            <a:r>
              <a:rPr lang="en-US" baseline="0" dirty="0" err="1" smtClean="0"/>
              <a:t>variogram</a:t>
            </a:r>
            <a:r>
              <a:rPr lang="en-US" baseline="0" dirty="0" smtClean="0"/>
              <a:t>. *click* So I take a bunch of points where I have measurements of </a:t>
            </a:r>
            <a:r>
              <a:rPr lang="en-US" baseline="0" dirty="0" err="1" smtClean="0"/>
              <a:t>chocolateyness</a:t>
            </a:r>
            <a:r>
              <a:rPr lang="en-US" baseline="0" dirty="0" smtClean="0"/>
              <a:t>. Then I find which pairs are 15 degrees apart. And those are my set S. *click* Now here’s the formula again for my estimated </a:t>
            </a:r>
            <a:r>
              <a:rPr lang="en-US" baseline="0" dirty="0" err="1" smtClean="0"/>
              <a:t>variogram</a:t>
            </a:r>
            <a:r>
              <a:rPr lang="en-US" baseline="0" dirty="0" smtClean="0"/>
              <a:t>. And I just compute the change in </a:t>
            </a:r>
            <a:r>
              <a:rPr lang="en-US" baseline="0" dirty="0" err="1" smtClean="0"/>
              <a:t>chocolateyness</a:t>
            </a:r>
            <a:r>
              <a:rPr lang="en-US" baseline="0" dirty="0" smtClean="0"/>
              <a:t>, squared, averaged over all these pairs. And then that gives me a point on the 15 degree </a:t>
            </a:r>
            <a:r>
              <a:rPr lang="en-US" baseline="0" dirty="0" err="1" smtClean="0"/>
              <a:t>variogram</a:t>
            </a:r>
            <a:r>
              <a:rPr lang="en-US" baseline="0" dirty="0" smtClean="0"/>
              <a:t>. *click* This point right here. The lag was this distance in the 15 degree direction, and then the </a:t>
            </a:r>
            <a:r>
              <a:rPr lang="en-US" baseline="0" dirty="0" err="1" smtClean="0"/>
              <a:t>variogram</a:t>
            </a:r>
            <a:r>
              <a:rPr lang="en-US" baseline="0" dirty="0" smtClean="0"/>
              <a:t> value was this big. And we do this for all the different lags, and then for several different directions besides 15 degrees obviously. And that’s it. Super cool.</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53</a:t>
            </a:fld>
            <a:endParaRPr lang="en-US" dirty="0"/>
          </a:p>
        </p:txBody>
      </p:sp>
    </p:spTree>
    <p:extLst>
      <p:ext uri="{BB962C8B-B14F-4D97-AF65-F5344CB8AC3E}">
        <p14:creationId xmlns:p14="http://schemas.microsoft.com/office/powerpoint/2010/main" val="393289969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here’s an example from Steve’s </a:t>
            </a:r>
            <a:r>
              <a:rPr lang="en-US" dirty="0" err="1" smtClean="0"/>
              <a:t>variogram</a:t>
            </a:r>
            <a:r>
              <a:rPr lang="en-US" baseline="0" dirty="0" smtClean="0"/>
              <a:t> demo, and instead of </a:t>
            </a:r>
            <a:r>
              <a:rPr lang="en-US" baseline="0" dirty="0" err="1" smtClean="0"/>
              <a:t>chocolateyness</a:t>
            </a:r>
            <a:r>
              <a:rPr lang="en-US" baseline="0" dirty="0" smtClean="0"/>
              <a:t> it’s copper concentration. And there are 4 </a:t>
            </a:r>
            <a:r>
              <a:rPr lang="en-US" baseline="0" dirty="0" err="1" smtClean="0"/>
              <a:t>variograms</a:t>
            </a:r>
            <a:r>
              <a:rPr lang="en-US" baseline="0" dirty="0" smtClean="0"/>
              <a:t> here. </a:t>
            </a:r>
            <a:r>
              <a:rPr lang="en-US" dirty="0" smtClean="0"/>
              <a:t>The angles</a:t>
            </a:r>
            <a:r>
              <a:rPr lang="en-US" baseline="0" dirty="0" smtClean="0"/>
              <a:t> are the numbers 0, 45 degrees, 90,  and 135. Hmm, something’s fishy with the fit on that 135 degree </a:t>
            </a:r>
            <a:r>
              <a:rPr lang="en-US" baseline="0" dirty="0" err="1" smtClean="0"/>
              <a:t>variogram</a:t>
            </a:r>
            <a:r>
              <a:rPr lang="en-US" baseline="0" dirty="0" smtClean="0"/>
              <a:t>. Looks like we </a:t>
            </a:r>
            <a:r>
              <a:rPr lang="en-US" baseline="0" dirty="0" err="1" smtClean="0"/>
              <a:t>mght</a:t>
            </a:r>
            <a:r>
              <a:rPr lang="en-US" baseline="0" dirty="0" smtClean="0"/>
              <a:t> not have had enough data in S to estimate that one correctly. The </a:t>
            </a:r>
            <a:r>
              <a:rPr lang="en-US" baseline="0" dirty="0" err="1" smtClean="0"/>
              <a:t>variograms</a:t>
            </a:r>
            <a:r>
              <a:rPr lang="en-US" baseline="0" dirty="0" smtClean="0"/>
              <a:t> for the other </a:t>
            </a:r>
            <a:r>
              <a:rPr lang="en-US" baseline="0" dirty="0" err="1" smtClean="0"/>
              <a:t>directinos</a:t>
            </a:r>
            <a:r>
              <a:rPr lang="en-US" baseline="0" dirty="0" smtClean="0"/>
              <a:t> look pretty similar to each other. Which is nice because then you only have to show people one </a:t>
            </a:r>
            <a:r>
              <a:rPr lang="en-US" baseline="0" dirty="0" err="1" smtClean="0"/>
              <a:t>variogram</a:t>
            </a:r>
            <a:r>
              <a:rPr lang="en-US" baseline="0" dirty="0" smtClean="0"/>
              <a:t> and say that it works for all different angles.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54</a:t>
            </a:fld>
            <a:endParaRPr lang="en-US" dirty="0"/>
          </a:p>
        </p:txBody>
      </p:sp>
    </p:spTree>
    <p:extLst>
      <p:ext uri="{BB962C8B-B14F-4D97-AF65-F5344CB8AC3E}">
        <p14:creationId xmlns:p14="http://schemas.microsoft.com/office/powerpoint/2010/main" val="3932899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this is just point data, where we get a list of points, and what the</a:t>
            </a:r>
            <a:r>
              <a:rPr lang="en-US" baseline="0" dirty="0" smtClean="0"/>
              <a:t> location of each point is.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a:t>
            </a:fld>
            <a:endParaRPr lang="en-US" dirty="0"/>
          </a:p>
        </p:txBody>
      </p:sp>
    </p:spTree>
    <p:extLst>
      <p:ext uri="{BB962C8B-B14F-4D97-AF65-F5344CB8AC3E}">
        <p14:creationId xmlns:p14="http://schemas.microsoft.com/office/powerpoint/2010/main" val="34092852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you could have an *omnidirectional </a:t>
            </a:r>
            <a:r>
              <a:rPr lang="en-US" baseline="0" dirty="0" err="1" smtClean="0"/>
              <a:t>variogram</a:t>
            </a:r>
            <a:r>
              <a:rPr lang="en-US" baseline="0" dirty="0" smtClean="0"/>
              <a:t>* that words for all the angles at the same time. And you would just compute lags in any direction, using </a:t>
            </a:r>
            <a:r>
              <a:rPr lang="en-US" baseline="0" dirty="0" err="1" smtClean="0"/>
              <a:t>euclidean</a:t>
            </a:r>
            <a:r>
              <a:rPr lang="en-US" baseline="0" dirty="0" smtClean="0"/>
              <a:t> distance.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55</a:t>
            </a:fld>
            <a:endParaRPr lang="en-US" dirty="0"/>
          </a:p>
        </p:txBody>
      </p:sp>
    </p:spTree>
    <p:extLst>
      <p:ext uri="{BB962C8B-B14F-4D97-AF65-F5344CB8AC3E}">
        <p14:creationId xmlns:p14="http://schemas.microsoft.com/office/powerpoint/2010/main" val="393289969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thing I</a:t>
            </a:r>
            <a:r>
              <a:rPr lang="en-US" baseline="0" dirty="0" smtClean="0"/>
              <a:t> didn’t mention is that a </a:t>
            </a:r>
            <a:r>
              <a:rPr lang="en-US" baseline="0" dirty="0" err="1" smtClean="0"/>
              <a:t>variogram</a:t>
            </a:r>
            <a:r>
              <a:rPr lang="en-US" baseline="0" dirty="0" smtClean="0"/>
              <a:t> is everything you need in order to get an estimate of the covariance between y and its lagged version. In fact you can essentially get the covariance using the negative of the </a:t>
            </a:r>
            <a:r>
              <a:rPr lang="en-US" baseline="0" dirty="0" err="1" smtClean="0"/>
              <a:t>variogram</a:t>
            </a:r>
            <a:r>
              <a:rPr lang="en-US" baseline="0" dirty="0" smtClean="0"/>
              <a:t>. The sill is just the flat part over here.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56</a:t>
            </a:fld>
            <a:endParaRPr lang="en-US" dirty="0"/>
          </a:p>
        </p:txBody>
      </p:sp>
    </p:spTree>
    <p:extLst>
      <p:ext uri="{BB962C8B-B14F-4D97-AF65-F5344CB8AC3E}">
        <p14:creationId xmlns:p14="http://schemas.microsoft.com/office/powerpoint/2010/main" val="393289969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you could think of flipping the </a:t>
            </a:r>
            <a:r>
              <a:rPr lang="en-US" dirty="0" err="1" smtClean="0"/>
              <a:t>variogram</a:t>
            </a:r>
            <a:r>
              <a:rPr lang="en-US" dirty="0" smtClean="0"/>
              <a:t> upside down to get something that is related to the covariance.</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57</a:t>
            </a:fld>
            <a:endParaRPr lang="en-US" dirty="0"/>
          </a:p>
        </p:txBody>
      </p:sp>
    </p:spTree>
    <p:extLst>
      <p:ext uri="{BB962C8B-B14F-4D97-AF65-F5344CB8AC3E}">
        <p14:creationId xmlns:p14="http://schemas.microsoft.com/office/powerpoint/2010/main" val="393289969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I’m building up to </a:t>
            </a:r>
            <a:r>
              <a:rPr lang="en-US" dirty="0" err="1" smtClean="0"/>
              <a:t>Kriging</a:t>
            </a:r>
            <a:r>
              <a:rPr lang="en-US" baseline="0" dirty="0" smtClean="0"/>
              <a:t> or Gaussian processes here. In order to get things ready for </a:t>
            </a:r>
            <a:r>
              <a:rPr lang="en-US" baseline="0" dirty="0" err="1" smtClean="0"/>
              <a:t>kriging</a:t>
            </a:r>
            <a:r>
              <a:rPr lang="en-US" baseline="0" dirty="0" smtClean="0"/>
              <a:t>, we need a couple of things from the </a:t>
            </a:r>
            <a:r>
              <a:rPr lang="en-US" baseline="0" dirty="0" err="1" smtClean="0"/>
              <a:t>variogram</a:t>
            </a:r>
            <a:r>
              <a:rPr lang="en-US" baseline="0" dirty="0" smtClean="0"/>
              <a:t>. *click* we need a way to estimate pairwise </a:t>
            </a:r>
            <a:r>
              <a:rPr lang="en-US" baseline="0" dirty="0" err="1" smtClean="0"/>
              <a:t>covariances</a:t>
            </a:r>
            <a:r>
              <a:rPr lang="en-US" baseline="0" dirty="0" smtClean="0"/>
              <a:t>, which is exactly what that </a:t>
            </a:r>
            <a:r>
              <a:rPr lang="en-US" baseline="0" dirty="0" err="1" smtClean="0"/>
              <a:t>variogram</a:t>
            </a:r>
            <a:r>
              <a:rPr lang="en-US" baseline="0" dirty="0" smtClean="0"/>
              <a:t> gives us. We need to be able to calculate *click* a full matrix of pairwise </a:t>
            </a:r>
            <a:r>
              <a:rPr lang="en-US" baseline="0" dirty="0" err="1" smtClean="0"/>
              <a:t>covariances</a:t>
            </a:r>
            <a:r>
              <a:rPr lang="en-US" baseline="0" dirty="0" smtClean="0"/>
              <a:t> for all the pairs of points in my dataset. That’s this K neighbors. Now, we’re going to try to estimate the labels at new point x, so I need to be able to estimate the variance of the label at point x. *click* so that’s right here. And then last thing, I need to be able to estimate *click* the </a:t>
            </a:r>
            <a:r>
              <a:rPr lang="en-US" baseline="0" dirty="0" err="1" smtClean="0"/>
              <a:t>covariances</a:t>
            </a:r>
            <a:r>
              <a:rPr lang="en-US" baseline="0" dirty="0" smtClean="0"/>
              <a:t> between the new point x and all of the points in my dataset, so that</a:t>
            </a:r>
            <a:r>
              <a:rPr lang="uk-UA" baseline="0" dirty="0" smtClean="0"/>
              <a:t>’</a:t>
            </a:r>
            <a:r>
              <a:rPr lang="en-US" baseline="0" dirty="0" smtClean="0"/>
              <a:t>s a vector, called </a:t>
            </a:r>
            <a:r>
              <a:rPr lang="en-US" baseline="0" dirty="0" err="1" smtClean="0"/>
              <a:t>Kx</a:t>
            </a:r>
            <a:r>
              <a:rPr lang="en-US" baseline="0" dirty="0" smtClean="0"/>
              <a:t>. Got it? We need these three ingredients, </a:t>
            </a:r>
            <a:r>
              <a:rPr lang="en-US" baseline="0" dirty="0" err="1" smtClean="0"/>
              <a:t>Kneightbors</a:t>
            </a:r>
            <a:r>
              <a:rPr lang="en-US" baseline="0" dirty="0" smtClean="0"/>
              <a:t>, </a:t>
            </a:r>
            <a:r>
              <a:rPr lang="en-US" baseline="0" dirty="0" err="1" smtClean="0"/>
              <a:t>Kx</a:t>
            </a:r>
            <a:r>
              <a:rPr lang="en-US" baseline="0" dirty="0" smtClean="0"/>
              <a:t> and K(</a:t>
            </a:r>
            <a:r>
              <a:rPr lang="en-US" baseline="0" dirty="0" err="1" smtClean="0"/>
              <a:t>x,x</a:t>
            </a:r>
            <a:r>
              <a:rPr lang="en-US" baseline="0" dirty="0" smtClean="0"/>
              <a:t>).</a:t>
            </a:r>
          </a:p>
          <a:p>
            <a:r>
              <a:rPr lang="en-US" baseline="0" dirty="0" smtClean="0"/>
              <a:t>*ad lib* I have to tell you something before we go further. I love this idea of the </a:t>
            </a:r>
            <a:r>
              <a:rPr lang="en-US" baseline="0" dirty="0" err="1" smtClean="0"/>
              <a:t>variogram</a:t>
            </a:r>
            <a:r>
              <a:rPr lang="en-US" baseline="0" dirty="0" smtClean="0"/>
              <a:t> and estimating it in this totally nonparametric way that I was telling you about. But many people, particularly in the ML world, take a shortcut and estimate it in a much simpler, but possibly less elegant way.</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58</a:t>
            </a:fld>
            <a:endParaRPr lang="en-US" dirty="0"/>
          </a:p>
        </p:txBody>
      </p:sp>
    </p:spTree>
    <p:extLst>
      <p:ext uri="{BB962C8B-B14F-4D97-AF65-F5344CB8AC3E}">
        <p14:creationId xmlns:p14="http://schemas.microsoft.com/office/powerpoint/2010/main" val="405443974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 just use a </a:t>
            </a:r>
            <a:r>
              <a:rPr lang="en-US" dirty="0" err="1" smtClean="0"/>
              <a:t>gaussian</a:t>
            </a:r>
            <a:r>
              <a:rPr lang="en-US" dirty="0" smtClean="0"/>
              <a:t> kernel.</a:t>
            </a:r>
            <a:r>
              <a:rPr lang="en-US" baseline="0" dirty="0" smtClean="0"/>
              <a:t> This just says that the covariance decreases according to the </a:t>
            </a:r>
            <a:r>
              <a:rPr lang="en-US" baseline="0" dirty="0" err="1" smtClean="0"/>
              <a:t>gaussian</a:t>
            </a:r>
            <a:r>
              <a:rPr lang="en-US" baseline="0" dirty="0" smtClean="0"/>
              <a:t> </a:t>
            </a:r>
            <a:r>
              <a:rPr lang="en-US" baseline="0" dirty="0" err="1" smtClean="0"/>
              <a:t>pdf</a:t>
            </a:r>
            <a:r>
              <a:rPr lang="en-US" baseline="0" dirty="0" smtClean="0"/>
              <a:t>, with a particular bandwidth. In all directions. So no </a:t>
            </a:r>
            <a:r>
              <a:rPr lang="en-US" baseline="0" dirty="0" err="1" smtClean="0"/>
              <a:t>variogram</a:t>
            </a:r>
            <a:r>
              <a:rPr lang="en-US" baseline="0" dirty="0" smtClean="0"/>
              <a:t>, no cool estimation for different angles, none of that. Neither one is right or wrong, though obviously the </a:t>
            </a:r>
            <a:r>
              <a:rPr lang="en-US" baseline="0" dirty="0" err="1" smtClean="0"/>
              <a:t>variogram</a:t>
            </a:r>
            <a:r>
              <a:rPr lang="en-US" baseline="0" dirty="0" smtClean="0"/>
              <a:t> is more data-driven, possibly will fit better, but the </a:t>
            </a:r>
            <a:r>
              <a:rPr lang="en-US" baseline="0" dirty="0" err="1" smtClean="0"/>
              <a:t>gaussian</a:t>
            </a:r>
            <a:r>
              <a:rPr lang="en-US" baseline="0" dirty="0" smtClean="0"/>
              <a:t> </a:t>
            </a:r>
            <a:r>
              <a:rPr lang="en-US" baseline="0" dirty="0" err="1" smtClean="0"/>
              <a:t>pdf</a:t>
            </a:r>
            <a:r>
              <a:rPr lang="en-US" baseline="0" dirty="0" smtClean="0"/>
              <a:t> is definitely simpler.</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59</a:t>
            </a:fld>
            <a:endParaRPr lang="en-US" dirty="0"/>
          </a:p>
        </p:txBody>
      </p:sp>
    </p:spTree>
    <p:extLst>
      <p:ext uri="{BB962C8B-B14F-4D97-AF65-F5344CB8AC3E}">
        <p14:creationId xmlns:p14="http://schemas.microsoft.com/office/powerpoint/2010/main" val="137869863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no matter whether you do the </a:t>
            </a:r>
            <a:r>
              <a:rPr lang="en-US" dirty="0" err="1" smtClean="0"/>
              <a:t>variogram</a:t>
            </a:r>
            <a:r>
              <a:rPr lang="en-US" dirty="0" smtClean="0"/>
              <a:t> way or the </a:t>
            </a:r>
            <a:r>
              <a:rPr lang="en-US" dirty="0" err="1" smtClean="0"/>
              <a:t>gaussian</a:t>
            </a:r>
            <a:r>
              <a:rPr lang="en-US" dirty="0" smtClean="0"/>
              <a:t> </a:t>
            </a:r>
            <a:r>
              <a:rPr lang="en-US" dirty="0" err="1" smtClean="0"/>
              <a:t>pdf</a:t>
            </a:r>
            <a:r>
              <a:rPr lang="en-US" baseline="0" dirty="0" smtClean="0"/>
              <a:t> to get the </a:t>
            </a:r>
            <a:r>
              <a:rPr lang="en-US" baseline="0" dirty="0" err="1" smtClean="0"/>
              <a:t>covariances</a:t>
            </a:r>
            <a:r>
              <a:rPr lang="en-US" baseline="0" dirty="0" smtClean="0"/>
              <a:t>, you still need these three pieces, the *read* so this is going to be *click*</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60</a:t>
            </a:fld>
            <a:endParaRPr lang="en-US" dirty="0"/>
          </a:p>
        </p:txBody>
      </p:sp>
    </p:spTree>
    <p:extLst>
      <p:ext uri="{BB962C8B-B14F-4D97-AF65-F5344CB8AC3E}">
        <p14:creationId xmlns:p14="http://schemas.microsoft.com/office/powerpoint/2010/main" val="97021647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matrix of numbers, a vector</a:t>
            </a:r>
            <a:r>
              <a:rPr lang="en-US" baseline="0" dirty="0" smtClean="0"/>
              <a:t> of numbers, and a single number.</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61</a:t>
            </a:fld>
            <a:endParaRPr lang="en-US" dirty="0"/>
          </a:p>
        </p:txBody>
      </p:sp>
    </p:spTree>
    <p:extLst>
      <p:ext uri="{BB962C8B-B14F-4D97-AF65-F5344CB8AC3E}">
        <p14:creationId xmlns:p14="http://schemas.microsoft.com/office/powerpoint/2010/main" val="18373229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last piece of terminology, a</a:t>
            </a:r>
            <a:r>
              <a:rPr lang="en-US" baseline="0" dirty="0" smtClean="0"/>
              <a:t> </a:t>
            </a:r>
            <a:r>
              <a:rPr lang="en-US" baseline="0" dirty="0" err="1" smtClean="0"/>
              <a:t>semivariogram</a:t>
            </a:r>
            <a:r>
              <a:rPr lang="en-US" baseline="0" dirty="0" smtClean="0"/>
              <a:t> is just the </a:t>
            </a:r>
            <a:r>
              <a:rPr lang="en-US" baseline="0" dirty="0" err="1" smtClean="0"/>
              <a:t>variogram</a:t>
            </a:r>
            <a:r>
              <a:rPr lang="en-US" baseline="0" dirty="0" smtClean="0"/>
              <a:t> without that confusing ½. That ½ just makes me want to laugh. Anyway, we’re all set to go on to </a:t>
            </a:r>
            <a:r>
              <a:rPr lang="en-US" baseline="0" dirty="0" err="1" smtClean="0"/>
              <a:t>Kriging</a:t>
            </a:r>
            <a:r>
              <a:rPr lang="en-US" baseline="0" dirty="0" smtClean="0"/>
              <a:t> and </a:t>
            </a:r>
            <a:r>
              <a:rPr lang="en-US" baseline="0" dirty="0" err="1" smtClean="0"/>
              <a:t>Gp</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62</a:t>
            </a:fld>
            <a:endParaRPr lang="en-US" dirty="0"/>
          </a:p>
        </p:txBody>
      </p:sp>
    </p:spTree>
    <p:extLst>
      <p:ext uri="{BB962C8B-B14F-4D97-AF65-F5344CB8AC3E}">
        <p14:creationId xmlns:p14="http://schemas.microsoft.com/office/powerpoint/2010/main" val="393289969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topic</a:t>
            </a:r>
            <a:r>
              <a:rPr lang="en-US" baseline="0" dirty="0" smtClean="0"/>
              <a:t> is really important. This technique gets used everywhere. That’s probably why it has 3 different names, it’s because it was invented and reinvented by different people. The three things we need are what we got from the </a:t>
            </a:r>
            <a:r>
              <a:rPr lang="en-US" baseline="0" dirty="0" err="1" smtClean="0"/>
              <a:t>variogram</a:t>
            </a:r>
            <a:r>
              <a:rPr lang="en-US" baseline="0" dirty="0" smtClean="0"/>
              <a:t> or the covariance estimation. </a:t>
            </a:r>
            <a:r>
              <a:rPr lang="en-US" baseline="0" dirty="0" err="1" smtClean="0"/>
              <a:t>Kneighbors</a:t>
            </a:r>
            <a:r>
              <a:rPr lang="en-US" baseline="0" dirty="0" smtClean="0"/>
              <a:t>, </a:t>
            </a:r>
            <a:r>
              <a:rPr lang="en-US" baseline="0" dirty="0" err="1" smtClean="0"/>
              <a:t>Kx</a:t>
            </a:r>
            <a:r>
              <a:rPr lang="en-US" baseline="0" dirty="0" smtClean="0"/>
              <a:t>, or </a:t>
            </a:r>
            <a:r>
              <a:rPr lang="en-US" baseline="0" dirty="0" err="1" smtClean="0"/>
              <a:t>kxx</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64</a:t>
            </a:fld>
            <a:endParaRPr lang="en-US" dirty="0"/>
          </a:p>
        </p:txBody>
      </p:sp>
    </p:spTree>
    <p:extLst>
      <p:ext uri="{BB962C8B-B14F-4D97-AF65-F5344CB8AC3E}">
        <p14:creationId xmlns:p14="http://schemas.microsoft.com/office/powerpoint/2010/main" val="35904306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matrix, a vector and a number.</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65</a:t>
            </a:fld>
            <a:endParaRPr lang="en-US" dirty="0"/>
          </a:p>
        </p:txBody>
      </p:sp>
    </p:spTree>
    <p:extLst>
      <p:ext uri="{BB962C8B-B14F-4D97-AF65-F5344CB8AC3E}">
        <p14:creationId xmlns:p14="http://schemas.microsoft.com/office/powerpoint/2010/main" val="181627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Sometimes you can’t get the detailed point data and you only get raster</a:t>
            </a:r>
            <a:r>
              <a:rPr lang="en-US" baseline="0" dirty="0" smtClean="0"/>
              <a:t> data. </a:t>
            </a:r>
            <a:r>
              <a:rPr lang="en-US" dirty="0" smtClean="0"/>
              <a:t>“Raster data” is a table with counts of points in each cell.</a:t>
            </a:r>
          </a:p>
          <a:p>
            <a:r>
              <a:rPr lang="en-US" dirty="0" smtClean="0"/>
              <a:t> Raster</a:t>
            </a:r>
            <a:r>
              <a:rPr lang="en-US" baseline="0" dirty="0" smtClean="0"/>
              <a:t> data gives you a summary of counts of what’s going on in each neighborhood. But it doesn’t tell you where each point is.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a:t>
            </a:fld>
            <a:endParaRPr lang="en-US" dirty="0"/>
          </a:p>
        </p:txBody>
      </p:sp>
    </p:spTree>
    <p:extLst>
      <p:ext uri="{BB962C8B-B14F-4D97-AF65-F5344CB8AC3E}">
        <p14:creationId xmlns:p14="http://schemas.microsoft.com/office/powerpoint/2010/main" val="427517692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*click* </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66</a:t>
            </a:fld>
            <a:endParaRPr lang="en-US" dirty="0"/>
          </a:p>
        </p:txBody>
      </p:sp>
    </p:spTree>
    <p:extLst>
      <p:ext uri="{BB962C8B-B14F-4D97-AF65-F5344CB8AC3E}">
        <p14:creationId xmlns:p14="http://schemas.microsoft.com/office/powerpoint/2010/main" val="268680452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actually</a:t>
            </a:r>
            <a:r>
              <a:rPr lang="en-US" baseline="0" dirty="0" smtClean="0"/>
              <a:t> 2 different ways to derive this method, and they actually lead to the same exact result. We could do either maximum likelihood, or optimization. </a:t>
            </a:r>
            <a:r>
              <a:rPr lang="en-US" dirty="0" err="1" smtClean="0"/>
              <a:t>Kriging</a:t>
            </a:r>
            <a:r>
              <a:rPr lang="en-US" baseline="0" dirty="0" smtClean="0"/>
              <a:t> I think of as the optimization version, whereas </a:t>
            </a:r>
            <a:r>
              <a:rPr lang="en-US" baseline="0" dirty="0" err="1" smtClean="0"/>
              <a:t>gp</a:t>
            </a:r>
            <a:r>
              <a:rPr lang="en-US" baseline="0" dirty="0" smtClean="0"/>
              <a:t> I think of as maximum likelihood. In both cases the model for the label y given x has the same form. *click* Again think of y as the label, which you’re trying to estimate. So this is like copper levels, or chocolate levels, or whatever is varying in space that you want to estimate. Y is the sum of a trend, *</a:t>
            </a:r>
            <a:r>
              <a:rPr lang="en-US" baseline="0" dirty="0" err="1" smtClean="0"/>
              <a:t>cliick</a:t>
            </a:r>
            <a:r>
              <a:rPr lang="en-US" baseline="0" dirty="0" smtClean="0"/>
              <a:t>* , plus a weighted sum of information computed from the neighbors. In particular, we sum up how far away each neighbor is from the trend *click*, and weight the neighbors *click*, and that’s how far we think y(x) is from the trend. The weights are non trivial, we have to figure those out. If you have a bunch of neighbors that are highly correlated, you don’t need to pay attention to all of them, so these weights are kind of tricky business.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67</a:t>
            </a:fld>
            <a:endParaRPr lang="en-US" dirty="0"/>
          </a:p>
        </p:txBody>
      </p:sp>
    </p:spTree>
    <p:extLst>
      <p:ext uri="{BB962C8B-B14F-4D97-AF65-F5344CB8AC3E}">
        <p14:creationId xmlns:p14="http://schemas.microsoft.com/office/powerpoint/2010/main" val="330445965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here’s the picture. So</a:t>
            </a:r>
            <a:r>
              <a:rPr lang="en-US" baseline="0" dirty="0" smtClean="0"/>
              <a:t> how do we get our prediction for y at this point? I look at all the neighbors, and I figure out how far above the trend the neighbors are. *Click* And I assume that I’m about as far above the trend as my neighbors. So I compute a weighted average of how far my neighbors are from the trend. Neighbor I get a weight of lambda x, I *click* because the weight is for a particular x and a particular neighbor </a:t>
            </a:r>
            <a:r>
              <a:rPr lang="en-US" baseline="0" dirty="0" err="1" smtClean="0"/>
              <a:t>i</a:t>
            </a:r>
            <a:r>
              <a:rPr lang="en-US" baseline="0" dirty="0" smtClean="0"/>
              <a:t> of x.</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68</a:t>
            </a:fld>
            <a:endParaRPr lang="en-US" dirty="0"/>
          </a:p>
        </p:txBody>
      </p:sp>
    </p:spTree>
    <p:extLst>
      <p:ext uri="{BB962C8B-B14F-4D97-AF65-F5344CB8AC3E}">
        <p14:creationId xmlns:p14="http://schemas.microsoft.com/office/powerpoint/2010/main" val="45992645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questions of course that remain are how do</a:t>
            </a:r>
            <a:r>
              <a:rPr lang="en-US" baseline="0" dirty="0" smtClean="0"/>
              <a:t> I get mu and how do I get the lambdas for a particular x? That’s what the rest is about.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69</a:t>
            </a:fld>
            <a:endParaRPr lang="en-US" dirty="0"/>
          </a:p>
        </p:txBody>
      </p:sp>
    </p:spTree>
    <p:extLst>
      <p:ext uri="{BB962C8B-B14F-4D97-AF65-F5344CB8AC3E}">
        <p14:creationId xmlns:p14="http://schemas.microsoft.com/office/powerpoint/2010/main" val="158413988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questions of course that remain are how do</a:t>
            </a:r>
            <a:r>
              <a:rPr lang="en-US" baseline="0" dirty="0" smtClean="0"/>
              <a:t> I get mu and how do I get the lambdas for a particular x? That’s what the rest </a:t>
            </a:r>
            <a:r>
              <a:rPr lang="en-US" baseline="0" smtClean="0"/>
              <a:t>is about.</a:t>
            </a:r>
            <a:endParaRPr lang="en-US"/>
          </a:p>
        </p:txBody>
      </p:sp>
      <p:sp>
        <p:nvSpPr>
          <p:cNvPr id="4" name="Slide Number Placeholder 3"/>
          <p:cNvSpPr>
            <a:spLocks noGrp="1"/>
          </p:cNvSpPr>
          <p:nvPr>
            <p:ph type="sldNum" sz="quarter" idx="10"/>
          </p:nvPr>
        </p:nvSpPr>
        <p:spPr/>
        <p:txBody>
          <a:bodyPr/>
          <a:lstStyle/>
          <a:p>
            <a:fld id="{4CFD207A-07DF-40AD-A916-9872E089CE7A}" type="slidenum">
              <a:rPr lang="en-US" smtClean="0"/>
              <a:pPr/>
              <a:t>70</a:t>
            </a:fld>
            <a:endParaRPr lang="en-US" dirty="0"/>
          </a:p>
        </p:txBody>
      </p:sp>
    </p:spTree>
    <p:extLst>
      <p:ext uri="{BB962C8B-B14F-4D97-AF65-F5344CB8AC3E}">
        <p14:creationId xmlns:p14="http://schemas.microsoft.com/office/powerpoint/2010/main" val="158413988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we’ve introduced the form of y, and we need to figure out how to get the parameters mu and the lambdas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71</a:t>
            </a:fld>
            <a:endParaRPr lang="en-US" dirty="0"/>
          </a:p>
        </p:txBody>
      </p:sp>
    </p:spTree>
    <p:extLst>
      <p:ext uri="{BB962C8B-B14F-4D97-AF65-F5344CB8AC3E}">
        <p14:creationId xmlns:p14="http://schemas.microsoft.com/office/powerpoint/2010/main" val="158413988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 read* So you can just</a:t>
            </a:r>
            <a:r>
              <a:rPr lang="en-US" baseline="0" dirty="0" smtClean="0"/>
              <a:t> get rid of it by normalizing everything to 0 and assuming the mean is 0.</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72</a:t>
            </a:fld>
            <a:endParaRPr lang="en-US" dirty="0"/>
          </a:p>
        </p:txBody>
      </p:sp>
    </p:spTree>
    <p:extLst>
      <p:ext uri="{BB962C8B-B14F-4D97-AF65-F5344CB8AC3E}">
        <p14:creationId xmlns:p14="http://schemas.microsoft.com/office/powerpoint/2010/main" val="217830692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prediction error is just what we predicted</a:t>
            </a:r>
            <a:r>
              <a:rPr lang="en-US" baseline="0" dirty="0" smtClean="0"/>
              <a:t> minus the truth. </a:t>
            </a:r>
          </a:p>
          <a:p>
            <a:r>
              <a:rPr lang="en-US" baseline="0" dirty="0" smtClean="0"/>
              <a:t>*And the job of </a:t>
            </a:r>
            <a:r>
              <a:rPr lang="en-US" baseline="0" dirty="0" err="1" smtClean="0"/>
              <a:t>kriging</a:t>
            </a:r>
            <a:r>
              <a:rPr lang="en-US" baseline="0" dirty="0" smtClean="0"/>
              <a:t> is to minimize the variance of this prediction error.</a:t>
            </a:r>
          </a:p>
          <a:p>
            <a:r>
              <a:rPr lang="en-US" baseline="0" dirty="0" smtClean="0"/>
              <a:t>*I can rewrite the prediction error to make things a little tiny bit easier, by adding 0 in disguise, so that I get distances from the mean, which I could call remainders. </a:t>
            </a:r>
          </a:p>
          <a:p>
            <a:r>
              <a:rPr lang="en-US" baseline="0" dirty="0" smtClean="0"/>
              <a:t>*So I have the estimated remainder and the true remainder here.</a:t>
            </a:r>
          </a:p>
          <a:p>
            <a:r>
              <a:rPr lang="en-US" baseline="0" dirty="0" smtClean="0"/>
              <a:t>*Now again, </a:t>
            </a:r>
            <a:r>
              <a:rPr lang="en-US" baseline="0" dirty="0" err="1" smtClean="0"/>
              <a:t>kriging</a:t>
            </a:r>
            <a:r>
              <a:rPr lang="en-US" baseline="0" dirty="0" smtClean="0"/>
              <a:t> tries to minimize the variance of the prediction error, so we’ll call that sigma^2. And we’ll calculate it now. Remember the prediction error is </a:t>
            </a:r>
            <a:r>
              <a:rPr lang="en-US" baseline="0" dirty="0" err="1" smtClean="0"/>
              <a:t>Rhat</a:t>
            </a:r>
            <a:r>
              <a:rPr lang="en-US" baseline="0" dirty="0" smtClean="0"/>
              <a:t> - R</a:t>
            </a:r>
          </a:p>
          <a:p>
            <a:r>
              <a:rPr lang="en-US" baseline="0" dirty="0" smtClean="0"/>
              <a:t>*Now if you want to compute the covariance of one </a:t>
            </a:r>
            <a:r>
              <a:rPr lang="en-US" baseline="0" dirty="0" err="1" smtClean="0"/>
              <a:t>rv</a:t>
            </a:r>
            <a:r>
              <a:rPr lang="en-US" baseline="0" dirty="0" smtClean="0"/>
              <a:t> minus another, it’s always this formula. This is the basic formula from probability of the covariance of the sum of 2 </a:t>
            </a:r>
            <a:r>
              <a:rPr lang="en-US" baseline="0" dirty="0" err="1" smtClean="0"/>
              <a:t>rv’s</a:t>
            </a:r>
            <a:r>
              <a:rPr lang="en-US" baseline="0" dirty="0" smtClean="0"/>
              <a:t>, except that one of them is negative so we get subtraction.</a:t>
            </a:r>
          </a:p>
          <a:p>
            <a:r>
              <a:rPr lang="en-US" baseline="0" dirty="0" smtClean="0"/>
              <a:t>*Now we can plug in the formula up at the top here into the formulas for the variance and covariance and we get this. </a:t>
            </a:r>
          </a:p>
          <a:p>
            <a:r>
              <a:rPr lang="en-US" baseline="0" dirty="0" smtClean="0"/>
              <a:t>*According to </a:t>
            </a:r>
            <a:r>
              <a:rPr lang="en-US" baseline="0" dirty="0" err="1" smtClean="0"/>
              <a:t>kriging</a:t>
            </a:r>
            <a:r>
              <a:rPr lang="en-US" baseline="0" dirty="0" smtClean="0"/>
              <a:t>, we minimize the variance, so to do that we set all the partial derivatives to 0. And this formula comes out when I take the derivative for the first component of lambda.</a:t>
            </a:r>
          </a:p>
          <a:p>
            <a:r>
              <a:rPr lang="en-US" baseline="0" dirty="0" smtClean="0"/>
              <a:t>*Look at this for a second. First thing, cancel the 2’s. Next thing – remember that we have to do this for all components of lambda, this one is just for lambda1. So we can write this in matrix vector notation very simply. *click*</a:t>
            </a:r>
          </a:p>
          <a:p>
            <a:endParaRPr lang="en-US" baseline="0" dirty="0" smtClean="0"/>
          </a:p>
          <a:p>
            <a:endParaRPr lang="en-US" baseline="0" dirty="0" smtClean="0"/>
          </a:p>
          <a:p>
            <a:endParaRPr lang="en-US" dirty="0" smtClean="0"/>
          </a:p>
          <a:p>
            <a:r>
              <a:rPr lang="en-US" dirty="0" smtClean="0"/>
              <a:t>variance of prediction error is estimated using neighbors</a:t>
            </a:r>
          </a:p>
          <a:p>
            <a:r>
              <a:rPr lang="en-US" dirty="0" smtClean="0"/>
              <a:t>the calculation of variance used the equation on the top.</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73</a:t>
            </a:fld>
            <a:endParaRPr lang="en-US" dirty="0"/>
          </a:p>
        </p:txBody>
      </p:sp>
    </p:spTree>
    <p:extLst>
      <p:ext uri="{BB962C8B-B14F-4D97-AF65-F5344CB8AC3E}">
        <p14:creationId xmlns:p14="http://schemas.microsoft.com/office/powerpoint/2010/main" val="348964624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this. So this is the same exact</a:t>
            </a:r>
            <a:r>
              <a:rPr lang="en-US" baseline="0" dirty="0" smtClean="0"/>
              <a:t> equation as this one down here, it’s just that it’s written in matrix notation, and it holds for all the lambda’s, not just lambda 1. *ad lib*</a:t>
            </a:r>
          </a:p>
          <a:p>
            <a:r>
              <a:rPr lang="en-US" dirty="0" smtClean="0"/>
              <a:t>Just to remind</a:t>
            </a:r>
            <a:r>
              <a:rPr lang="en-US" baseline="0" dirty="0" smtClean="0"/>
              <a:t> you of the sizes of these things, </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74</a:t>
            </a:fld>
            <a:endParaRPr lang="en-US" dirty="0"/>
          </a:p>
        </p:txBody>
      </p:sp>
    </p:spTree>
    <p:extLst>
      <p:ext uri="{BB962C8B-B14F-4D97-AF65-F5344CB8AC3E}">
        <p14:creationId xmlns:p14="http://schemas.microsoft.com/office/powerpoint/2010/main" val="348964624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have one lambda for each neighbor, so it</a:t>
            </a:r>
            <a:r>
              <a:rPr lang="uk-UA" baseline="0" dirty="0" smtClean="0"/>
              <a:t>’</a:t>
            </a:r>
            <a:r>
              <a:rPr lang="en-US" baseline="0" dirty="0" smtClean="0"/>
              <a:t>s a vector, 1 by the number of neighbors. Then *ad lib*</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75</a:t>
            </a:fld>
            <a:endParaRPr lang="en-US" dirty="0"/>
          </a:p>
        </p:txBody>
      </p:sp>
    </p:spTree>
    <p:extLst>
      <p:ext uri="{BB962C8B-B14F-4D97-AF65-F5344CB8AC3E}">
        <p14:creationId xmlns:p14="http://schemas.microsoft.com/office/powerpoint/2010/main" val="34896462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are some things to think about. First,*click* the data are not randomly distributed, they are sort of clumpy, *go back*There are some neighborhoods with more crime than others. Also *click* are these all the crimes that happened in New Haven that month? Sometime </a:t>
            </a:r>
            <a:r>
              <a:rPr lang="en-US" dirty="0" smtClean="0"/>
              <a:t>the data</a:t>
            </a:r>
            <a:r>
              <a:rPr lang="en-US" baseline="0" dirty="0" smtClean="0"/>
              <a:t> can be missing or irregularly sampled. *click* what if some neighborhood systematically underreport crimes? Very often people don’t report crimes for some reason. Perhaps they don</a:t>
            </a:r>
            <a:r>
              <a:rPr lang="uk-UA" baseline="0" dirty="0" smtClean="0"/>
              <a:t>’</a:t>
            </a:r>
            <a:r>
              <a:rPr lang="en-US" baseline="0" dirty="0" smtClean="0"/>
              <a:t>t’ want the police to come into their house because they are doing something illegal themselves. Who knows.</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8</a:t>
            </a:fld>
            <a:endParaRPr lang="en-US" dirty="0"/>
          </a:p>
        </p:txBody>
      </p:sp>
    </p:spTree>
    <p:extLst>
      <p:ext uri="{BB962C8B-B14F-4D97-AF65-F5344CB8AC3E}">
        <p14:creationId xmlns:p14="http://schemas.microsoft.com/office/powerpoint/2010/main" val="298187023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multiply</a:t>
            </a:r>
            <a:r>
              <a:rPr lang="en-US" baseline="0" dirty="0" smtClean="0"/>
              <a:t> both sides by </a:t>
            </a:r>
            <a:r>
              <a:rPr lang="en-US" baseline="0" dirty="0" err="1" smtClean="0"/>
              <a:t>Kneightbors</a:t>
            </a:r>
            <a:r>
              <a:rPr lang="en-US" baseline="0" dirty="0" smtClean="0"/>
              <a:t> inverse on the right. </a:t>
            </a:r>
          </a:p>
          <a:p>
            <a:r>
              <a:rPr lang="en-US" dirty="0" smtClean="0"/>
              <a:t>We</a:t>
            </a:r>
            <a:r>
              <a:rPr lang="en-US" baseline="0" dirty="0" smtClean="0"/>
              <a:t> can do inverses since we made absolutely sure that </a:t>
            </a:r>
            <a:r>
              <a:rPr lang="en-US" baseline="0" dirty="0" err="1" smtClean="0"/>
              <a:t>Kneighbors</a:t>
            </a:r>
            <a:r>
              <a:rPr lang="en-US" baseline="0" dirty="0" smtClean="0"/>
              <a:t> was positive definite. And now we’ve solved for </a:t>
            </a:r>
            <a:r>
              <a:rPr lang="en-US" baseline="0" dirty="0" err="1" smtClean="0"/>
              <a:t>lambdax</a:t>
            </a:r>
            <a:r>
              <a:rPr lang="en-US" baseline="0" dirty="0" smtClean="0"/>
              <a:t>. Which is great by the way. </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76</a:t>
            </a:fld>
            <a:endParaRPr lang="en-US" dirty="0"/>
          </a:p>
        </p:txBody>
      </p:sp>
    </p:spTree>
    <p:extLst>
      <p:ext uri="{BB962C8B-B14F-4D97-AF65-F5344CB8AC3E}">
        <p14:creationId xmlns:p14="http://schemas.microsoft.com/office/powerpoint/2010/main" val="348964624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got it. This is the fundamental thing we were trying to get for </a:t>
            </a:r>
            <a:r>
              <a:rPr lang="en-US" baseline="0" dirty="0" err="1" smtClean="0"/>
              <a:t>kriging</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77</a:t>
            </a:fld>
            <a:endParaRPr lang="en-US" dirty="0"/>
          </a:p>
        </p:txBody>
      </p:sp>
    </p:spTree>
    <p:extLst>
      <p:ext uri="{BB962C8B-B14F-4D97-AF65-F5344CB8AC3E}">
        <p14:creationId xmlns:p14="http://schemas.microsoft.com/office/powerpoint/2010/main" val="348964624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just to remind you, </a:t>
            </a:r>
            <a:r>
              <a:rPr lang="en-US" baseline="0" dirty="0" err="1" smtClean="0"/>
              <a:t>kriging</a:t>
            </a:r>
            <a:r>
              <a:rPr lang="en-US" baseline="0" dirty="0" smtClean="0"/>
              <a:t> makes predictions according to this formula. So if you can estimate mu, which we did by taking the sample mean, and if we got </a:t>
            </a:r>
            <a:r>
              <a:rPr lang="en-US" baseline="0" dirty="0" err="1" smtClean="0"/>
              <a:t>lambdax</a:t>
            </a:r>
            <a:r>
              <a:rPr lang="en-US" baseline="0" dirty="0" smtClean="0"/>
              <a:t> from this formula, we have everything we need to make predictions. We just need the labels of the neighbors, which are the </a:t>
            </a:r>
            <a:r>
              <a:rPr lang="en-US" baseline="0" dirty="0" err="1" smtClean="0"/>
              <a:t>yi’s</a:t>
            </a:r>
            <a:r>
              <a:rPr lang="en-US" baseline="0" dirty="0" smtClean="0"/>
              <a:t> and we can plug everything in and make a prediction no matter what x is. So it’s great! One awesomely cool thing about </a:t>
            </a:r>
            <a:r>
              <a:rPr lang="en-US" baseline="0" dirty="0" err="1" smtClean="0"/>
              <a:t>kriging</a:t>
            </a:r>
            <a:r>
              <a:rPr lang="en-US" baseline="0" dirty="0" smtClean="0"/>
              <a:t> is that you can get an estimate for the prediction error variance. And that comes from the formula for the variance we came up with in the first place and took derivatives of it to get that formula up there. So we got the whole thing. We can compute everything here, *ad lib* so we’re all good.</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78</a:t>
            </a:fld>
            <a:endParaRPr lang="en-US" dirty="0"/>
          </a:p>
        </p:txBody>
      </p:sp>
    </p:spTree>
    <p:extLst>
      <p:ext uri="{BB962C8B-B14F-4D97-AF65-F5344CB8AC3E}">
        <p14:creationId xmlns:p14="http://schemas.microsoft.com/office/powerpoint/2010/main" val="348964624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just want to reinforce this point that we can compute</a:t>
            </a:r>
            <a:r>
              <a:rPr lang="en-US" baseline="0" dirty="0" smtClean="0"/>
              <a:t> everything in these three equations. All we need is * K neighbors, which is a matrix, </a:t>
            </a:r>
            <a:r>
              <a:rPr lang="en-US" baseline="0" dirty="0" err="1" smtClean="0"/>
              <a:t>Kx</a:t>
            </a:r>
            <a:r>
              <a:rPr lang="en-US" baseline="0" dirty="0" smtClean="0"/>
              <a:t>, which is a vector of K of x with all the neighbors, and then </a:t>
            </a:r>
            <a:r>
              <a:rPr lang="en-US" baseline="0" dirty="0" err="1" smtClean="0"/>
              <a:t>kxx</a:t>
            </a:r>
            <a:r>
              <a:rPr lang="en-US" baseline="0" dirty="0" smtClean="0"/>
              <a:t> which is just a number.</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79</a:t>
            </a:fld>
            <a:endParaRPr lang="en-US" dirty="0"/>
          </a:p>
        </p:txBody>
      </p:sp>
    </p:spTree>
    <p:extLst>
      <p:ext uri="{BB962C8B-B14F-4D97-AF65-F5344CB8AC3E}">
        <p14:creationId xmlns:p14="http://schemas.microsoft.com/office/powerpoint/2010/main" val="348964624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is the data from the demo. This is just the data on the left. This is land. The concentration of copper, which is the label, is represented by the size of the ball. So we should expect to see higher copper concentrations over on this coast here, maybe a little higher concentration over here. </a:t>
            </a:r>
          </a:p>
          <a:p>
            <a:r>
              <a:rPr lang="en-US" baseline="0" dirty="0" smtClean="0"/>
              <a:t>* and here’s the </a:t>
            </a:r>
            <a:r>
              <a:rPr lang="en-US" baseline="0" dirty="0" err="1" smtClean="0"/>
              <a:t>kriging</a:t>
            </a:r>
            <a:r>
              <a:rPr lang="en-US" baseline="0" dirty="0" smtClean="0"/>
              <a:t> result, and yea you can see the concentrations doing exactly what we hoped they would do, The higher concentrations are over here on the coast, and this little blob of high concentration is over there, and the lower concentrations are over here. And the estimated copper concentrations come from solving the equation for lambda on the previous slide. At each point.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80</a:t>
            </a:fld>
            <a:endParaRPr lang="en-US" dirty="0"/>
          </a:p>
        </p:txBody>
      </p:sp>
    </p:spTree>
    <p:extLst>
      <p:ext uri="{BB962C8B-B14F-4D97-AF65-F5344CB8AC3E}">
        <p14:creationId xmlns:p14="http://schemas.microsoft.com/office/powerpoint/2010/main" val="37837093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one more thing I need to do before we move on. I need to simplify</a:t>
            </a:r>
            <a:r>
              <a:rPr lang="en-US" baseline="0" dirty="0" smtClean="0"/>
              <a:t> the calculation a little bit. So before, we derived lambda, and estimated mu just as the sample mean. And then we plugged them into these two equations that we saw earlier. But I can </a:t>
            </a:r>
          </a:p>
          <a:p>
            <a:r>
              <a:rPr lang="en-US" baseline="0" dirty="0" smtClean="0"/>
              <a:t>* remove the mean (I could put it back in whenever I want) and substitute the formula for lambda right in there, and simplify a little, and then I get these two equations here. Now just to remind you, the way we got these equations was by minimizing the variance of the prediction error. But the same exact equations are going to show up in a minute. So you could just memorize them and then you’ll know when I put them up later. Oh wait, you could take a screen shot right there, so you can compare. Or you could just believe me when you see them again.</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81</a:t>
            </a:fld>
            <a:endParaRPr lang="en-US" dirty="0"/>
          </a:p>
        </p:txBody>
      </p:sp>
    </p:spTree>
    <p:extLst>
      <p:ext uri="{BB962C8B-B14F-4D97-AF65-F5344CB8AC3E}">
        <p14:creationId xmlns:p14="http://schemas.microsoft.com/office/powerpoint/2010/main" val="348964624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start</a:t>
            </a:r>
            <a:r>
              <a:rPr lang="en-US" baseline="0" dirty="0" smtClean="0"/>
              <a:t> over. We’re going to derive the </a:t>
            </a:r>
            <a:r>
              <a:rPr lang="en-US" baseline="0" dirty="0" err="1" smtClean="0"/>
              <a:t>kriging</a:t>
            </a:r>
            <a:r>
              <a:rPr lang="en-US" baseline="0" dirty="0" smtClean="0"/>
              <a:t> equations again, starting with maximum likelihood. I should stop calling it </a:t>
            </a:r>
            <a:r>
              <a:rPr lang="en-US" baseline="0" dirty="0" err="1" smtClean="0"/>
              <a:t>kriging</a:t>
            </a:r>
            <a:r>
              <a:rPr lang="en-US" baseline="0" dirty="0" smtClean="0"/>
              <a:t> and now call it </a:t>
            </a:r>
            <a:r>
              <a:rPr lang="en-US" baseline="0" dirty="0" err="1" smtClean="0"/>
              <a:t>gp</a:t>
            </a:r>
            <a:r>
              <a:rPr lang="en-US" baseline="0" dirty="0" smtClean="0"/>
              <a:t>. </a:t>
            </a:r>
          </a:p>
          <a:p>
            <a:r>
              <a:rPr lang="en-US" baseline="0" dirty="0" smtClean="0"/>
              <a:t>Start by assuming that the labels come from a normal distribution with mean 0. I know it’s weird to have mean 0, but the people who do this assume that you can estimate the mean separately so that you can add the trend back in. What these guys want is the model for the </a:t>
            </a:r>
            <a:r>
              <a:rPr lang="en-US" baseline="0" dirty="0" err="1" smtClean="0"/>
              <a:t>covariances</a:t>
            </a:r>
            <a:r>
              <a:rPr lang="en-US" baseline="0" dirty="0" smtClean="0"/>
              <a:t>. So we assume that the labels come from a normal, with mean 0 and this covariance matrix. Now look at the structure of this. </a:t>
            </a:r>
          </a:p>
          <a:p>
            <a:r>
              <a:rPr lang="en-US" baseline="0" dirty="0" smtClean="0"/>
              <a:t> All the top rows are for the neighbors, and the very last row is for the new </a:t>
            </a:r>
            <a:r>
              <a:rPr lang="en-US" baseline="0" dirty="0" err="1" smtClean="0"/>
              <a:t>xy</a:t>
            </a:r>
            <a:r>
              <a:rPr lang="en-US" baseline="0" dirty="0" smtClean="0"/>
              <a:t> pair where you want to make a prediction.</a:t>
            </a:r>
          </a:p>
          <a:p>
            <a:r>
              <a:rPr lang="en-US" baseline="0" dirty="0" smtClean="0"/>
              <a:t>These – are the </a:t>
            </a:r>
            <a:r>
              <a:rPr lang="en-US" baseline="0" dirty="0" err="1" smtClean="0"/>
              <a:t>covariances</a:t>
            </a:r>
            <a:r>
              <a:rPr lang="en-US" baseline="0" dirty="0" smtClean="0"/>
              <a:t> of the neighbors with each other.</a:t>
            </a:r>
          </a:p>
          <a:p>
            <a:r>
              <a:rPr lang="en-US" baseline="0" dirty="0" smtClean="0"/>
              <a:t>These – are the </a:t>
            </a:r>
            <a:r>
              <a:rPr lang="en-US" baseline="0" dirty="0" err="1" smtClean="0"/>
              <a:t>covarances</a:t>
            </a:r>
            <a:r>
              <a:rPr lang="en-US" baseline="0" dirty="0" smtClean="0"/>
              <a:t> of the neighbors with x. And so are these on the bottom.</a:t>
            </a:r>
          </a:p>
          <a:p>
            <a:r>
              <a:rPr lang="en-US" baseline="0" dirty="0" smtClean="0"/>
              <a:t>This last one is the variance of x, or the covariance of x with itself.</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82</a:t>
            </a:fld>
            <a:endParaRPr lang="en-US" dirty="0"/>
          </a:p>
        </p:txBody>
      </p:sp>
    </p:spTree>
    <p:extLst>
      <p:ext uri="{BB962C8B-B14F-4D97-AF65-F5344CB8AC3E}">
        <p14:creationId xmlns:p14="http://schemas.microsoft.com/office/powerpoint/2010/main" val="406071721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just going</a:t>
            </a:r>
            <a:r>
              <a:rPr lang="en-US" baseline="0" dirty="0" smtClean="0"/>
              <a:t> to simplify the notation by putting it in matrix vector.</a:t>
            </a:r>
          </a:p>
          <a:p>
            <a:r>
              <a:rPr lang="en-US" baseline="0" dirty="0" smtClean="0"/>
              <a:t>*ad lib and point*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83</a:t>
            </a:fld>
            <a:endParaRPr lang="en-US" dirty="0"/>
          </a:p>
        </p:txBody>
      </p:sp>
    </p:spTree>
    <p:extLst>
      <p:ext uri="{BB962C8B-B14F-4D97-AF65-F5344CB8AC3E}">
        <p14:creationId xmlns:p14="http://schemas.microsoft.com/office/powerpoint/2010/main" val="406071721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a:t>
            </a:r>
            <a:r>
              <a:rPr lang="en-US" baseline="0" dirty="0" smtClean="0"/>
              <a:t> it is possible to calculate (I’m not going to do it but it is possible) that according to this model up here, that the </a:t>
            </a:r>
            <a:r>
              <a:rPr lang="en-US" dirty="0" smtClean="0"/>
              <a:t>distribution of y *given* the value of the neighbors labels is normal, with this mean and this variance. So up here we</a:t>
            </a:r>
            <a:r>
              <a:rPr lang="en-US" baseline="0" dirty="0" smtClean="0"/>
              <a:t> have the distribution of all the y’s. Down here we just have the distribution of the new y we care about given all the other y’s. So if this model up here is true, this thing down here is true.</a:t>
            </a:r>
          </a:p>
          <a:p>
            <a:pPr marL="171450" indent="-171450">
              <a:buFontTx/>
              <a:buChar char="•"/>
            </a:pPr>
            <a:r>
              <a:rPr lang="en-US" dirty="0" smtClean="0"/>
              <a:t>This says</a:t>
            </a:r>
            <a:r>
              <a:rPr lang="en-US" baseline="0" dirty="0" smtClean="0"/>
              <a:t> that the mean of y should be estimated just like this</a:t>
            </a:r>
          </a:p>
          <a:p>
            <a:pPr marL="171450" indent="-171450">
              <a:buFontTx/>
              <a:buChar char="•"/>
            </a:pPr>
            <a:r>
              <a:rPr lang="en-US" baseline="0" dirty="0" smtClean="0"/>
              <a:t>and the variance should be estimated just like that. And that’s</a:t>
            </a:r>
            <a:endParaRPr lang="en-US" dirty="0" smtClean="0"/>
          </a:p>
          <a:p>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84</a:t>
            </a:fld>
            <a:endParaRPr lang="en-US" dirty="0"/>
          </a:p>
        </p:txBody>
      </p:sp>
    </p:spTree>
    <p:extLst>
      <p:ext uri="{BB962C8B-B14F-4D97-AF65-F5344CB8AC3E}">
        <p14:creationId xmlns:p14="http://schemas.microsoft.com/office/powerpoint/2010/main" val="406071721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 the whole thing.</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85</a:t>
            </a:fld>
            <a:endParaRPr lang="en-US" dirty="0"/>
          </a:p>
        </p:txBody>
      </p:sp>
    </p:spTree>
    <p:extLst>
      <p:ext uri="{BB962C8B-B14F-4D97-AF65-F5344CB8AC3E}">
        <p14:creationId xmlns:p14="http://schemas.microsoft.com/office/powerpoint/2010/main" val="40607172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thing we’ll need to be able to do</a:t>
            </a:r>
            <a:r>
              <a:rPr lang="en-US" baseline="0" dirty="0" smtClean="0"/>
              <a:t> is to compute the distance between 2 crimes. We’ll need that for a lot of algorithms. So how do you report distance between 2 crimes? You might try to use physical distance, which is just </a:t>
            </a:r>
            <a:r>
              <a:rPr lang="en-US" baseline="0" dirty="0" err="1" smtClean="0"/>
              <a:t>e</a:t>
            </a:r>
            <a:r>
              <a:rPr lang="en-US" dirty="0" err="1" smtClean="0"/>
              <a:t>uclidean</a:t>
            </a:r>
            <a:r>
              <a:rPr lang="en-US" dirty="0" smtClean="0"/>
              <a:t> distance, or they say “as the crow</a:t>
            </a:r>
            <a:r>
              <a:rPr lang="en-US" baseline="0" dirty="0" smtClean="0"/>
              <a:t> flies” distance, but</a:t>
            </a:r>
            <a:r>
              <a:rPr lang="en-US" dirty="0" smtClean="0"/>
              <a:t> but physical</a:t>
            </a:r>
            <a:r>
              <a:rPr lang="en-US" baseline="0" dirty="0" smtClean="0"/>
              <a:t> distance might not be the best way to report. Why not? What if</a:t>
            </a:r>
            <a:r>
              <a:rPr lang="is-IS" baseline="0" dirty="0" smtClean="0"/>
              <a:t>…</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9</a:t>
            </a:fld>
            <a:endParaRPr lang="en-US" dirty="0"/>
          </a:p>
        </p:txBody>
      </p:sp>
    </p:spTree>
    <p:extLst>
      <p:ext uri="{BB962C8B-B14F-4D97-AF65-F5344CB8AC3E}">
        <p14:creationId xmlns:p14="http://schemas.microsoft.com/office/powerpoint/2010/main" val="427517692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 me</a:t>
            </a:r>
            <a:r>
              <a:rPr lang="en-US" baseline="0" dirty="0" smtClean="0"/>
              <a:t> put back up here the thing I told you to memorize or take a picture of, This is the result from the optimization </a:t>
            </a:r>
            <a:r>
              <a:rPr lang="en-US" baseline="0" dirty="0" err="1" smtClean="0"/>
              <a:t>kriging</a:t>
            </a:r>
            <a:r>
              <a:rPr lang="en-US" baseline="0" dirty="0" smtClean="0"/>
              <a:t> approach we developed earlier. and check it out, it’s exactly the same. So we did it. So now you can talk to a hydrologist doing </a:t>
            </a:r>
            <a:r>
              <a:rPr lang="en-US" baseline="0" dirty="0" err="1" smtClean="0"/>
              <a:t>kriging</a:t>
            </a:r>
            <a:r>
              <a:rPr lang="en-US" baseline="0" dirty="0" smtClean="0"/>
              <a:t>, or you can talk to a machine learning person doing </a:t>
            </a:r>
            <a:r>
              <a:rPr lang="en-US" baseline="0" dirty="0" err="1" smtClean="0"/>
              <a:t>gp</a:t>
            </a:r>
            <a:r>
              <a:rPr lang="en-US" baseline="0" dirty="0" smtClean="0"/>
              <a:t>, and you’ll be able to understand what they are talking about either way.</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86</a:t>
            </a:fld>
            <a:endParaRPr lang="en-US" dirty="0"/>
          </a:p>
        </p:txBody>
      </p:sp>
    </p:spTree>
    <p:extLst>
      <p:ext uri="{BB962C8B-B14F-4D97-AF65-F5344CB8AC3E}">
        <p14:creationId xmlns:p14="http://schemas.microsoft.com/office/powerpoint/2010/main" val="40607172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were a set of streets, but the pathway from one house to the next was blocked by a fence, or some other wall. Then it would look in the data like these two houses were near each other *click* when they are actually very far away. If these two houses were robbed, I would not expect they were necessarily robbed by the same person. Now what about these two houses here? *click* These are the same physical distance apart as the other two houses, but if these two houses were robbed, I would definitely try to figure out whether they were robbed by the same person.</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pPr/>
              <a:t>10</a:t>
            </a:fld>
            <a:endParaRPr lang="en-US" dirty="0"/>
          </a:p>
        </p:txBody>
      </p:sp>
    </p:spTree>
    <p:extLst>
      <p:ext uri="{BB962C8B-B14F-4D97-AF65-F5344CB8AC3E}">
        <p14:creationId xmlns:p14="http://schemas.microsoft.com/office/powerpoint/2010/main" val="42751769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7"/>
            <a:ext cx="8579886"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1"/>
            <a:ext cx="8579886" cy="2603307"/>
          </a:xfrm>
          <a:prstGeom prst="rect">
            <a:avLst/>
          </a:prstGeom>
          <a:solidFill>
            <a:srgbClr val="007233"/>
          </a:solidFill>
          <a:effectLst/>
        </p:spPr>
        <p:txBody>
          <a:bodyPr vert="horz" lIns="137160" tIns="137160" rIns="91409" bIns="137160" rtlCol="0" anchor="b" anchorCtr="0">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2"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37160" tIns="137160" rIns="137160" bIns="137160" numCol="1" rtlCol="0" anchor="b" anchorCtr="0" compatLnSpc="1">
            <a:prstTxWarp prst="textNoShape">
              <a:avLst/>
            </a:prstTxWarp>
          </a:bodyPr>
          <a:lstStyle/>
          <a:p>
            <a:pPr defTabSz="913788" fontAlgn="base">
              <a:spcBef>
                <a:spcPct val="0"/>
              </a:spcBef>
              <a:spcAft>
                <a:spcPct val="0"/>
              </a:spcAft>
            </a:pPr>
            <a:endParaRPr lang="en-US" sz="20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Tree>
    <p:extLst>
      <p:ext uri="{BB962C8B-B14F-4D97-AF65-F5344CB8AC3E}">
        <p14:creationId xmlns:p14="http://schemas.microsoft.com/office/powerpoint/2010/main" val="942519667"/>
      </p:ext>
    </p:extLst>
  </p:cSld>
  <p:clrMapOvr>
    <a:masterClrMapping/>
  </p:clrMapOvr>
  <p:timing>
    <p:tnLst>
      <p:par>
        <p:cTn xmlns:p14="http://schemas.microsoft.com/office/powerpoint/2010/main" id="1" dur="indefinite" restart="never" nodeType="tmRoot"/>
      </p:par>
    </p:tnLst>
  </p:timing>
  <p:extLst mod="1">
    <p:ext uri="{DCECCB84-F9BA-43D5-87BE-67443E8EF086}">
      <p15:sldGuideLst xmlns=""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9" name="Subtitle 2"/>
          <p:cNvSpPr txBox="1">
            <a:spLocks/>
          </p:cNvSpPr>
          <p:nvPr userDrawn="1"/>
        </p:nvSpPr>
        <p:spPr>
          <a:xfrm>
            <a:off x="8738733" y="2685050"/>
            <a:ext cx="2241224" cy="2355337"/>
          </a:xfrm>
          <a:prstGeom prst="rect">
            <a:avLst/>
          </a:prstGeom>
        </p:spPr>
        <p:txBody>
          <a:bodyPr vert="horz" lIns="91409" tIns="45705" rIns="91409" bIns="45705" rtlCol="0" anchor="ctr" anchorCtr="0">
            <a:normAutofit/>
          </a:bodyPr>
          <a:lstStyle>
            <a:lvl1pPr marL="0" indent="0" algn="l" defTabSz="914052" rtl="0" eaLnBrk="1" latinLnBrk="0" hangingPunct="1">
              <a:lnSpc>
                <a:spcPct val="100000"/>
              </a:lnSpc>
              <a:spcBef>
                <a:spcPts val="0"/>
              </a:spcBef>
              <a:buSzPct val="90000"/>
              <a:buFont typeface="Arial" pitchFamily="34" charset="0"/>
              <a:buNone/>
              <a:defRPr lang="en-US" sz="1800" b="1" kern="1200" spc="-30" baseline="0" dirty="0">
                <a:gradFill>
                  <a:gsLst>
                    <a:gs pos="1250">
                      <a:srgbClr val="FFFFFF"/>
                    </a:gs>
                    <a:gs pos="6250">
                      <a:srgbClr val="FFFFFF"/>
                    </a:gs>
                  </a:gsLst>
                  <a:lin ang="5400000" scaled="0"/>
                </a:gradFill>
                <a:latin typeface="Segoe UI" pitchFamily="34" charset="0"/>
                <a:ea typeface="Segoe UI" pitchFamily="34" charset="0"/>
                <a:cs typeface="Segoe UI" pitchFamily="34" charset="0"/>
              </a:defRPr>
            </a:lvl1pPr>
            <a:lvl2pPr marL="457044" indent="0" algn="ctr" defTabSz="914088" rtl="0" eaLnBrk="1" latinLnBrk="0" hangingPunct="1">
              <a:spcBef>
                <a:spcPts val="300"/>
              </a:spcBef>
              <a:spcAft>
                <a:spcPts val="300"/>
              </a:spcAft>
              <a:buFont typeface="Arial" pitchFamily="34" charset="0"/>
              <a:buNone/>
              <a:defRPr sz="2800" kern="1200">
                <a:solidFill>
                  <a:schemeClr val="tx1">
                    <a:tint val="75000"/>
                  </a:schemeClr>
                </a:solidFill>
                <a:latin typeface="Segoe UI" pitchFamily="34" charset="0"/>
                <a:ea typeface="Segoe UI" pitchFamily="34" charset="0"/>
                <a:cs typeface="Segoe UI" pitchFamily="34" charset="0"/>
              </a:defRPr>
            </a:lvl2pPr>
            <a:lvl3pPr marL="914088" indent="0" algn="ctr" defTabSz="914088" rtl="0" eaLnBrk="1" latinLnBrk="0" hangingPunct="1">
              <a:spcBef>
                <a:spcPts val="200"/>
              </a:spcBef>
              <a:spcAft>
                <a:spcPts val="200"/>
              </a:spcAft>
              <a:buFont typeface="Arial" pitchFamily="34" charset="0"/>
              <a:buNone/>
              <a:defRPr sz="2400" kern="1200">
                <a:solidFill>
                  <a:schemeClr val="tx1">
                    <a:tint val="75000"/>
                  </a:schemeClr>
                </a:solidFill>
                <a:latin typeface="Segoe UI" pitchFamily="34" charset="0"/>
                <a:ea typeface="Segoe UI" pitchFamily="34" charset="0"/>
                <a:cs typeface="Segoe UI" pitchFamily="34" charset="0"/>
              </a:defRPr>
            </a:lvl3pPr>
            <a:lvl4pPr marL="1371133"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4pPr>
            <a:lvl5pPr marL="1828178"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5pPr>
            <a:lvl6pPr marL="2285222"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267"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199311"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6358"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a:t>Click to edit Master subtitle style</a:t>
            </a:r>
          </a:p>
        </p:txBody>
      </p:sp>
      <p:sp>
        <p:nvSpPr>
          <p:cNvPr id="13" name="Title 1"/>
          <p:cNvSpPr txBox="1">
            <a:spLocks/>
          </p:cNvSpPr>
          <p:nvPr userDrawn="1"/>
        </p:nvSpPr>
        <p:spPr>
          <a:xfrm>
            <a:off x="193271" y="3376350"/>
            <a:ext cx="8409867" cy="1692617"/>
          </a:xfrm>
          <a:prstGeom prst="rect">
            <a:avLst/>
          </a:prstGeom>
          <a:solidFill>
            <a:srgbClr val="007233"/>
          </a:solidFill>
          <a:effectLst/>
        </p:spPr>
        <p:txBody>
          <a:bodyPr vert="horz" lIns="137160" tIns="137160" rIns="91409" bIns="137160" rtlCol="0" anchor="b" anchorCtr="0">
            <a:noAutofit/>
          </a:bodyPr>
          <a:lstStyle>
            <a:lvl1pPr algn="l" defTabSz="914088" rtl="0" eaLnBrk="1" latinLnBrk="0" hangingPunct="1">
              <a:spcBef>
                <a:spcPct val="0"/>
              </a:spcBef>
              <a:buNone/>
              <a:defRPr lang="en-US" sz="4000" kern="0" dirty="0">
                <a:ln w="3175">
                  <a:noFill/>
                </a:ln>
                <a:gradFill flip="none" rotWithShape="1">
                  <a:gsLst>
                    <a:gs pos="4583">
                      <a:srgbClr val="FFFFFF"/>
                    </a:gs>
                    <a:gs pos="100000">
                      <a:srgbClr val="FFFFFF"/>
                    </a:gs>
                  </a:gsLst>
                  <a:lin ang="5400000" scaled="0"/>
                  <a:tileRect/>
                </a:gradFill>
                <a:latin typeface="Segoe UI" pitchFamily="34" charset="0"/>
                <a:ea typeface="Segoe UI" pitchFamily="34" charset="0"/>
                <a:cs typeface="Segoe UI" pitchFamily="34" charset="0"/>
              </a:defRPr>
            </a:lvl1pPr>
          </a:lstStyle>
          <a:p>
            <a:endParaRPr lang="en-US" sz="4000" dirty="0"/>
          </a:p>
        </p:txBody>
      </p:sp>
      <p:sp>
        <p:nvSpPr>
          <p:cNvPr id="14" name="top right small rectangle"/>
          <p:cNvSpPr/>
          <p:nvPr userDrawn="1"/>
        </p:nvSpPr>
        <p:spPr bwMode="auto">
          <a:xfrm>
            <a:off x="8682790" y="3374967"/>
            <a:ext cx="3257419" cy="1694322"/>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latin typeface="Segoe UI Light"/>
            </a:endParaRPr>
          </a:p>
        </p:txBody>
      </p:sp>
      <p:pic>
        <p:nvPicPr>
          <p:cNvPr id="15" name="Picture 1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1181757" y="4821401"/>
            <a:ext cx="740346" cy="218986"/>
          </a:xfrm>
          <a:prstGeom prst="rect">
            <a:avLst/>
          </a:prstGeom>
        </p:spPr>
      </p:pic>
      <p:sp>
        <p:nvSpPr>
          <p:cNvPr id="16" name="Text Placeholder 10"/>
          <p:cNvSpPr>
            <a:spLocks noGrp="1"/>
          </p:cNvSpPr>
          <p:nvPr>
            <p:ph type="body" sz="quarter" idx="10" hasCustomPrompt="1"/>
          </p:nvPr>
        </p:nvSpPr>
        <p:spPr>
          <a:xfrm>
            <a:off x="292101" y="3466407"/>
            <a:ext cx="8215796" cy="1485524"/>
          </a:xfrm>
          <a:prstGeom prst="rect">
            <a:avLst/>
          </a:prstGeom>
        </p:spPr>
        <p:txBody>
          <a:bodyPr anchor="b" anchorCtr="0">
            <a:normAutofit/>
          </a:bodyPr>
          <a:lstStyle>
            <a:lvl1pPr marL="0" indent="0">
              <a:buNone/>
              <a:defRPr sz="3600" b="0" baseline="0">
                <a:solidFill>
                  <a:schemeClr val="bg1"/>
                </a:solidFill>
                <a:latin typeface="Segoe UI Light" panose="020B0502040204020203" pitchFamily="34" charset="0"/>
                <a:cs typeface="Segoe UI Light" panose="020B0502040204020203" pitchFamily="34" charset="0"/>
              </a:defRPr>
            </a:lvl1pPr>
          </a:lstStyle>
          <a:p>
            <a:pPr lvl="0"/>
            <a:r>
              <a:rPr lang="en-US" dirty="0"/>
              <a:t>Module or Section transition style</a:t>
            </a:r>
          </a:p>
        </p:txBody>
      </p:sp>
      <p:sp>
        <p:nvSpPr>
          <p:cNvPr id="11" name="Subtitle 2"/>
          <p:cNvSpPr>
            <a:spLocks noGrp="1"/>
          </p:cNvSpPr>
          <p:nvPr>
            <p:ph type="subTitle" idx="1"/>
          </p:nvPr>
        </p:nvSpPr>
        <p:spPr>
          <a:xfrm>
            <a:off x="193271" y="5132437"/>
            <a:ext cx="8409867"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891348690"/>
      </p:ext>
    </p:extLst>
  </p:cSld>
  <p:clrMapOvr>
    <a:masterClrMapping/>
  </p:clrMapOvr>
  <p:extLst mod="1">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608171" y="4468764"/>
            <a:ext cx="11432977" cy="1676400"/>
          </a:xfrm>
          <a:prstGeom prst="rect">
            <a:avLst/>
          </a:prstGeom>
        </p:spPr>
        <p:txBody>
          <a:bodyPr vert="horz" lIns="91409" tIns="45705" rIns="91409" bIns="45705" rtlCol="0" anchor="t" anchorCtr="0">
            <a:normAutofit/>
          </a:bodyPr>
          <a:lstStyle>
            <a:lvl1pPr>
              <a:defRPr sz="3600"/>
            </a:lvl1pPr>
          </a:lstStyle>
          <a:p>
            <a:r>
              <a:rPr lang="en-US" dirty="0"/>
              <a:t>Click to edit Master title style</a:t>
            </a:r>
          </a:p>
        </p:txBody>
      </p:sp>
      <p:sp>
        <p:nvSpPr>
          <p:cNvPr id="2" name="TextBox 1"/>
          <p:cNvSpPr txBox="1"/>
          <p:nvPr userDrawn="1"/>
        </p:nvSpPr>
        <p:spPr>
          <a:xfrm>
            <a:off x="608171" y="3087325"/>
            <a:ext cx="11356757" cy="1107996"/>
          </a:xfrm>
          <a:prstGeom prst="rect">
            <a:avLst/>
          </a:prstGeom>
          <a:noFill/>
        </p:spPr>
        <p:txBody>
          <a:bodyPr wrap="square" rtlCol="0">
            <a:spAutoFit/>
          </a:bodyPr>
          <a:lstStyle/>
          <a:p>
            <a:pPr defTabSz="914088"/>
            <a:r>
              <a:rPr lang="en-US" sz="6600" dirty="0">
                <a:solidFill>
                  <a:prstClr val="black"/>
                </a:solidFill>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608171" y="4077925"/>
            <a:ext cx="11356757"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3260024"/>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7745834"/>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79511" y="1371601"/>
            <a:ext cx="5616915"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5"/>
          <p:cNvSpPr>
            <a:spLocks noGrp="1"/>
          </p:cNvSpPr>
          <p:nvPr>
            <p:ph sz="quarter" idx="4"/>
          </p:nvPr>
        </p:nvSpPr>
        <p:spPr>
          <a:xfrm>
            <a:off x="6275742" y="1371601"/>
            <a:ext cx="5619121"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99461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511" y="1330656"/>
            <a:ext cx="5616915" cy="639762"/>
          </a:xfrm>
          <a:prstGeom prst="rect">
            <a:avLst/>
          </a:prstGeom>
          <a:solidFill>
            <a:srgbClr val="86C400"/>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79511" y="1981200"/>
            <a:ext cx="5616915"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45807" y="1330656"/>
            <a:ext cx="5619121" cy="639762"/>
          </a:xfrm>
          <a:prstGeom prst="rect">
            <a:avLst/>
          </a:prstGeom>
          <a:solidFill>
            <a:srgbClr val="1F497D"/>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45807" y="1981200"/>
            <a:ext cx="5619121"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69021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78398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8541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12192000" cy="68580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latin typeface="Segoe UI Light"/>
            </a:endParaRPr>
          </a:p>
        </p:txBody>
      </p:sp>
      <p:sp>
        <p:nvSpPr>
          <p:cNvPr id="11" name="Rectangle 2"/>
          <p:cNvSpPr>
            <a:spLocks noChangeArrowheads="1"/>
          </p:cNvSpPr>
          <p:nvPr userDrawn="1"/>
        </p:nvSpPr>
        <p:spPr bwMode="auto">
          <a:xfrm>
            <a:off x="530087" y="5960743"/>
            <a:ext cx="11078818" cy="900246"/>
          </a:xfrm>
          <a:prstGeom prst="rect">
            <a:avLst/>
          </a:prstGeom>
          <a:noFill/>
          <a:ln w="9525">
            <a:noFill/>
            <a:miter lim="800000"/>
            <a:headEnd/>
            <a:tailEnd/>
          </a:ln>
        </p:spPr>
        <p:txBody>
          <a:bodyPr wrap="square">
            <a:spAutoFit/>
          </a:bodyPr>
          <a:lstStyle/>
          <a:p>
            <a:pPr marL="0" lvl="1" defTabSz="914088">
              <a:defRPr/>
            </a:pPr>
            <a:r>
              <a:rPr lang="en-US" sz="1050" dirty="0">
                <a:solidFill>
                  <a:schemeClr val="bg1">
                    <a:lumMod val="85000"/>
                  </a:schemeClr>
                </a:solidFill>
                <a:latin typeface="Segoe UI Light"/>
              </a:rPr>
              <a:t>©2014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530087" y="2940117"/>
            <a:ext cx="5473148" cy="2229412"/>
          </a:xfrm>
          <a:prstGeom prst="rect">
            <a:avLst/>
          </a:prstGeom>
        </p:spPr>
      </p:pic>
    </p:spTree>
    <p:extLst>
      <p:ext uri="{BB962C8B-B14F-4D97-AF65-F5344CB8AC3E}">
        <p14:creationId xmlns:p14="http://schemas.microsoft.com/office/powerpoint/2010/main" val="26678372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379514" y="182215"/>
            <a:ext cx="11524432" cy="1063487"/>
          </a:xfrm>
          <a:prstGeom prst="rect">
            <a:avLst/>
          </a:prstGeom>
        </p:spPr>
        <p:txBody>
          <a:bodyPr vert="horz" lIns="91409" tIns="45705" rIns="91409" bIns="45705" rtlCol="0" anchor="t" anchorCtr="0">
            <a:normAutofit/>
          </a:bodyPr>
          <a:lstStyle/>
          <a:p>
            <a:r>
              <a:rPr lang="en-US" dirty="0"/>
              <a:t>Click to edit Master title style</a:t>
            </a:r>
          </a:p>
        </p:txBody>
      </p:sp>
    </p:spTree>
    <p:extLst>
      <p:ext uri="{BB962C8B-B14F-4D97-AF65-F5344CB8AC3E}">
        <p14:creationId xmlns:p14="http://schemas.microsoft.com/office/powerpoint/2010/main" val="3118783959"/>
      </p:ext>
    </p:extLst>
  </p:cSld>
  <p:clrMap bg1="lt1" tx1="dk1" bg2="lt2" tx2="dk2" accent1="accent1" accent2="accent2" accent3="accent3" accent4="accent4" accent5="accent5" accent6="accent6" hlink="hlink" folHlink="folHlink"/>
  <p:sldLayoutIdLst>
    <p:sldLayoutId id="2147483661" r:id="rId1"/>
    <p:sldLayoutId id="2147483671" r:id="rId2"/>
    <p:sldLayoutId id="2147483667" r:id="rId3"/>
    <p:sldLayoutId id="2147483663" r:id="rId4"/>
    <p:sldLayoutId id="2147483664" r:id="rId5"/>
    <p:sldLayoutId id="2147483665" r:id="rId6"/>
    <p:sldLayoutId id="2147483666" r:id="rId7"/>
    <p:sldLayoutId id="2147483668" r:id="rId8"/>
    <p:sldLayoutId id="2147483669" r:id="rId9"/>
  </p:sldLayoutIdLst>
  <p:timing>
    <p:tnLst>
      <p:par>
        <p:cTn xmlns:p14="http://schemas.microsoft.com/office/powerpoint/2010/main" id="1" dur="indefinite" restart="never" nodeType="tmRoot"/>
      </p:par>
    </p:tnLst>
  </p:timing>
  <p:txStyles>
    <p:titleStyle>
      <a:lvl1pPr algn="l" defTabSz="914088" rtl="0" eaLnBrk="1" latinLnBrk="0" hangingPunct="1">
        <a:lnSpc>
          <a:spcPct val="80000"/>
        </a:lnSpc>
        <a:spcBef>
          <a:spcPct val="0"/>
        </a:spcBef>
        <a:buNone/>
        <a:defRPr sz="44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342783" indent="-342783" algn="l" defTabSz="914088" rtl="0" eaLnBrk="1" latinLnBrk="0" hangingPunct="1">
        <a:spcBef>
          <a:spcPts val="1200"/>
        </a:spcBef>
        <a:buFont typeface="Arial" pitchFamily="34" charset="0"/>
        <a:buChar char="•"/>
        <a:defRPr sz="32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088" rtl="0" eaLnBrk="1" latinLnBrk="0" hangingPunct="1">
        <a:defRPr sz="1800" kern="1200">
          <a:solidFill>
            <a:schemeClr val="tx1"/>
          </a:solidFill>
          <a:latin typeface="+mn-lt"/>
          <a:ea typeface="+mn-ea"/>
          <a:cs typeface="+mn-cs"/>
        </a:defRPr>
      </a:lvl1pPr>
      <a:lvl2pPr marL="457044" algn="l" defTabSz="914088" rtl="0" eaLnBrk="1" latinLnBrk="0" hangingPunct="1">
        <a:defRPr sz="1800" kern="1200">
          <a:solidFill>
            <a:schemeClr val="tx1"/>
          </a:solidFill>
          <a:latin typeface="+mn-lt"/>
          <a:ea typeface="+mn-ea"/>
          <a:cs typeface="+mn-cs"/>
        </a:defRPr>
      </a:lvl2pPr>
      <a:lvl3pPr marL="914088" algn="l" defTabSz="914088" rtl="0" eaLnBrk="1" latinLnBrk="0" hangingPunct="1">
        <a:defRPr sz="1800" kern="1200">
          <a:solidFill>
            <a:schemeClr val="tx1"/>
          </a:solidFill>
          <a:latin typeface="+mn-lt"/>
          <a:ea typeface="+mn-ea"/>
          <a:cs typeface="+mn-cs"/>
        </a:defRPr>
      </a:lvl3pPr>
      <a:lvl4pPr marL="1371133" algn="l" defTabSz="914088" rtl="0" eaLnBrk="1" latinLnBrk="0" hangingPunct="1">
        <a:defRPr sz="1800" kern="1200">
          <a:solidFill>
            <a:schemeClr val="tx1"/>
          </a:solidFill>
          <a:latin typeface="+mn-lt"/>
          <a:ea typeface="+mn-ea"/>
          <a:cs typeface="+mn-cs"/>
        </a:defRPr>
      </a:lvl4pPr>
      <a:lvl5pPr marL="1828178" algn="l" defTabSz="914088" rtl="0" eaLnBrk="1" latinLnBrk="0" hangingPunct="1">
        <a:defRPr sz="1800" kern="1200">
          <a:solidFill>
            <a:schemeClr val="tx1"/>
          </a:solidFill>
          <a:latin typeface="+mn-lt"/>
          <a:ea typeface="+mn-ea"/>
          <a:cs typeface="+mn-cs"/>
        </a:defRPr>
      </a:lvl5pPr>
      <a:lvl6pPr marL="2285222" algn="l" defTabSz="914088" rtl="0" eaLnBrk="1" latinLnBrk="0" hangingPunct="1">
        <a:defRPr sz="1800" kern="1200">
          <a:solidFill>
            <a:schemeClr val="tx1"/>
          </a:solidFill>
          <a:latin typeface="+mn-lt"/>
          <a:ea typeface="+mn-ea"/>
          <a:cs typeface="+mn-cs"/>
        </a:defRPr>
      </a:lvl6pPr>
      <a:lvl7pPr marL="2742267" algn="l" defTabSz="914088" rtl="0" eaLnBrk="1" latinLnBrk="0" hangingPunct="1">
        <a:defRPr sz="1800" kern="1200">
          <a:solidFill>
            <a:schemeClr val="tx1"/>
          </a:solidFill>
          <a:latin typeface="+mn-lt"/>
          <a:ea typeface="+mn-ea"/>
          <a:cs typeface="+mn-cs"/>
        </a:defRPr>
      </a:lvl7pPr>
      <a:lvl8pPr marL="3199311" algn="l" defTabSz="914088" rtl="0" eaLnBrk="1" latinLnBrk="0" hangingPunct="1">
        <a:defRPr sz="1800" kern="1200">
          <a:solidFill>
            <a:schemeClr val="tx1"/>
          </a:solidFill>
          <a:latin typeface="+mn-lt"/>
          <a:ea typeface="+mn-ea"/>
          <a:cs typeface="+mn-cs"/>
        </a:defRPr>
      </a:lvl8pPr>
      <a:lvl9pPr marL="3656358" algn="l" defTabSz="91408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6.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7.jp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4" Type="http://schemas.openxmlformats.org/officeDocument/2006/relationships/oleObject" Target="../embeddings/oleObject1.bin"/><Relationship Id="rId5" Type="http://schemas.openxmlformats.org/officeDocument/2006/relationships/image" Target="../media/image8.emf"/><Relationship Id="rId6" Type="http://schemas.openxmlformats.org/officeDocument/2006/relationships/oleObject" Target="../embeddings/oleObject2.bin"/><Relationship Id="rId7" Type="http://schemas.openxmlformats.org/officeDocument/2006/relationships/image" Target="../media/image9.emf"/><Relationship Id="rId8" Type="http://schemas.openxmlformats.org/officeDocument/2006/relationships/oleObject" Target="../embeddings/oleObject3.bin"/><Relationship Id="rId9" Type="http://schemas.openxmlformats.org/officeDocument/2006/relationships/image" Target="../media/image10.emf"/><Relationship Id="rId1" Type="http://schemas.openxmlformats.org/officeDocument/2006/relationships/vmlDrawing" Target="../drawings/vmlDrawing1.vml"/><Relationship Id="rId2"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4" Type="http://schemas.openxmlformats.org/officeDocument/2006/relationships/oleObject" Target="../embeddings/oleObject4.bin"/><Relationship Id="rId5" Type="http://schemas.openxmlformats.org/officeDocument/2006/relationships/image" Target="../media/image8.emf"/><Relationship Id="rId6" Type="http://schemas.openxmlformats.org/officeDocument/2006/relationships/oleObject" Target="../embeddings/oleObject5.bin"/><Relationship Id="rId7" Type="http://schemas.openxmlformats.org/officeDocument/2006/relationships/image" Target="../media/image9.emf"/><Relationship Id="rId8" Type="http://schemas.openxmlformats.org/officeDocument/2006/relationships/oleObject" Target="../embeddings/oleObject6.bin"/><Relationship Id="rId9" Type="http://schemas.openxmlformats.org/officeDocument/2006/relationships/image" Target="../media/image10.emf"/><Relationship Id="rId1" Type="http://schemas.openxmlformats.org/officeDocument/2006/relationships/vmlDrawing" Target="../drawings/vmlDrawing2.vml"/><Relationship Id="rId2"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1" Type="http://schemas.openxmlformats.org/officeDocument/2006/relationships/image" Target="../media/image11.emf"/><Relationship Id="rId12" Type="http://schemas.openxmlformats.org/officeDocument/2006/relationships/oleObject" Target="../embeddings/oleObject11.bin"/><Relationship Id="rId13" Type="http://schemas.openxmlformats.org/officeDocument/2006/relationships/image" Target="../media/image12.emf"/><Relationship Id="rId14" Type="http://schemas.openxmlformats.org/officeDocument/2006/relationships/oleObject" Target="../embeddings/oleObject12.bin"/><Relationship Id="rId15" Type="http://schemas.openxmlformats.org/officeDocument/2006/relationships/image" Target="../media/image13.emf"/><Relationship Id="rId1" Type="http://schemas.openxmlformats.org/officeDocument/2006/relationships/vmlDrawing" Target="../drawings/vmlDrawing3.vml"/><Relationship Id="rId2" Type="http://schemas.openxmlformats.org/officeDocument/2006/relationships/slideLayout" Target="../slideLayouts/slideLayout4.xml"/><Relationship Id="rId3" Type="http://schemas.openxmlformats.org/officeDocument/2006/relationships/notesSlide" Target="../notesSlides/notesSlide23.xml"/><Relationship Id="rId4" Type="http://schemas.openxmlformats.org/officeDocument/2006/relationships/oleObject" Target="../embeddings/oleObject7.bin"/><Relationship Id="rId5" Type="http://schemas.openxmlformats.org/officeDocument/2006/relationships/image" Target="../media/image8.emf"/><Relationship Id="rId6" Type="http://schemas.openxmlformats.org/officeDocument/2006/relationships/oleObject" Target="../embeddings/oleObject8.bin"/><Relationship Id="rId7" Type="http://schemas.openxmlformats.org/officeDocument/2006/relationships/image" Target="../media/image9.emf"/><Relationship Id="rId8" Type="http://schemas.openxmlformats.org/officeDocument/2006/relationships/oleObject" Target="../embeddings/oleObject9.bin"/><Relationship Id="rId9" Type="http://schemas.openxmlformats.org/officeDocument/2006/relationships/image" Target="../media/image10.emf"/><Relationship Id="rId10" Type="http://schemas.openxmlformats.org/officeDocument/2006/relationships/oleObject" Target="../embeddings/oleObject10.bin"/></Relationships>
</file>

<file path=ppt/slides/_rels/slide26.xml.rels><?xml version="1.0" encoding="UTF-8" standalone="yes"?>
<Relationships xmlns="http://schemas.openxmlformats.org/package/2006/relationships"><Relationship Id="rId11" Type="http://schemas.openxmlformats.org/officeDocument/2006/relationships/image" Target="../media/image15.JPG"/><Relationship Id="rId12" Type="http://schemas.openxmlformats.org/officeDocument/2006/relationships/image" Target="../media/image16.JPG"/><Relationship Id="rId1" Type="http://schemas.openxmlformats.org/officeDocument/2006/relationships/vmlDrawing" Target="../drawings/vmlDrawing4.vml"/><Relationship Id="rId2" Type="http://schemas.openxmlformats.org/officeDocument/2006/relationships/slideLayout" Target="../slideLayouts/slideLayout4.xml"/><Relationship Id="rId3" Type="http://schemas.openxmlformats.org/officeDocument/2006/relationships/notesSlide" Target="../notesSlides/notesSlide24.xml"/><Relationship Id="rId4" Type="http://schemas.openxmlformats.org/officeDocument/2006/relationships/oleObject" Target="../embeddings/oleObject13.bin"/><Relationship Id="rId5" Type="http://schemas.openxmlformats.org/officeDocument/2006/relationships/image" Target="../media/image8.emf"/><Relationship Id="rId6" Type="http://schemas.openxmlformats.org/officeDocument/2006/relationships/oleObject" Target="../embeddings/oleObject14.bin"/><Relationship Id="rId7" Type="http://schemas.openxmlformats.org/officeDocument/2006/relationships/image" Target="../media/image9.emf"/><Relationship Id="rId8" Type="http://schemas.openxmlformats.org/officeDocument/2006/relationships/oleObject" Target="../embeddings/oleObject15.bin"/><Relationship Id="rId9" Type="http://schemas.openxmlformats.org/officeDocument/2006/relationships/image" Target="../media/image10.emf"/><Relationship Id="rId10" Type="http://schemas.openxmlformats.org/officeDocument/2006/relationships/image" Target="../media/image14.JP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4" Type="http://schemas.openxmlformats.org/officeDocument/2006/relationships/oleObject" Target="../embeddings/oleObject16.bin"/><Relationship Id="rId5" Type="http://schemas.openxmlformats.org/officeDocument/2006/relationships/image" Target="../media/image8.emf"/><Relationship Id="rId6" Type="http://schemas.openxmlformats.org/officeDocument/2006/relationships/oleObject" Target="../embeddings/oleObject17.bin"/><Relationship Id="rId7" Type="http://schemas.openxmlformats.org/officeDocument/2006/relationships/image" Target="../media/image9.emf"/><Relationship Id="rId8" Type="http://schemas.openxmlformats.org/officeDocument/2006/relationships/oleObject" Target="../embeddings/oleObject18.bin"/><Relationship Id="rId9" Type="http://schemas.openxmlformats.org/officeDocument/2006/relationships/image" Target="../media/image10.emf"/><Relationship Id="rId10" Type="http://schemas.openxmlformats.org/officeDocument/2006/relationships/image" Target="../media/image17.jpg"/><Relationship Id="rId11" Type="http://schemas.openxmlformats.org/officeDocument/2006/relationships/oleObject" Target="../embeddings/oleObject19.bin"/><Relationship Id="rId1" Type="http://schemas.openxmlformats.org/officeDocument/2006/relationships/vmlDrawing" Target="../drawings/vmlDrawing5.vml"/><Relationship Id="rId2"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1" Type="http://schemas.openxmlformats.org/officeDocument/2006/relationships/oleObject" Target="../embeddings/oleObject23.bin"/><Relationship Id="rId12" Type="http://schemas.openxmlformats.org/officeDocument/2006/relationships/image" Target="../media/image21.emf"/><Relationship Id="rId1" Type="http://schemas.openxmlformats.org/officeDocument/2006/relationships/vmlDrawing" Target="../drawings/vmlDrawing6.vml"/><Relationship Id="rId2" Type="http://schemas.openxmlformats.org/officeDocument/2006/relationships/slideLayout" Target="../slideLayouts/slideLayout4.xml"/><Relationship Id="rId3" Type="http://schemas.openxmlformats.org/officeDocument/2006/relationships/notesSlide" Target="../notesSlides/notesSlide33.xml"/><Relationship Id="rId4" Type="http://schemas.openxmlformats.org/officeDocument/2006/relationships/oleObject" Target="../embeddings/oleObject20.bin"/><Relationship Id="rId5" Type="http://schemas.openxmlformats.org/officeDocument/2006/relationships/image" Target="../media/image18.emf"/><Relationship Id="rId6" Type="http://schemas.openxmlformats.org/officeDocument/2006/relationships/oleObject" Target="../embeddings/oleObject21.bin"/><Relationship Id="rId7" Type="http://schemas.openxmlformats.org/officeDocument/2006/relationships/image" Target="../media/image19.emf"/><Relationship Id="rId8" Type="http://schemas.openxmlformats.org/officeDocument/2006/relationships/oleObject" Target="../embeddings/oleObject22.bin"/><Relationship Id="rId9" Type="http://schemas.openxmlformats.org/officeDocument/2006/relationships/image" Target="../media/image20.emf"/><Relationship Id="rId10" Type="http://schemas.openxmlformats.org/officeDocument/2006/relationships/image" Target="../media/image22.png"/></Relationships>
</file>

<file path=ppt/slides/_rels/slide38.xml.rels><?xml version="1.0" encoding="UTF-8" standalone="yes"?>
<Relationships xmlns="http://schemas.openxmlformats.org/package/2006/relationships"><Relationship Id="rId11" Type="http://schemas.openxmlformats.org/officeDocument/2006/relationships/oleObject" Target="../embeddings/oleObject27.bin"/><Relationship Id="rId12" Type="http://schemas.openxmlformats.org/officeDocument/2006/relationships/image" Target="../media/image26.emf"/><Relationship Id="rId13" Type="http://schemas.openxmlformats.org/officeDocument/2006/relationships/oleObject" Target="../embeddings/oleObject28.bin"/><Relationship Id="rId14" Type="http://schemas.openxmlformats.org/officeDocument/2006/relationships/image" Target="../media/image27.emf"/><Relationship Id="rId1" Type="http://schemas.openxmlformats.org/officeDocument/2006/relationships/vmlDrawing" Target="../drawings/vmlDrawing7.vml"/><Relationship Id="rId2" Type="http://schemas.openxmlformats.org/officeDocument/2006/relationships/slideLayout" Target="../slideLayouts/slideLayout4.xml"/><Relationship Id="rId3" Type="http://schemas.openxmlformats.org/officeDocument/2006/relationships/notesSlide" Target="../notesSlides/notesSlide34.xml"/><Relationship Id="rId4" Type="http://schemas.openxmlformats.org/officeDocument/2006/relationships/oleObject" Target="../embeddings/oleObject24.bin"/><Relationship Id="rId5" Type="http://schemas.openxmlformats.org/officeDocument/2006/relationships/image" Target="../media/image23.emf"/><Relationship Id="rId6" Type="http://schemas.openxmlformats.org/officeDocument/2006/relationships/image" Target="../media/image28.png"/><Relationship Id="rId7" Type="http://schemas.openxmlformats.org/officeDocument/2006/relationships/oleObject" Target="../embeddings/oleObject25.bin"/><Relationship Id="rId8" Type="http://schemas.openxmlformats.org/officeDocument/2006/relationships/image" Target="../media/image24.emf"/><Relationship Id="rId9" Type="http://schemas.openxmlformats.org/officeDocument/2006/relationships/oleObject" Target="../embeddings/oleObject26.bin"/><Relationship Id="rId10" Type="http://schemas.openxmlformats.org/officeDocument/2006/relationships/image" Target="../media/image25.emf"/></Relationships>
</file>

<file path=ppt/slides/_rels/slide39.xml.rels><?xml version="1.0" encoding="UTF-8" standalone="yes"?>
<Relationships xmlns="http://schemas.openxmlformats.org/package/2006/relationships"><Relationship Id="rId11" Type="http://schemas.openxmlformats.org/officeDocument/2006/relationships/oleObject" Target="../embeddings/oleObject32.bin"/><Relationship Id="rId12" Type="http://schemas.openxmlformats.org/officeDocument/2006/relationships/image" Target="../media/image27.emf"/><Relationship Id="rId1" Type="http://schemas.openxmlformats.org/officeDocument/2006/relationships/vmlDrawing" Target="../drawings/vmlDrawing8.vml"/><Relationship Id="rId2" Type="http://schemas.openxmlformats.org/officeDocument/2006/relationships/slideLayout" Target="../slideLayouts/slideLayout4.xml"/><Relationship Id="rId3" Type="http://schemas.openxmlformats.org/officeDocument/2006/relationships/notesSlide" Target="../notesSlides/notesSlide35.xml"/><Relationship Id="rId4" Type="http://schemas.openxmlformats.org/officeDocument/2006/relationships/image" Target="../media/image28.png"/><Relationship Id="rId5" Type="http://schemas.openxmlformats.org/officeDocument/2006/relationships/oleObject" Target="../embeddings/oleObject29.bin"/><Relationship Id="rId6" Type="http://schemas.openxmlformats.org/officeDocument/2006/relationships/image" Target="../media/image24.emf"/><Relationship Id="rId7" Type="http://schemas.openxmlformats.org/officeDocument/2006/relationships/oleObject" Target="../embeddings/oleObject30.bin"/><Relationship Id="rId8" Type="http://schemas.openxmlformats.org/officeDocument/2006/relationships/image" Target="../media/image25.emf"/><Relationship Id="rId9" Type="http://schemas.openxmlformats.org/officeDocument/2006/relationships/oleObject" Target="../embeddings/oleObject31.bin"/><Relationship Id="rId10" Type="http://schemas.openxmlformats.org/officeDocument/2006/relationships/image" Target="../media/image26.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1" Type="http://schemas.openxmlformats.org/officeDocument/2006/relationships/oleObject" Target="../embeddings/oleObject36.bin"/><Relationship Id="rId12" Type="http://schemas.openxmlformats.org/officeDocument/2006/relationships/image" Target="../media/image27.emf"/><Relationship Id="rId1" Type="http://schemas.openxmlformats.org/officeDocument/2006/relationships/vmlDrawing" Target="../drawings/vmlDrawing9.vml"/><Relationship Id="rId2" Type="http://schemas.openxmlformats.org/officeDocument/2006/relationships/slideLayout" Target="../slideLayouts/slideLayout4.xml"/><Relationship Id="rId3" Type="http://schemas.openxmlformats.org/officeDocument/2006/relationships/notesSlide" Target="../notesSlides/notesSlide36.xml"/><Relationship Id="rId4" Type="http://schemas.openxmlformats.org/officeDocument/2006/relationships/image" Target="../media/image28.png"/><Relationship Id="rId5" Type="http://schemas.openxmlformats.org/officeDocument/2006/relationships/oleObject" Target="../embeddings/oleObject33.bin"/><Relationship Id="rId6" Type="http://schemas.openxmlformats.org/officeDocument/2006/relationships/image" Target="../media/image24.emf"/><Relationship Id="rId7" Type="http://schemas.openxmlformats.org/officeDocument/2006/relationships/oleObject" Target="../embeddings/oleObject34.bin"/><Relationship Id="rId8" Type="http://schemas.openxmlformats.org/officeDocument/2006/relationships/image" Target="../media/image25.emf"/><Relationship Id="rId9" Type="http://schemas.openxmlformats.org/officeDocument/2006/relationships/oleObject" Target="../embeddings/oleObject35.bin"/><Relationship Id="rId10" Type="http://schemas.openxmlformats.org/officeDocument/2006/relationships/image" Target="../media/image26.emf"/></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7.xml"/><Relationship Id="rId4" Type="http://schemas.openxmlformats.org/officeDocument/2006/relationships/image" Target="../media/image28.png"/><Relationship Id="rId5" Type="http://schemas.openxmlformats.org/officeDocument/2006/relationships/oleObject" Target="../embeddings/oleObject37.bin"/><Relationship Id="rId6" Type="http://schemas.openxmlformats.org/officeDocument/2006/relationships/image" Target="../media/image24.emf"/><Relationship Id="rId7" Type="http://schemas.openxmlformats.org/officeDocument/2006/relationships/oleObject" Target="../embeddings/oleObject38.bin"/><Relationship Id="rId8" Type="http://schemas.openxmlformats.org/officeDocument/2006/relationships/image" Target="../media/image25.emf"/><Relationship Id="rId9" Type="http://schemas.openxmlformats.org/officeDocument/2006/relationships/oleObject" Target="../embeddings/oleObject39.bin"/><Relationship Id="rId10" Type="http://schemas.openxmlformats.org/officeDocument/2006/relationships/image" Target="../media/image27.emf"/><Relationship Id="rId1" Type="http://schemas.openxmlformats.org/officeDocument/2006/relationships/vmlDrawing" Target="../drawings/vmlDrawing10.vml"/><Relationship Id="rId2"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1" Type="http://schemas.openxmlformats.org/officeDocument/2006/relationships/oleObject" Target="../embeddings/oleObject43.bin"/><Relationship Id="rId12" Type="http://schemas.openxmlformats.org/officeDocument/2006/relationships/image" Target="../media/image29.emf"/><Relationship Id="rId13" Type="http://schemas.openxmlformats.org/officeDocument/2006/relationships/oleObject" Target="../embeddings/oleObject44.bin"/><Relationship Id="rId14" Type="http://schemas.openxmlformats.org/officeDocument/2006/relationships/image" Target="../media/image30.emf"/><Relationship Id="rId1" Type="http://schemas.openxmlformats.org/officeDocument/2006/relationships/vmlDrawing" Target="../drawings/vmlDrawing11.vml"/><Relationship Id="rId2" Type="http://schemas.openxmlformats.org/officeDocument/2006/relationships/slideLayout" Target="../slideLayouts/slideLayout4.xml"/><Relationship Id="rId3" Type="http://schemas.openxmlformats.org/officeDocument/2006/relationships/notesSlide" Target="../notesSlides/notesSlide38.xml"/><Relationship Id="rId4" Type="http://schemas.openxmlformats.org/officeDocument/2006/relationships/image" Target="../media/image28.png"/><Relationship Id="rId5" Type="http://schemas.openxmlformats.org/officeDocument/2006/relationships/oleObject" Target="../embeddings/oleObject40.bin"/><Relationship Id="rId6" Type="http://schemas.openxmlformats.org/officeDocument/2006/relationships/image" Target="../media/image24.emf"/><Relationship Id="rId7" Type="http://schemas.openxmlformats.org/officeDocument/2006/relationships/oleObject" Target="../embeddings/oleObject41.bin"/><Relationship Id="rId8" Type="http://schemas.openxmlformats.org/officeDocument/2006/relationships/image" Target="../media/image25.emf"/><Relationship Id="rId9" Type="http://schemas.openxmlformats.org/officeDocument/2006/relationships/oleObject" Target="../embeddings/oleObject42.bin"/><Relationship Id="rId10" Type="http://schemas.openxmlformats.org/officeDocument/2006/relationships/image" Target="../media/image27.emf"/></Relationships>
</file>

<file path=ppt/slides/_rels/slide43.xml.rels><?xml version="1.0" encoding="UTF-8" standalone="yes"?>
<Relationships xmlns="http://schemas.openxmlformats.org/package/2006/relationships"><Relationship Id="rId9" Type="http://schemas.openxmlformats.org/officeDocument/2006/relationships/oleObject" Target="../embeddings/oleObject47.bin"/><Relationship Id="rId20" Type="http://schemas.openxmlformats.org/officeDocument/2006/relationships/image" Target="../media/image34.emf"/><Relationship Id="rId21" Type="http://schemas.openxmlformats.org/officeDocument/2006/relationships/oleObject" Target="../embeddings/oleObject53.bin"/><Relationship Id="rId22" Type="http://schemas.openxmlformats.org/officeDocument/2006/relationships/image" Target="../media/image29.emf"/><Relationship Id="rId10" Type="http://schemas.openxmlformats.org/officeDocument/2006/relationships/image" Target="../media/image27.emf"/><Relationship Id="rId11" Type="http://schemas.openxmlformats.org/officeDocument/2006/relationships/oleObject" Target="../embeddings/oleObject48.bin"/><Relationship Id="rId12" Type="http://schemas.openxmlformats.org/officeDocument/2006/relationships/image" Target="../media/image30.emf"/><Relationship Id="rId13" Type="http://schemas.openxmlformats.org/officeDocument/2006/relationships/oleObject" Target="../embeddings/oleObject49.bin"/><Relationship Id="rId14" Type="http://schemas.openxmlformats.org/officeDocument/2006/relationships/image" Target="../media/image31.emf"/><Relationship Id="rId15" Type="http://schemas.openxmlformats.org/officeDocument/2006/relationships/oleObject" Target="../embeddings/oleObject50.bin"/><Relationship Id="rId16" Type="http://schemas.openxmlformats.org/officeDocument/2006/relationships/image" Target="../media/image32.emf"/><Relationship Id="rId17" Type="http://schemas.openxmlformats.org/officeDocument/2006/relationships/oleObject" Target="../embeddings/oleObject51.bin"/><Relationship Id="rId18" Type="http://schemas.openxmlformats.org/officeDocument/2006/relationships/image" Target="../media/image33.emf"/><Relationship Id="rId19" Type="http://schemas.openxmlformats.org/officeDocument/2006/relationships/oleObject" Target="../embeddings/oleObject52.bin"/><Relationship Id="rId1" Type="http://schemas.openxmlformats.org/officeDocument/2006/relationships/vmlDrawing" Target="../drawings/vmlDrawing12.vml"/><Relationship Id="rId2" Type="http://schemas.openxmlformats.org/officeDocument/2006/relationships/slideLayout" Target="../slideLayouts/slideLayout4.xml"/><Relationship Id="rId3" Type="http://schemas.openxmlformats.org/officeDocument/2006/relationships/notesSlide" Target="../notesSlides/notesSlide39.xml"/><Relationship Id="rId4" Type="http://schemas.openxmlformats.org/officeDocument/2006/relationships/image" Target="../media/image28.png"/><Relationship Id="rId5" Type="http://schemas.openxmlformats.org/officeDocument/2006/relationships/oleObject" Target="../embeddings/oleObject45.bin"/><Relationship Id="rId6" Type="http://schemas.openxmlformats.org/officeDocument/2006/relationships/image" Target="../media/image24.emf"/><Relationship Id="rId7" Type="http://schemas.openxmlformats.org/officeDocument/2006/relationships/oleObject" Target="../embeddings/oleObject46.bin"/><Relationship Id="rId8" Type="http://schemas.openxmlformats.org/officeDocument/2006/relationships/image" Target="../media/image25.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3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36.JPG"/><Relationship Id="rId4" Type="http://schemas.openxmlformats.org/officeDocument/2006/relationships/image" Target="../media/image37.JPG"/><Relationship Id="rId5" Type="http://schemas.openxmlformats.org/officeDocument/2006/relationships/image" Target="../media/image38.jpeg"/><Relationship Id="rId6" Type="http://schemas.microsoft.com/office/2007/relationships/hdphoto" Target="../media/hdphoto1.wdp"/><Relationship Id="rId7" Type="http://schemas.openxmlformats.org/officeDocument/2006/relationships/image" Target="../media/image39.jpeg"/><Relationship Id="rId8" Type="http://schemas.microsoft.com/office/2007/relationships/hdphoto" Target="../media/hdphoto2.wdp"/><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7.xml.rels><?xml version="1.0" encoding="UTF-8" standalone="yes"?>
<Relationships xmlns="http://schemas.openxmlformats.org/package/2006/relationships"><Relationship Id="rId3" Type="http://schemas.openxmlformats.org/officeDocument/2006/relationships/image" Target="../media/image38.jpeg"/><Relationship Id="rId4" Type="http://schemas.microsoft.com/office/2007/relationships/hdphoto" Target="../media/hdphoto1.wdp"/><Relationship Id="rId5" Type="http://schemas.openxmlformats.org/officeDocument/2006/relationships/image" Target="../media/image39.jpeg"/><Relationship Id="rId6" Type="http://schemas.microsoft.com/office/2007/relationships/hdphoto" Target="../media/hdphoto2.wdp"/><Relationship Id="rId7" Type="http://schemas.openxmlformats.org/officeDocument/2006/relationships/image" Target="../media/image40.jpg"/><Relationship Id="rId8" Type="http://schemas.openxmlformats.org/officeDocument/2006/relationships/image" Target="../media/image41.jpg"/><Relationship Id="rId1" Type="http://schemas.openxmlformats.org/officeDocument/2006/relationships/slideLayout" Target="../slideLayouts/slideLayout4.xml"/><Relationship Id="rId2" Type="http://schemas.openxmlformats.org/officeDocument/2006/relationships/notesSlide" Target="../notesSlides/notesSlide42.xml"/></Relationships>
</file>

<file path=ppt/slides/_rels/slide48.xml.rels><?xml version="1.0" encoding="UTF-8" standalone="yes"?>
<Relationships xmlns="http://schemas.openxmlformats.org/package/2006/relationships"><Relationship Id="rId3" Type="http://schemas.openxmlformats.org/officeDocument/2006/relationships/image" Target="../media/image38.jpeg"/><Relationship Id="rId4" Type="http://schemas.microsoft.com/office/2007/relationships/hdphoto" Target="../media/hdphoto1.wdp"/><Relationship Id="rId5" Type="http://schemas.openxmlformats.org/officeDocument/2006/relationships/image" Target="../media/image39.jpeg"/><Relationship Id="rId6" Type="http://schemas.microsoft.com/office/2007/relationships/hdphoto" Target="../media/hdphoto2.wdp"/><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49.xml.rels><?xml version="1.0" encoding="UTF-8" standalone="yes"?>
<Relationships xmlns="http://schemas.openxmlformats.org/package/2006/relationships"><Relationship Id="rId11" Type="http://schemas.openxmlformats.org/officeDocument/2006/relationships/image" Target="../media/image45.emf"/><Relationship Id="rId12" Type="http://schemas.openxmlformats.org/officeDocument/2006/relationships/oleObject" Target="../embeddings/oleObject58.bin"/><Relationship Id="rId13" Type="http://schemas.openxmlformats.org/officeDocument/2006/relationships/image" Target="../media/image46.emf"/><Relationship Id="rId1" Type="http://schemas.openxmlformats.org/officeDocument/2006/relationships/vmlDrawing" Target="../drawings/vmlDrawing13.vml"/><Relationship Id="rId2" Type="http://schemas.openxmlformats.org/officeDocument/2006/relationships/slideLayout" Target="../slideLayouts/slideLayout4.xml"/><Relationship Id="rId3" Type="http://schemas.openxmlformats.org/officeDocument/2006/relationships/notesSlide" Target="../notesSlides/notesSlide44.xml"/><Relationship Id="rId4" Type="http://schemas.openxmlformats.org/officeDocument/2006/relationships/oleObject" Target="../embeddings/oleObject54.bin"/><Relationship Id="rId5" Type="http://schemas.openxmlformats.org/officeDocument/2006/relationships/image" Target="../media/image42.emf"/><Relationship Id="rId6" Type="http://schemas.openxmlformats.org/officeDocument/2006/relationships/oleObject" Target="../embeddings/oleObject55.bin"/><Relationship Id="rId7" Type="http://schemas.openxmlformats.org/officeDocument/2006/relationships/image" Target="../media/image43.emf"/><Relationship Id="rId8" Type="http://schemas.openxmlformats.org/officeDocument/2006/relationships/oleObject" Target="../embeddings/oleObject56.bin"/><Relationship Id="rId9" Type="http://schemas.openxmlformats.org/officeDocument/2006/relationships/image" Target="../media/image44.emf"/><Relationship Id="rId10" Type="http://schemas.openxmlformats.org/officeDocument/2006/relationships/oleObject" Target="../embeddings/oleObject57.bin"/></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38.jpeg"/><Relationship Id="rId4" Type="http://schemas.microsoft.com/office/2007/relationships/hdphoto" Target="../media/hdphoto1.wdp"/><Relationship Id="rId5" Type="http://schemas.openxmlformats.org/officeDocument/2006/relationships/image" Target="../media/image39.jpeg"/><Relationship Id="rId6" Type="http://schemas.microsoft.com/office/2007/relationships/hdphoto" Target="../media/hdphoto2.wdp"/><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51.xml.rels><?xml version="1.0" encoding="UTF-8" standalone="yes"?>
<Relationships xmlns="http://schemas.openxmlformats.org/package/2006/relationships"><Relationship Id="rId11" Type="http://schemas.openxmlformats.org/officeDocument/2006/relationships/image" Target="../media/image49.emf"/><Relationship Id="rId12" Type="http://schemas.openxmlformats.org/officeDocument/2006/relationships/oleObject" Target="../embeddings/oleObject63.bin"/><Relationship Id="rId13" Type="http://schemas.openxmlformats.org/officeDocument/2006/relationships/image" Target="../media/image50.emf"/><Relationship Id="rId1" Type="http://schemas.openxmlformats.org/officeDocument/2006/relationships/vmlDrawing" Target="../drawings/vmlDrawing14.vml"/><Relationship Id="rId2" Type="http://schemas.openxmlformats.org/officeDocument/2006/relationships/slideLayout" Target="../slideLayouts/slideLayout4.xml"/><Relationship Id="rId3" Type="http://schemas.openxmlformats.org/officeDocument/2006/relationships/notesSlide" Target="../notesSlides/notesSlide46.xml"/><Relationship Id="rId4" Type="http://schemas.openxmlformats.org/officeDocument/2006/relationships/oleObject" Target="../embeddings/oleObject59.bin"/><Relationship Id="rId5" Type="http://schemas.openxmlformats.org/officeDocument/2006/relationships/image" Target="../media/image42.emf"/><Relationship Id="rId6" Type="http://schemas.openxmlformats.org/officeDocument/2006/relationships/oleObject" Target="../embeddings/oleObject60.bin"/><Relationship Id="rId7" Type="http://schemas.openxmlformats.org/officeDocument/2006/relationships/image" Target="../media/image47.emf"/><Relationship Id="rId8" Type="http://schemas.openxmlformats.org/officeDocument/2006/relationships/oleObject" Target="../embeddings/oleObject61.bin"/><Relationship Id="rId9" Type="http://schemas.openxmlformats.org/officeDocument/2006/relationships/image" Target="../media/image48.emf"/><Relationship Id="rId10" Type="http://schemas.openxmlformats.org/officeDocument/2006/relationships/oleObject" Target="../embeddings/oleObject62.bin"/></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7.xml"/><Relationship Id="rId4" Type="http://schemas.openxmlformats.org/officeDocument/2006/relationships/oleObject" Target="../embeddings/oleObject64.bin"/><Relationship Id="rId5" Type="http://schemas.openxmlformats.org/officeDocument/2006/relationships/image" Target="../media/image51.emf"/><Relationship Id="rId6" Type="http://schemas.openxmlformats.org/officeDocument/2006/relationships/oleObject" Target="../embeddings/oleObject65.bin"/><Relationship Id="rId7" Type="http://schemas.openxmlformats.org/officeDocument/2006/relationships/image" Target="../media/image52.emf"/><Relationship Id="rId8" Type="http://schemas.openxmlformats.org/officeDocument/2006/relationships/oleObject" Target="../embeddings/oleObject66.bin"/><Relationship Id="rId9" Type="http://schemas.openxmlformats.org/officeDocument/2006/relationships/image" Target="../media/image50.emf"/><Relationship Id="rId10" Type="http://schemas.openxmlformats.org/officeDocument/2006/relationships/oleObject" Target="../embeddings/oleObject67.bin"/><Relationship Id="rId11" Type="http://schemas.openxmlformats.org/officeDocument/2006/relationships/image" Target="../media/image53.emf"/><Relationship Id="rId1" Type="http://schemas.openxmlformats.org/officeDocument/2006/relationships/vmlDrawing" Target="../drawings/vmlDrawing15.vml"/><Relationship Id="rId2"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48.xml"/><Relationship Id="rId4" Type="http://schemas.openxmlformats.org/officeDocument/2006/relationships/image" Target="../media/image55.png"/><Relationship Id="rId5" Type="http://schemas.microsoft.com/office/2007/relationships/hdphoto" Target="../media/hdphoto2.wdp"/><Relationship Id="rId6" Type="http://schemas.openxmlformats.org/officeDocument/2006/relationships/oleObject" Target="../embeddings/oleObject68.bin"/><Relationship Id="rId7" Type="http://schemas.openxmlformats.org/officeDocument/2006/relationships/image" Target="../media/image54.emf"/><Relationship Id="rId8" Type="http://schemas.openxmlformats.org/officeDocument/2006/relationships/image" Target="../media/image56.png"/><Relationship Id="rId1" Type="http://schemas.openxmlformats.org/officeDocument/2006/relationships/vmlDrawing" Target="../drawings/vmlDrawing16.vml"/><Relationship Id="rId2"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 Id="rId3" Type="http://schemas.openxmlformats.org/officeDocument/2006/relationships/image" Target="../media/image57.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0.xml"/><Relationship Id="rId4" Type="http://schemas.openxmlformats.org/officeDocument/2006/relationships/oleObject" Target="../embeddings/oleObject69.bin"/><Relationship Id="rId5" Type="http://schemas.openxmlformats.org/officeDocument/2006/relationships/image" Target="../media/image58.emf"/><Relationship Id="rId6" Type="http://schemas.openxmlformats.org/officeDocument/2006/relationships/image" Target="../media/image56.png"/><Relationship Id="rId7" Type="http://schemas.openxmlformats.org/officeDocument/2006/relationships/oleObject" Target="../embeddings/oleObject70.bin"/><Relationship Id="rId8" Type="http://schemas.openxmlformats.org/officeDocument/2006/relationships/image" Target="../media/image59.emf"/><Relationship Id="rId1" Type="http://schemas.openxmlformats.org/officeDocument/2006/relationships/vmlDrawing" Target="../drawings/vmlDrawing17.vml"/><Relationship Id="rId2"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1.xml"/><Relationship Id="rId4" Type="http://schemas.openxmlformats.org/officeDocument/2006/relationships/oleObject" Target="../embeddings/oleObject71.bin"/><Relationship Id="rId5" Type="http://schemas.openxmlformats.org/officeDocument/2006/relationships/image" Target="../media/image60.emf"/><Relationship Id="rId6" Type="http://schemas.openxmlformats.org/officeDocument/2006/relationships/image" Target="../media/image56.png"/><Relationship Id="rId7" Type="http://schemas.openxmlformats.org/officeDocument/2006/relationships/oleObject" Target="../embeddings/oleObject72.bin"/><Relationship Id="rId8" Type="http://schemas.openxmlformats.org/officeDocument/2006/relationships/image" Target="../media/image59.emf"/><Relationship Id="rId9" Type="http://schemas.openxmlformats.org/officeDocument/2006/relationships/oleObject" Target="../embeddings/oleObject73.bin"/><Relationship Id="rId10" Type="http://schemas.openxmlformats.org/officeDocument/2006/relationships/image" Target="../media/image58.emf"/><Relationship Id="rId1" Type="http://schemas.openxmlformats.org/officeDocument/2006/relationships/vmlDrawing" Target="../drawings/vmlDrawing18.vml"/><Relationship Id="rId2"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2.xml"/><Relationship Id="rId4" Type="http://schemas.openxmlformats.org/officeDocument/2006/relationships/oleObject" Target="../embeddings/oleObject74.bin"/><Relationship Id="rId5" Type="http://schemas.openxmlformats.org/officeDocument/2006/relationships/image" Target="../media/image60.emf"/><Relationship Id="rId6" Type="http://schemas.openxmlformats.org/officeDocument/2006/relationships/oleObject" Target="../embeddings/oleObject75.bin"/><Relationship Id="rId7" Type="http://schemas.openxmlformats.org/officeDocument/2006/relationships/image" Target="../media/image59.emf"/><Relationship Id="rId1" Type="http://schemas.openxmlformats.org/officeDocument/2006/relationships/vmlDrawing" Target="../drawings/vmlDrawing19.vml"/><Relationship Id="rId2"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1" Type="http://schemas.openxmlformats.org/officeDocument/2006/relationships/image" Target="../media/image64.emf"/><Relationship Id="rId12" Type="http://schemas.openxmlformats.org/officeDocument/2006/relationships/oleObject" Target="../embeddings/oleObject80.bin"/><Relationship Id="rId13" Type="http://schemas.openxmlformats.org/officeDocument/2006/relationships/image" Target="../media/image65.emf"/><Relationship Id="rId1" Type="http://schemas.openxmlformats.org/officeDocument/2006/relationships/vmlDrawing" Target="../drawings/vmlDrawing20.vml"/><Relationship Id="rId2" Type="http://schemas.openxmlformats.org/officeDocument/2006/relationships/slideLayout" Target="../slideLayouts/slideLayout4.xml"/><Relationship Id="rId3" Type="http://schemas.openxmlformats.org/officeDocument/2006/relationships/notesSlide" Target="../notesSlides/notesSlide53.xml"/><Relationship Id="rId4" Type="http://schemas.openxmlformats.org/officeDocument/2006/relationships/oleObject" Target="../embeddings/oleObject76.bin"/><Relationship Id="rId5" Type="http://schemas.openxmlformats.org/officeDocument/2006/relationships/image" Target="../media/image61.emf"/><Relationship Id="rId6" Type="http://schemas.openxmlformats.org/officeDocument/2006/relationships/oleObject" Target="../embeddings/oleObject77.bin"/><Relationship Id="rId7" Type="http://schemas.openxmlformats.org/officeDocument/2006/relationships/image" Target="../media/image62.emf"/><Relationship Id="rId8" Type="http://schemas.openxmlformats.org/officeDocument/2006/relationships/oleObject" Target="../embeddings/oleObject78.bin"/><Relationship Id="rId9" Type="http://schemas.openxmlformats.org/officeDocument/2006/relationships/image" Target="../media/image63.emf"/><Relationship Id="rId10" Type="http://schemas.openxmlformats.org/officeDocument/2006/relationships/oleObject" Target="../embeddings/oleObject79.bin"/></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4.xml"/><Relationship Id="rId4" Type="http://schemas.openxmlformats.org/officeDocument/2006/relationships/oleObject" Target="../embeddings/oleObject81.bin"/><Relationship Id="rId5" Type="http://schemas.openxmlformats.org/officeDocument/2006/relationships/image" Target="../media/image66.emf"/><Relationship Id="rId1" Type="http://schemas.openxmlformats.org/officeDocument/2006/relationships/vmlDrawing" Target="../drawings/vmlDrawing21.vml"/><Relationship Id="rId2"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0.xml.rels><?xml version="1.0" encoding="UTF-8" standalone="yes"?>
<Relationships xmlns="http://schemas.openxmlformats.org/package/2006/relationships"><Relationship Id="rId11" Type="http://schemas.openxmlformats.org/officeDocument/2006/relationships/image" Target="../media/image64.emf"/><Relationship Id="rId12" Type="http://schemas.openxmlformats.org/officeDocument/2006/relationships/oleObject" Target="../embeddings/oleObject86.bin"/><Relationship Id="rId13" Type="http://schemas.openxmlformats.org/officeDocument/2006/relationships/image" Target="../media/image65.emf"/><Relationship Id="rId1" Type="http://schemas.openxmlformats.org/officeDocument/2006/relationships/vmlDrawing" Target="../drawings/vmlDrawing22.vml"/><Relationship Id="rId2" Type="http://schemas.openxmlformats.org/officeDocument/2006/relationships/slideLayout" Target="../slideLayouts/slideLayout4.xml"/><Relationship Id="rId3" Type="http://schemas.openxmlformats.org/officeDocument/2006/relationships/notesSlide" Target="../notesSlides/notesSlide55.xml"/><Relationship Id="rId4" Type="http://schemas.openxmlformats.org/officeDocument/2006/relationships/oleObject" Target="../embeddings/oleObject82.bin"/><Relationship Id="rId5" Type="http://schemas.openxmlformats.org/officeDocument/2006/relationships/image" Target="../media/image61.emf"/><Relationship Id="rId6" Type="http://schemas.openxmlformats.org/officeDocument/2006/relationships/oleObject" Target="../embeddings/oleObject83.bin"/><Relationship Id="rId7" Type="http://schemas.openxmlformats.org/officeDocument/2006/relationships/image" Target="../media/image62.emf"/><Relationship Id="rId8" Type="http://schemas.openxmlformats.org/officeDocument/2006/relationships/oleObject" Target="../embeddings/oleObject84.bin"/><Relationship Id="rId9" Type="http://schemas.openxmlformats.org/officeDocument/2006/relationships/image" Target="../media/image63.emf"/><Relationship Id="rId10" Type="http://schemas.openxmlformats.org/officeDocument/2006/relationships/oleObject" Target="../embeddings/oleObject85.bin"/></Relationships>
</file>

<file path=ppt/slides/_rels/slide61.xml.rels><?xml version="1.0" encoding="UTF-8" standalone="yes"?>
<Relationships xmlns="http://schemas.openxmlformats.org/package/2006/relationships"><Relationship Id="rId11" Type="http://schemas.openxmlformats.org/officeDocument/2006/relationships/image" Target="../media/image64.emf"/><Relationship Id="rId12" Type="http://schemas.openxmlformats.org/officeDocument/2006/relationships/oleObject" Target="../embeddings/oleObject91.bin"/><Relationship Id="rId13" Type="http://schemas.openxmlformats.org/officeDocument/2006/relationships/image" Target="../media/image65.emf"/><Relationship Id="rId1" Type="http://schemas.openxmlformats.org/officeDocument/2006/relationships/vmlDrawing" Target="../drawings/vmlDrawing23.vml"/><Relationship Id="rId2" Type="http://schemas.openxmlformats.org/officeDocument/2006/relationships/slideLayout" Target="../slideLayouts/slideLayout4.xml"/><Relationship Id="rId3" Type="http://schemas.openxmlformats.org/officeDocument/2006/relationships/notesSlide" Target="../notesSlides/notesSlide56.xml"/><Relationship Id="rId4" Type="http://schemas.openxmlformats.org/officeDocument/2006/relationships/oleObject" Target="../embeddings/oleObject87.bin"/><Relationship Id="rId5" Type="http://schemas.openxmlformats.org/officeDocument/2006/relationships/image" Target="../media/image67.emf"/><Relationship Id="rId6" Type="http://schemas.openxmlformats.org/officeDocument/2006/relationships/oleObject" Target="../embeddings/oleObject88.bin"/><Relationship Id="rId7" Type="http://schemas.openxmlformats.org/officeDocument/2006/relationships/image" Target="../media/image68.emf"/><Relationship Id="rId8" Type="http://schemas.openxmlformats.org/officeDocument/2006/relationships/oleObject" Target="../embeddings/oleObject89.bin"/><Relationship Id="rId9" Type="http://schemas.openxmlformats.org/officeDocument/2006/relationships/image" Target="../media/image69.emf"/><Relationship Id="rId10" Type="http://schemas.openxmlformats.org/officeDocument/2006/relationships/oleObject" Target="../embeddings/oleObject90.bin"/></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57.xml"/><Relationship Id="rId4" Type="http://schemas.openxmlformats.org/officeDocument/2006/relationships/oleObject" Target="../embeddings/oleObject92.bin"/><Relationship Id="rId5" Type="http://schemas.openxmlformats.org/officeDocument/2006/relationships/image" Target="../media/image58.emf"/><Relationship Id="rId6" Type="http://schemas.openxmlformats.org/officeDocument/2006/relationships/oleObject" Target="../embeddings/oleObject93.bin"/><Relationship Id="rId7" Type="http://schemas.openxmlformats.org/officeDocument/2006/relationships/image" Target="../media/image70.emf"/><Relationship Id="rId1" Type="http://schemas.openxmlformats.org/officeDocument/2006/relationships/vmlDrawing" Target="../drawings/vmlDrawing24.vml"/><Relationship Id="rId2"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1" Type="http://schemas.openxmlformats.org/officeDocument/2006/relationships/image" Target="../media/image64.emf"/><Relationship Id="rId12" Type="http://schemas.openxmlformats.org/officeDocument/2006/relationships/oleObject" Target="../embeddings/oleObject98.bin"/><Relationship Id="rId13" Type="http://schemas.openxmlformats.org/officeDocument/2006/relationships/image" Target="../media/image65.emf"/><Relationship Id="rId1" Type="http://schemas.openxmlformats.org/officeDocument/2006/relationships/vmlDrawing" Target="../drawings/vmlDrawing25.vml"/><Relationship Id="rId2" Type="http://schemas.openxmlformats.org/officeDocument/2006/relationships/slideLayout" Target="../slideLayouts/slideLayout4.xml"/><Relationship Id="rId3" Type="http://schemas.openxmlformats.org/officeDocument/2006/relationships/notesSlide" Target="../notesSlides/notesSlide58.xml"/><Relationship Id="rId4" Type="http://schemas.openxmlformats.org/officeDocument/2006/relationships/oleObject" Target="../embeddings/oleObject94.bin"/><Relationship Id="rId5" Type="http://schemas.openxmlformats.org/officeDocument/2006/relationships/image" Target="../media/image61.emf"/><Relationship Id="rId6" Type="http://schemas.openxmlformats.org/officeDocument/2006/relationships/oleObject" Target="../embeddings/oleObject95.bin"/><Relationship Id="rId7" Type="http://schemas.openxmlformats.org/officeDocument/2006/relationships/image" Target="../media/image62.emf"/><Relationship Id="rId8" Type="http://schemas.openxmlformats.org/officeDocument/2006/relationships/oleObject" Target="../embeddings/oleObject96.bin"/><Relationship Id="rId9" Type="http://schemas.openxmlformats.org/officeDocument/2006/relationships/image" Target="../media/image63.emf"/><Relationship Id="rId10" Type="http://schemas.openxmlformats.org/officeDocument/2006/relationships/oleObject" Target="../embeddings/oleObject97.bin"/></Relationships>
</file>

<file path=ppt/slides/_rels/slide65.xml.rels><?xml version="1.0" encoding="UTF-8" standalone="yes"?>
<Relationships xmlns="http://schemas.openxmlformats.org/package/2006/relationships"><Relationship Id="rId11" Type="http://schemas.openxmlformats.org/officeDocument/2006/relationships/image" Target="../media/image64.emf"/><Relationship Id="rId12" Type="http://schemas.openxmlformats.org/officeDocument/2006/relationships/oleObject" Target="../embeddings/oleObject103.bin"/><Relationship Id="rId13" Type="http://schemas.openxmlformats.org/officeDocument/2006/relationships/image" Target="../media/image65.emf"/><Relationship Id="rId1" Type="http://schemas.openxmlformats.org/officeDocument/2006/relationships/vmlDrawing" Target="../drawings/vmlDrawing26.vml"/><Relationship Id="rId2" Type="http://schemas.openxmlformats.org/officeDocument/2006/relationships/slideLayout" Target="../slideLayouts/slideLayout4.xml"/><Relationship Id="rId3" Type="http://schemas.openxmlformats.org/officeDocument/2006/relationships/notesSlide" Target="../notesSlides/notesSlide59.xml"/><Relationship Id="rId4" Type="http://schemas.openxmlformats.org/officeDocument/2006/relationships/oleObject" Target="../embeddings/oleObject99.bin"/><Relationship Id="rId5" Type="http://schemas.openxmlformats.org/officeDocument/2006/relationships/image" Target="../media/image67.emf"/><Relationship Id="rId6" Type="http://schemas.openxmlformats.org/officeDocument/2006/relationships/oleObject" Target="../embeddings/oleObject100.bin"/><Relationship Id="rId7" Type="http://schemas.openxmlformats.org/officeDocument/2006/relationships/image" Target="../media/image68.emf"/><Relationship Id="rId8" Type="http://schemas.openxmlformats.org/officeDocument/2006/relationships/oleObject" Target="../embeddings/oleObject101.bin"/><Relationship Id="rId9" Type="http://schemas.openxmlformats.org/officeDocument/2006/relationships/image" Target="../media/image69.emf"/><Relationship Id="rId10" Type="http://schemas.openxmlformats.org/officeDocument/2006/relationships/oleObject" Target="../embeddings/oleObject102.bin"/></Relationships>
</file>

<file path=ppt/slides/_rels/slide66.xml.rels><?xml version="1.0" encoding="UTF-8" standalone="yes"?>
<Relationships xmlns="http://schemas.openxmlformats.org/package/2006/relationships"><Relationship Id="rId11" Type="http://schemas.openxmlformats.org/officeDocument/2006/relationships/image" Target="../media/image64.emf"/><Relationship Id="rId12" Type="http://schemas.openxmlformats.org/officeDocument/2006/relationships/oleObject" Target="../embeddings/oleObject108.bin"/><Relationship Id="rId13" Type="http://schemas.openxmlformats.org/officeDocument/2006/relationships/image" Target="../media/image65.emf"/><Relationship Id="rId1" Type="http://schemas.openxmlformats.org/officeDocument/2006/relationships/vmlDrawing" Target="../drawings/vmlDrawing27.vml"/><Relationship Id="rId2" Type="http://schemas.openxmlformats.org/officeDocument/2006/relationships/slideLayout" Target="../slideLayouts/slideLayout4.xml"/><Relationship Id="rId3" Type="http://schemas.openxmlformats.org/officeDocument/2006/relationships/notesSlide" Target="../notesSlides/notesSlide60.xml"/><Relationship Id="rId4" Type="http://schemas.openxmlformats.org/officeDocument/2006/relationships/oleObject" Target="../embeddings/oleObject104.bin"/><Relationship Id="rId5" Type="http://schemas.openxmlformats.org/officeDocument/2006/relationships/image" Target="../media/image61.emf"/><Relationship Id="rId6" Type="http://schemas.openxmlformats.org/officeDocument/2006/relationships/oleObject" Target="../embeddings/oleObject105.bin"/><Relationship Id="rId7" Type="http://schemas.openxmlformats.org/officeDocument/2006/relationships/image" Target="../media/image62.emf"/><Relationship Id="rId8" Type="http://schemas.openxmlformats.org/officeDocument/2006/relationships/oleObject" Target="../embeddings/oleObject106.bin"/><Relationship Id="rId9" Type="http://schemas.openxmlformats.org/officeDocument/2006/relationships/image" Target="../media/image63.emf"/><Relationship Id="rId10" Type="http://schemas.openxmlformats.org/officeDocument/2006/relationships/oleObject" Target="../embeddings/oleObject107.bin"/></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1.xml"/><Relationship Id="rId4" Type="http://schemas.openxmlformats.org/officeDocument/2006/relationships/oleObject" Target="../embeddings/oleObject109.bin"/><Relationship Id="rId5" Type="http://schemas.openxmlformats.org/officeDocument/2006/relationships/image" Target="../media/image71.emf"/><Relationship Id="rId1" Type="http://schemas.openxmlformats.org/officeDocument/2006/relationships/vmlDrawing" Target="../drawings/vmlDrawing28.vml"/><Relationship Id="rId2"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2.xml"/><Relationship Id="rId4" Type="http://schemas.openxmlformats.org/officeDocument/2006/relationships/oleObject" Target="../embeddings/oleObject110.bin"/><Relationship Id="rId5" Type="http://schemas.openxmlformats.org/officeDocument/2006/relationships/image" Target="../media/image72.emf"/><Relationship Id="rId6" Type="http://schemas.openxmlformats.org/officeDocument/2006/relationships/oleObject" Target="../embeddings/oleObject111.bin"/><Relationship Id="rId7" Type="http://schemas.openxmlformats.org/officeDocument/2006/relationships/image" Target="../media/image73.emf"/><Relationship Id="rId8" Type="http://schemas.openxmlformats.org/officeDocument/2006/relationships/oleObject" Target="../embeddings/oleObject112.bin"/><Relationship Id="rId9" Type="http://schemas.openxmlformats.org/officeDocument/2006/relationships/image" Target="../media/image74.emf"/><Relationship Id="rId10" Type="http://schemas.openxmlformats.org/officeDocument/2006/relationships/oleObject" Target="../embeddings/oleObject113.bin"/><Relationship Id="rId11" Type="http://schemas.openxmlformats.org/officeDocument/2006/relationships/image" Target="../media/image75.emf"/><Relationship Id="rId1" Type="http://schemas.openxmlformats.org/officeDocument/2006/relationships/vmlDrawing" Target="../drawings/vmlDrawing29.vml"/><Relationship Id="rId2"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3.xml"/><Relationship Id="rId4" Type="http://schemas.openxmlformats.org/officeDocument/2006/relationships/oleObject" Target="../embeddings/oleObject114.bin"/><Relationship Id="rId5" Type="http://schemas.openxmlformats.org/officeDocument/2006/relationships/image" Target="../media/image76.emf"/><Relationship Id="rId1" Type="http://schemas.openxmlformats.org/officeDocument/2006/relationships/vmlDrawing" Target="../drawings/vmlDrawing30.vml"/><Relationship Id="rId2"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4.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65.xml"/><Relationship Id="rId4" Type="http://schemas.openxmlformats.org/officeDocument/2006/relationships/oleObject" Target="../embeddings/oleObject115.bin"/><Relationship Id="rId5" Type="http://schemas.openxmlformats.org/officeDocument/2006/relationships/image" Target="../media/image76.emf"/><Relationship Id="rId1" Type="http://schemas.openxmlformats.org/officeDocument/2006/relationships/vmlDrawing" Target="../drawings/vmlDrawing31.vml"/><Relationship Id="rId2"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66.xml"/><Relationship Id="rId4" Type="http://schemas.openxmlformats.org/officeDocument/2006/relationships/oleObject" Target="../embeddings/oleObject116.bin"/><Relationship Id="rId5" Type="http://schemas.openxmlformats.org/officeDocument/2006/relationships/image" Target="../media/image77.emf"/><Relationship Id="rId1" Type="http://schemas.openxmlformats.org/officeDocument/2006/relationships/vmlDrawing" Target="../drawings/vmlDrawing32.vml"/><Relationship Id="rId2"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1" Type="http://schemas.openxmlformats.org/officeDocument/2006/relationships/image" Target="../media/image81.emf"/><Relationship Id="rId12" Type="http://schemas.openxmlformats.org/officeDocument/2006/relationships/oleObject" Target="../embeddings/oleObject121.bin"/><Relationship Id="rId13" Type="http://schemas.openxmlformats.org/officeDocument/2006/relationships/image" Target="../media/image82.emf"/><Relationship Id="rId1" Type="http://schemas.openxmlformats.org/officeDocument/2006/relationships/vmlDrawing" Target="../drawings/vmlDrawing33.vml"/><Relationship Id="rId2" Type="http://schemas.openxmlformats.org/officeDocument/2006/relationships/slideLayout" Target="../slideLayouts/slideLayout4.xml"/><Relationship Id="rId3" Type="http://schemas.openxmlformats.org/officeDocument/2006/relationships/notesSlide" Target="../notesSlides/notesSlide67.xml"/><Relationship Id="rId4" Type="http://schemas.openxmlformats.org/officeDocument/2006/relationships/oleObject" Target="../embeddings/oleObject117.bin"/><Relationship Id="rId5" Type="http://schemas.openxmlformats.org/officeDocument/2006/relationships/image" Target="../media/image78.emf"/><Relationship Id="rId6" Type="http://schemas.openxmlformats.org/officeDocument/2006/relationships/oleObject" Target="../embeddings/oleObject118.bin"/><Relationship Id="rId7" Type="http://schemas.openxmlformats.org/officeDocument/2006/relationships/image" Target="../media/image79.emf"/><Relationship Id="rId8" Type="http://schemas.openxmlformats.org/officeDocument/2006/relationships/oleObject" Target="../embeddings/oleObject119.bin"/><Relationship Id="rId9" Type="http://schemas.openxmlformats.org/officeDocument/2006/relationships/image" Target="../media/image80.emf"/><Relationship Id="rId10" Type="http://schemas.openxmlformats.org/officeDocument/2006/relationships/oleObject" Target="../embeddings/oleObject120.bin"/></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68.xml"/><Relationship Id="rId4" Type="http://schemas.openxmlformats.org/officeDocument/2006/relationships/oleObject" Target="../embeddings/oleObject122.bin"/><Relationship Id="rId5" Type="http://schemas.openxmlformats.org/officeDocument/2006/relationships/image" Target="../media/image83.emf"/><Relationship Id="rId6" Type="http://schemas.openxmlformats.org/officeDocument/2006/relationships/oleObject" Target="../embeddings/oleObject123.bin"/><Relationship Id="rId7" Type="http://schemas.openxmlformats.org/officeDocument/2006/relationships/image" Target="../media/image84.emf"/><Relationship Id="rId8" Type="http://schemas.openxmlformats.org/officeDocument/2006/relationships/oleObject" Target="../embeddings/oleObject124.bin"/><Relationship Id="rId9" Type="http://schemas.openxmlformats.org/officeDocument/2006/relationships/image" Target="../media/image85.emf"/><Relationship Id="rId1" Type="http://schemas.openxmlformats.org/officeDocument/2006/relationships/vmlDrawing" Target="../drawings/vmlDrawing34.vml"/><Relationship Id="rId2"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69.xml"/><Relationship Id="rId4" Type="http://schemas.openxmlformats.org/officeDocument/2006/relationships/oleObject" Target="../embeddings/oleObject125.bin"/><Relationship Id="rId5" Type="http://schemas.openxmlformats.org/officeDocument/2006/relationships/image" Target="../media/image86.emf"/><Relationship Id="rId6" Type="http://schemas.openxmlformats.org/officeDocument/2006/relationships/oleObject" Target="../embeddings/oleObject126.bin"/><Relationship Id="rId7" Type="http://schemas.openxmlformats.org/officeDocument/2006/relationships/image" Target="../media/image87.emf"/><Relationship Id="rId1" Type="http://schemas.openxmlformats.org/officeDocument/2006/relationships/vmlDrawing" Target="../drawings/vmlDrawing35.vml"/><Relationship Id="rId2"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70.xml"/><Relationship Id="rId4" Type="http://schemas.openxmlformats.org/officeDocument/2006/relationships/oleObject" Target="../embeddings/oleObject127.bin"/><Relationship Id="rId5" Type="http://schemas.openxmlformats.org/officeDocument/2006/relationships/image" Target="../media/image88.emf"/><Relationship Id="rId6" Type="http://schemas.openxmlformats.org/officeDocument/2006/relationships/oleObject" Target="../embeddings/oleObject128.bin"/><Relationship Id="rId7" Type="http://schemas.openxmlformats.org/officeDocument/2006/relationships/image" Target="../media/image89.emf"/><Relationship Id="rId8" Type="http://schemas.openxmlformats.org/officeDocument/2006/relationships/oleObject" Target="../embeddings/oleObject129.bin"/><Relationship Id="rId9" Type="http://schemas.openxmlformats.org/officeDocument/2006/relationships/image" Target="../media/image90.emf"/><Relationship Id="rId1" Type="http://schemas.openxmlformats.org/officeDocument/2006/relationships/vmlDrawing" Target="../drawings/vmlDrawing36.vml"/><Relationship Id="rId2"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71.xml"/><Relationship Id="rId4" Type="http://schemas.openxmlformats.org/officeDocument/2006/relationships/oleObject" Target="../embeddings/oleObject130.bin"/><Relationship Id="rId5" Type="http://schemas.openxmlformats.org/officeDocument/2006/relationships/image" Target="../media/image89.emf"/><Relationship Id="rId1" Type="http://schemas.openxmlformats.org/officeDocument/2006/relationships/vmlDrawing" Target="../drawings/vmlDrawing37.vml"/><Relationship Id="rId2"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72.xml"/><Relationship Id="rId4" Type="http://schemas.openxmlformats.org/officeDocument/2006/relationships/oleObject" Target="../embeddings/oleObject131.bin"/><Relationship Id="rId5" Type="http://schemas.openxmlformats.org/officeDocument/2006/relationships/image" Target="../media/image91.emf"/><Relationship Id="rId6" Type="http://schemas.openxmlformats.org/officeDocument/2006/relationships/oleObject" Target="../embeddings/oleObject132.bin"/><Relationship Id="rId7" Type="http://schemas.openxmlformats.org/officeDocument/2006/relationships/image" Target="../media/image92.emf"/><Relationship Id="rId8" Type="http://schemas.openxmlformats.org/officeDocument/2006/relationships/oleObject" Target="../embeddings/oleObject133.bin"/><Relationship Id="rId9" Type="http://schemas.openxmlformats.org/officeDocument/2006/relationships/image" Target="../media/image93.emf"/><Relationship Id="rId10" Type="http://schemas.openxmlformats.org/officeDocument/2006/relationships/oleObject" Target="../embeddings/oleObject134.bin"/><Relationship Id="rId11" Type="http://schemas.openxmlformats.org/officeDocument/2006/relationships/image" Target="../media/image89.emf"/><Relationship Id="rId1" Type="http://schemas.openxmlformats.org/officeDocument/2006/relationships/vmlDrawing" Target="../drawings/vmlDrawing38.vml"/><Relationship Id="rId2"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9" Type="http://schemas.openxmlformats.org/officeDocument/2006/relationships/image" Target="../media/image92.emf"/><Relationship Id="rId20" Type="http://schemas.openxmlformats.org/officeDocument/2006/relationships/oleObject" Target="../embeddings/oleObject143.bin"/><Relationship Id="rId21" Type="http://schemas.openxmlformats.org/officeDocument/2006/relationships/image" Target="../media/image65.emf"/><Relationship Id="rId22" Type="http://schemas.openxmlformats.org/officeDocument/2006/relationships/oleObject" Target="../embeddings/oleObject144.bin"/><Relationship Id="rId23" Type="http://schemas.openxmlformats.org/officeDocument/2006/relationships/image" Target="../media/image97.emf"/><Relationship Id="rId10" Type="http://schemas.openxmlformats.org/officeDocument/2006/relationships/oleObject" Target="../embeddings/oleObject138.bin"/><Relationship Id="rId11" Type="http://schemas.openxmlformats.org/officeDocument/2006/relationships/image" Target="../media/image96.emf"/><Relationship Id="rId12" Type="http://schemas.openxmlformats.org/officeDocument/2006/relationships/oleObject" Target="../embeddings/oleObject139.bin"/><Relationship Id="rId13" Type="http://schemas.openxmlformats.org/officeDocument/2006/relationships/image" Target="../media/image67.emf"/><Relationship Id="rId14" Type="http://schemas.openxmlformats.org/officeDocument/2006/relationships/oleObject" Target="../embeddings/oleObject140.bin"/><Relationship Id="rId15" Type="http://schemas.openxmlformats.org/officeDocument/2006/relationships/image" Target="../media/image68.emf"/><Relationship Id="rId16" Type="http://schemas.openxmlformats.org/officeDocument/2006/relationships/oleObject" Target="../embeddings/oleObject141.bin"/><Relationship Id="rId17" Type="http://schemas.openxmlformats.org/officeDocument/2006/relationships/image" Target="../media/image69.emf"/><Relationship Id="rId18" Type="http://schemas.openxmlformats.org/officeDocument/2006/relationships/oleObject" Target="../embeddings/oleObject142.bin"/><Relationship Id="rId19" Type="http://schemas.openxmlformats.org/officeDocument/2006/relationships/image" Target="../media/image64.emf"/><Relationship Id="rId1" Type="http://schemas.openxmlformats.org/officeDocument/2006/relationships/vmlDrawing" Target="../drawings/vmlDrawing39.vml"/><Relationship Id="rId2" Type="http://schemas.openxmlformats.org/officeDocument/2006/relationships/slideLayout" Target="../slideLayouts/slideLayout4.xml"/><Relationship Id="rId3" Type="http://schemas.openxmlformats.org/officeDocument/2006/relationships/notesSlide" Target="../notesSlides/notesSlide73.xml"/><Relationship Id="rId4" Type="http://schemas.openxmlformats.org/officeDocument/2006/relationships/oleObject" Target="../embeddings/oleObject135.bin"/><Relationship Id="rId5" Type="http://schemas.openxmlformats.org/officeDocument/2006/relationships/image" Target="../media/image94.emf"/><Relationship Id="rId6" Type="http://schemas.openxmlformats.org/officeDocument/2006/relationships/oleObject" Target="../embeddings/oleObject136.bin"/><Relationship Id="rId7" Type="http://schemas.openxmlformats.org/officeDocument/2006/relationships/image" Target="../media/image95.emf"/><Relationship Id="rId8" Type="http://schemas.openxmlformats.org/officeDocument/2006/relationships/oleObject" Target="../embeddings/oleObject137.bin"/></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0.xml.rels><?xml version="1.0" encoding="UTF-8" standalone="yes"?>
<Relationships xmlns="http://schemas.openxmlformats.org/package/2006/relationships"><Relationship Id="rId3" Type="http://schemas.openxmlformats.org/officeDocument/2006/relationships/image" Target="../media/image98.png"/><Relationship Id="rId4" Type="http://schemas.openxmlformats.org/officeDocument/2006/relationships/image" Target="../media/image99.png"/><Relationship Id="rId1" Type="http://schemas.openxmlformats.org/officeDocument/2006/relationships/slideLayout" Target="../slideLayouts/slideLayout4.xml"/><Relationship Id="rId2" Type="http://schemas.openxmlformats.org/officeDocument/2006/relationships/notesSlide" Target="../notesSlides/notesSlide74.xml"/></Relationships>
</file>

<file path=ppt/slides/_rels/slide81.xml.rels><?xml version="1.0" encoding="UTF-8" standalone="yes"?>
<Relationships xmlns="http://schemas.openxmlformats.org/package/2006/relationships"><Relationship Id="rId11" Type="http://schemas.openxmlformats.org/officeDocument/2006/relationships/image" Target="../media/image95.emf"/><Relationship Id="rId12" Type="http://schemas.openxmlformats.org/officeDocument/2006/relationships/oleObject" Target="../embeddings/oleObject149.bin"/><Relationship Id="rId13" Type="http://schemas.openxmlformats.org/officeDocument/2006/relationships/image" Target="../media/image92.emf"/><Relationship Id="rId14" Type="http://schemas.openxmlformats.org/officeDocument/2006/relationships/oleObject" Target="../embeddings/oleObject150.bin"/><Relationship Id="rId15" Type="http://schemas.openxmlformats.org/officeDocument/2006/relationships/image" Target="../media/image103.emf"/><Relationship Id="rId16" Type="http://schemas.openxmlformats.org/officeDocument/2006/relationships/oleObject" Target="../embeddings/oleObject151.bin"/><Relationship Id="rId1" Type="http://schemas.openxmlformats.org/officeDocument/2006/relationships/vmlDrawing" Target="../drawings/vmlDrawing40.vml"/><Relationship Id="rId2" Type="http://schemas.openxmlformats.org/officeDocument/2006/relationships/slideLayout" Target="../slideLayouts/slideLayout4.xml"/><Relationship Id="rId3" Type="http://schemas.openxmlformats.org/officeDocument/2006/relationships/notesSlide" Target="../notesSlides/notesSlide75.xml"/><Relationship Id="rId4" Type="http://schemas.openxmlformats.org/officeDocument/2006/relationships/oleObject" Target="../embeddings/oleObject145.bin"/><Relationship Id="rId5" Type="http://schemas.openxmlformats.org/officeDocument/2006/relationships/image" Target="../media/image100.emf"/><Relationship Id="rId6" Type="http://schemas.openxmlformats.org/officeDocument/2006/relationships/oleObject" Target="../embeddings/oleObject146.bin"/><Relationship Id="rId7" Type="http://schemas.openxmlformats.org/officeDocument/2006/relationships/image" Target="../media/image101.emf"/><Relationship Id="rId8" Type="http://schemas.openxmlformats.org/officeDocument/2006/relationships/oleObject" Target="../embeddings/oleObject147.bin"/><Relationship Id="rId9" Type="http://schemas.openxmlformats.org/officeDocument/2006/relationships/image" Target="../media/image102.emf"/><Relationship Id="rId10" Type="http://schemas.openxmlformats.org/officeDocument/2006/relationships/oleObject" Target="../embeddings/oleObject148.bin"/></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76.xml"/><Relationship Id="rId4" Type="http://schemas.openxmlformats.org/officeDocument/2006/relationships/oleObject" Target="../embeddings/oleObject152.bin"/><Relationship Id="rId5" Type="http://schemas.openxmlformats.org/officeDocument/2006/relationships/image" Target="../media/image104.emf"/><Relationship Id="rId1" Type="http://schemas.openxmlformats.org/officeDocument/2006/relationships/vmlDrawing" Target="../drawings/vmlDrawing41.vml"/><Relationship Id="rId2"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1" Type="http://schemas.openxmlformats.org/officeDocument/2006/relationships/image" Target="../media/image105.emf"/><Relationship Id="rId12" Type="http://schemas.openxmlformats.org/officeDocument/2006/relationships/oleObject" Target="../embeddings/oleObject157.bin"/><Relationship Id="rId13" Type="http://schemas.openxmlformats.org/officeDocument/2006/relationships/image" Target="../media/image106.emf"/><Relationship Id="rId1" Type="http://schemas.openxmlformats.org/officeDocument/2006/relationships/vmlDrawing" Target="../drawings/vmlDrawing42.vml"/><Relationship Id="rId2" Type="http://schemas.openxmlformats.org/officeDocument/2006/relationships/slideLayout" Target="../slideLayouts/slideLayout4.xml"/><Relationship Id="rId3" Type="http://schemas.openxmlformats.org/officeDocument/2006/relationships/notesSlide" Target="../notesSlides/notesSlide77.xml"/><Relationship Id="rId4" Type="http://schemas.openxmlformats.org/officeDocument/2006/relationships/oleObject" Target="../embeddings/oleObject153.bin"/><Relationship Id="rId5" Type="http://schemas.openxmlformats.org/officeDocument/2006/relationships/image" Target="../media/image104.emf"/><Relationship Id="rId6" Type="http://schemas.openxmlformats.org/officeDocument/2006/relationships/oleObject" Target="../embeddings/oleObject154.bin"/><Relationship Id="rId7" Type="http://schemas.openxmlformats.org/officeDocument/2006/relationships/image" Target="../media/image65.emf"/><Relationship Id="rId8" Type="http://schemas.openxmlformats.org/officeDocument/2006/relationships/oleObject" Target="../embeddings/oleObject155.bin"/><Relationship Id="rId9" Type="http://schemas.openxmlformats.org/officeDocument/2006/relationships/image" Target="../media/image64.emf"/><Relationship Id="rId10" Type="http://schemas.openxmlformats.org/officeDocument/2006/relationships/oleObject" Target="../embeddings/oleObject156.bin"/></Relationships>
</file>

<file path=ppt/slides/_rels/slide84.xml.rels><?xml version="1.0" encoding="UTF-8" standalone="yes"?>
<Relationships xmlns="http://schemas.openxmlformats.org/package/2006/relationships"><Relationship Id="rId11" Type="http://schemas.openxmlformats.org/officeDocument/2006/relationships/image" Target="../media/image64.emf"/><Relationship Id="rId12" Type="http://schemas.openxmlformats.org/officeDocument/2006/relationships/oleObject" Target="../embeddings/oleObject162.bin"/><Relationship Id="rId13" Type="http://schemas.openxmlformats.org/officeDocument/2006/relationships/image" Target="../media/image108.emf"/><Relationship Id="rId14" Type="http://schemas.openxmlformats.org/officeDocument/2006/relationships/oleObject" Target="../embeddings/oleObject163.bin"/><Relationship Id="rId15" Type="http://schemas.openxmlformats.org/officeDocument/2006/relationships/image" Target="../media/image105.emf"/><Relationship Id="rId16" Type="http://schemas.openxmlformats.org/officeDocument/2006/relationships/oleObject" Target="../embeddings/oleObject164.bin"/><Relationship Id="rId17" Type="http://schemas.openxmlformats.org/officeDocument/2006/relationships/image" Target="../media/image109.emf"/><Relationship Id="rId18" Type="http://schemas.openxmlformats.org/officeDocument/2006/relationships/oleObject" Target="../embeddings/oleObject165.bin"/><Relationship Id="rId19" Type="http://schemas.openxmlformats.org/officeDocument/2006/relationships/image" Target="../media/image110.emf"/><Relationship Id="rId1" Type="http://schemas.openxmlformats.org/officeDocument/2006/relationships/vmlDrawing" Target="../drawings/vmlDrawing43.vml"/><Relationship Id="rId2" Type="http://schemas.openxmlformats.org/officeDocument/2006/relationships/slideLayout" Target="../slideLayouts/slideLayout4.xml"/><Relationship Id="rId3" Type="http://schemas.openxmlformats.org/officeDocument/2006/relationships/notesSlide" Target="../notesSlides/notesSlide78.xml"/><Relationship Id="rId4" Type="http://schemas.openxmlformats.org/officeDocument/2006/relationships/oleObject" Target="../embeddings/oleObject158.bin"/><Relationship Id="rId5" Type="http://schemas.openxmlformats.org/officeDocument/2006/relationships/image" Target="../media/image107.emf"/><Relationship Id="rId6" Type="http://schemas.openxmlformats.org/officeDocument/2006/relationships/oleObject" Target="../embeddings/oleObject159.bin"/><Relationship Id="rId7" Type="http://schemas.openxmlformats.org/officeDocument/2006/relationships/image" Target="../media/image106.emf"/><Relationship Id="rId8" Type="http://schemas.openxmlformats.org/officeDocument/2006/relationships/oleObject" Target="../embeddings/oleObject160.bin"/><Relationship Id="rId9" Type="http://schemas.openxmlformats.org/officeDocument/2006/relationships/image" Target="../media/image65.emf"/><Relationship Id="rId10" Type="http://schemas.openxmlformats.org/officeDocument/2006/relationships/oleObject" Target="../embeddings/oleObject161.bin"/></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79.xml"/><Relationship Id="rId4" Type="http://schemas.openxmlformats.org/officeDocument/2006/relationships/oleObject" Target="../embeddings/oleObject166.bin"/><Relationship Id="rId5" Type="http://schemas.openxmlformats.org/officeDocument/2006/relationships/image" Target="../media/image111.emf"/><Relationship Id="rId6" Type="http://schemas.openxmlformats.org/officeDocument/2006/relationships/oleObject" Target="../embeddings/oleObject167.bin"/><Relationship Id="rId7" Type="http://schemas.openxmlformats.org/officeDocument/2006/relationships/image" Target="../media/image109.emf"/><Relationship Id="rId1" Type="http://schemas.openxmlformats.org/officeDocument/2006/relationships/vmlDrawing" Target="../drawings/vmlDrawing44.vml"/><Relationship Id="rId2"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80.xml"/><Relationship Id="rId4" Type="http://schemas.openxmlformats.org/officeDocument/2006/relationships/oleObject" Target="../embeddings/oleObject168.bin"/><Relationship Id="rId5" Type="http://schemas.openxmlformats.org/officeDocument/2006/relationships/image" Target="../media/image112.emf"/><Relationship Id="rId6" Type="http://schemas.openxmlformats.org/officeDocument/2006/relationships/oleObject" Target="../embeddings/oleObject169.bin"/><Relationship Id="rId7" Type="http://schemas.openxmlformats.org/officeDocument/2006/relationships/image" Target="../media/image100.emf"/><Relationship Id="rId8" Type="http://schemas.openxmlformats.org/officeDocument/2006/relationships/oleObject" Target="../embeddings/oleObject170.bin"/><Relationship Id="rId9" Type="http://schemas.openxmlformats.org/officeDocument/2006/relationships/image" Target="../media/image113.emf"/><Relationship Id="rId10" Type="http://schemas.openxmlformats.org/officeDocument/2006/relationships/oleObject" Target="../embeddings/oleObject171.bin"/><Relationship Id="rId11" Type="http://schemas.openxmlformats.org/officeDocument/2006/relationships/image" Target="../media/image109.emf"/><Relationship Id="rId1" Type="http://schemas.openxmlformats.org/officeDocument/2006/relationships/vmlDrawing" Target="../drawings/vmlDrawing45.vml"/><Relationship Id="rId2"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solidFill>
            <a:srgbClr val="007233"/>
          </a:solidFill>
          <a:ln>
            <a:noFill/>
          </a:ln>
        </p:spPr>
        <p:txBody>
          <a:bodyPr>
            <a:noAutofit/>
          </a:bodyPr>
          <a:lstStyle/>
          <a:p>
            <a:pPr marL="914400" indent="-914400"/>
            <a:r>
              <a:rPr lang="en-US" dirty="0" smtClean="0"/>
              <a:t>The </a:t>
            </a:r>
            <a:r>
              <a:rPr lang="en-US" dirty="0"/>
              <a:t>N</a:t>
            </a:r>
            <a:r>
              <a:rPr lang="en-US" dirty="0" smtClean="0"/>
              <a:t>ature of Spatial Data</a:t>
            </a:r>
            <a:endParaRPr lang="en-US" dirty="0"/>
          </a:p>
        </p:txBody>
      </p:sp>
      <p:sp>
        <p:nvSpPr>
          <p:cNvPr id="4" name="Subtitle 3"/>
          <p:cNvSpPr>
            <a:spLocks noGrp="1"/>
          </p:cNvSpPr>
          <p:nvPr>
            <p:ph type="subTitle" idx="1"/>
          </p:nvPr>
        </p:nvSpPr>
        <p:spPr>
          <a:xfrm>
            <a:off x="208016" y="5397221"/>
            <a:ext cx="11983984" cy="1460779"/>
          </a:xfrm>
        </p:spPr>
        <p:txBody>
          <a:bodyPr/>
          <a:lstStyle/>
          <a:p>
            <a:r>
              <a:rPr lang="en-US" dirty="0"/>
              <a:t>Cynthia Rudin | </a:t>
            </a:r>
            <a:r>
              <a:rPr lang="en-US" dirty="0" smtClean="0"/>
              <a:t>Computer Science and Electrical and Computer Engineering, Duke</a:t>
            </a:r>
            <a:endParaRPr lang="en-US" dirty="0"/>
          </a:p>
          <a:p>
            <a:endParaRPr lang="en-US" dirty="0"/>
          </a:p>
        </p:txBody>
      </p:sp>
    </p:spTree>
    <p:extLst>
      <p:ext uri="{BB962C8B-B14F-4D97-AF65-F5344CB8AC3E}">
        <p14:creationId xmlns:p14="http://schemas.microsoft.com/office/powerpoint/2010/main" val="373973748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1" name="Group 210"/>
          <p:cNvGrpSpPr/>
          <p:nvPr/>
        </p:nvGrpSpPr>
        <p:grpSpPr>
          <a:xfrm rot="7991628">
            <a:off x="3056400" y="3941069"/>
            <a:ext cx="1546210" cy="626534"/>
            <a:chOff x="0" y="2963333"/>
            <a:chExt cx="7332133" cy="626534"/>
          </a:xfrm>
        </p:grpSpPr>
        <p:sp>
          <p:nvSpPr>
            <p:cNvPr id="212" name="Rectangle 211"/>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3" name="Straight Connector 212"/>
            <p:cNvCxnSpPr>
              <a:stCxn id="212" idx="1"/>
              <a:endCxn id="212"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p:txBody>
          <a:bodyPr/>
          <a:lstStyle/>
          <a:p>
            <a:r>
              <a:rPr lang="en-US" dirty="0" smtClean="0"/>
              <a:t>“Point” data</a:t>
            </a:r>
            <a:endParaRPr lang="en-US" dirty="0"/>
          </a:p>
        </p:txBody>
      </p:sp>
      <p:pic>
        <p:nvPicPr>
          <p:cNvPr id="6" name="Picture 5" descr="Screen Shot 2016-07-08 at 11.58.5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5058" y="1000676"/>
            <a:ext cx="5483875" cy="5284327"/>
          </a:xfrm>
          <a:prstGeom prst="rect">
            <a:avLst/>
          </a:prstGeom>
        </p:spPr>
      </p:pic>
      <p:sp>
        <p:nvSpPr>
          <p:cNvPr id="3" name="Content Placeholder 2"/>
          <p:cNvSpPr>
            <a:spLocks noGrp="1"/>
          </p:cNvSpPr>
          <p:nvPr>
            <p:ph sz="quarter" idx="10"/>
          </p:nvPr>
        </p:nvSpPr>
        <p:spPr>
          <a:xfrm>
            <a:off x="379413" y="1388226"/>
            <a:ext cx="5566261" cy="4962219"/>
          </a:xfrm>
        </p:spPr>
        <p:txBody>
          <a:bodyPr/>
          <a:lstStyle/>
          <a:p>
            <a:r>
              <a:rPr lang="en-US" dirty="0" smtClean="0"/>
              <a:t>How to compute distances between 2 crimes?</a:t>
            </a:r>
            <a:endParaRPr lang="en-US" dirty="0"/>
          </a:p>
          <a:p>
            <a:pPr lvl="1"/>
            <a:r>
              <a:rPr lang="en-US" dirty="0" smtClean="0"/>
              <a:t>Physical distance</a:t>
            </a:r>
            <a:endParaRPr lang="en-US" dirty="0"/>
          </a:p>
        </p:txBody>
      </p:sp>
      <p:cxnSp>
        <p:nvCxnSpPr>
          <p:cNvPr id="7" name="Straight Connector 6"/>
          <p:cNvCxnSpPr/>
          <p:nvPr/>
        </p:nvCxnSpPr>
        <p:spPr>
          <a:xfrm>
            <a:off x="153933" y="3502367"/>
            <a:ext cx="5214492" cy="3355633"/>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267849" y="3404595"/>
            <a:ext cx="5214492" cy="3355633"/>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1397000" y="420370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V="1">
            <a:off x="1746250" y="440690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V="1">
            <a:off x="2012950" y="457835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V="1">
            <a:off x="2317750" y="480060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V="1">
            <a:off x="2667000" y="500380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2933700" y="517525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V="1">
            <a:off x="3194050" y="535305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V="1">
            <a:off x="3543300" y="555625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V="1">
            <a:off x="3810000" y="572770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V="1">
            <a:off x="4108450" y="594360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V="1">
            <a:off x="4457700" y="614680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V="1">
            <a:off x="4724400" y="6318250"/>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228602" y="3441701"/>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V="1">
            <a:off x="577852" y="3644901"/>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V="1">
            <a:off x="844552" y="3816351"/>
            <a:ext cx="82550" cy="101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V="1">
            <a:off x="1149352" y="4038601"/>
            <a:ext cx="82550" cy="101600"/>
          </a:xfrm>
          <a:prstGeom prst="line">
            <a:avLst/>
          </a:prstGeom>
        </p:spPr>
        <p:style>
          <a:lnRef idx="2">
            <a:schemeClr val="accent1"/>
          </a:lnRef>
          <a:fillRef idx="0">
            <a:schemeClr val="accent1"/>
          </a:fillRef>
          <a:effectRef idx="1">
            <a:schemeClr val="accent1"/>
          </a:effectRef>
          <a:fontRef idx="minor">
            <a:schemeClr val="tx1"/>
          </a:fontRef>
        </p:style>
      </p:cxnSp>
      <p:grpSp>
        <p:nvGrpSpPr>
          <p:cNvPr id="27" name="Group 4"/>
          <p:cNvGrpSpPr>
            <a:grpSpLocks noChangeAspect="1"/>
          </p:cNvGrpSpPr>
          <p:nvPr/>
        </p:nvGrpSpPr>
        <p:grpSpPr bwMode="auto">
          <a:xfrm>
            <a:off x="3051704" y="3420533"/>
            <a:ext cx="428782" cy="654843"/>
            <a:chOff x="1661" y="1751"/>
            <a:chExt cx="643" cy="982"/>
          </a:xfrm>
        </p:grpSpPr>
        <p:sp>
          <p:nvSpPr>
            <p:cNvPr id="28"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28"/>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29"/>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31"/>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33"/>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4"/>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5"/>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6"/>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7"/>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8"/>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9"/>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0"/>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1"/>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2"/>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3"/>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4"/>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5"/>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6"/>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7"/>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8"/>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9"/>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0"/>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51"/>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52"/>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3"/>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54"/>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5"/>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3" name="Group 4"/>
          <p:cNvGrpSpPr>
            <a:grpSpLocks noChangeAspect="1"/>
          </p:cNvGrpSpPr>
          <p:nvPr/>
        </p:nvGrpSpPr>
        <p:grpSpPr bwMode="auto">
          <a:xfrm>
            <a:off x="3712103" y="3048000"/>
            <a:ext cx="428782" cy="654843"/>
            <a:chOff x="1661" y="1751"/>
            <a:chExt cx="643" cy="982"/>
          </a:xfrm>
        </p:grpSpPr>
        <p:sp>
          <p:nvSpPr>
            <p:cNvPr id="74"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74"/>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75"/>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76"/>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77"/>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78"/>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79"/>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80"/>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81"/>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82"/>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83"/>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84"/>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85"/>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86"/>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87"/>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88"/>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89"/>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90"/>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91"/>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92"/>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93"/>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94"/>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95"/>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96"/>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97"/>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98"/>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99"/>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00"/>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01"/>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9" name="Group 4"/>
          <p:cNvGrpSpPr>
            <a:grpSpLocks noChangeAspect="1"/>
          </p:cNvGrpSpPr>
          <p:nvPr/>
        </p:nvGrpSpPr>
        <p:grpSpPr bwMode="auto">
          <a:xfrm>
            <a:off x="3915304" y="4284133"/>
            <a:ext cx="428782" cy="654843"/>
            <a:chOff x="1661" y="1751"/>
            <a:chExt cx="643" cy="982"/>
          </a:xfrm>
        </p:grpSpPr>
        <p:sp>
          <p:nvSpPr>
            <p:cNvPr id="120"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20"/>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21"/>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22"/>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24"/>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25"/>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26"/>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27"/>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Rectangle 128"/>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29"/>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130"/>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31"/>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32"/>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133"/>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34"/>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35"/>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36"/>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137"/>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38"/>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39"/>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40"/>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41"/>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42"/>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43"/>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44"/>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45"/>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146"/>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47"/>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65" name="Group 4"/>
          <p:cNvGrpSpPr>
            <a:grpSpLocks noChangeAspect="1"/>
          </p:cNvGrpSpPr>
          <p:nvPr/>
        </p:nvGrpSpPr>
        <p:grpSpPr bwMode="auto">
          <a:xfrm>
            <a:off x="4491037" y="3759200"/>
            <a:ext cx="428782" cy="654843"/>
            <a:chOff x="1661" y="1751"/>
            <a:chExt cx="643" cy="982"/>
          </a:xfrm>
        </p:grpSpPr>
        <p:sp>
          <p:nvSpPr>
            <p:cNvPr id="166"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Rectangle 166"/>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Rectangle 167"/>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168"/>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Rectangle 169"/>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170"/>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Rectangle 171"/>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Rectangle 172"/>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173"/>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Rectangle 174"/>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175"/>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176"/>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177"/>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178"/>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79"/>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80"/>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81"/>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82"/>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83"/>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84"/>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85"/>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86"/>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87"/>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88"/>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89"/>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90"/>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91"/>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Rectangle 192"/>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93"/>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4" name="Group 213"/>
          <p:cNvGrpSpPr/>
          <p:nvPr/>
        </p:nvGrpSpPr>
        <p:grpSpPr>
          <a:xfrm rot="7991628">
            <a:off x="5054520" y="4889335"/>
            <a:ext cx="1546210" cy="626534"/>
            <a:chOff x="0" y="2963333"/>
            <a:chExt cx="7332133" cy="626534"/>
          </a:xfrm>
        </p:grpSpPr>
        <p:sp>
          <p:nvSpPr>
            <p:cNvPr id="215" name="Rectangle 214"/>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6" name="Straight Connector 215"/>
            <p:cNvCxnSpPr>
              <a:stCxn id="215" idx="1"/>
              <a:endCxn id="215"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217" name="Group 4"/>
          <p:cNvGrpSpPr>
            <a:grpSpLocks noChangeAspect="1"/>
          </p:cNvGrpSpPr>
          <p:nvPr/>
        </p:nvGrpSpPr>
        <p:grpSpPr bwMode="auto">
          <a:xfrm>
            <a:off x="3136370" y="4301067"/>
            <a:ext cx="428782" cy="654843"/>
            <a:chOff x="1661" y="1751"/>
            <a:chExt cx="643" cy="982"/>
          </a:xfrm>
        </p:grpSpPr>
        <p:sp>
          <p:nvSpPr>
            <p:cNvPr id="218"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Rectangle 218"/>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Rectangle 219"/>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220"/>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Rectangle 221"/>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222"/>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Rectangle 223"/>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Rectangle 224"/>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225"/>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Rectangle 226"/>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227"/>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228"/>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229"/>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230"/>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231"/>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232"/>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233"/>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234"/>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235"/>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236"/>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237"/>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238"/>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239"/>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240"/>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241"/>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242"/>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243"/>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Rectangle 244"/>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245"/>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63" name="Group 4"/>
          <p:cNvGrpSpPr>
            <a:grpSpLocks noChangeAspect="1"/>
          </p:cNvGrpSpPr>
          <p:nvPr/>
        </p:nvGrpSpPr>
        <p:grpSpPr bwMode="auto">
          <a:xfrm>
            <a:off x="4948237" y="4690533"/>
            <a:ext cx="428782" cy="654843"/>
            <a:chOff x="1661" y="1751"/>
            <a:chExt cx="643" cy="982"/>
          </a:xfrm>
        </p:grpSpPr>
        <p:sp>
          <p:nvSpPr>
            <p:cNvPr id="264"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Rectangle 264"/>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Rectangle 265"/>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266"/>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Rectangle 267"/>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268"/>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Rectangle 269"/>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Rectangle 270"/>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271"/>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Rectangle 272"/>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273"/>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274"/>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275"/>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276"/>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277"/>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278"/>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279"/>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280"/>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281"/>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282"/>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283"/>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284"/>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285"/>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286"/>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Freeform 287"/>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288"/>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289"/>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Rectangle 290"/>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291"/>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1"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2"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3"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4"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5"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6"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7"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8"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09" name="Group 4"/>
          <p:cNvGrpSpPr>
            <a:grpSpLocks noChangeAspect="1"/>
          </p:cNvGrpSpPr>
          <p:nvPr/>
        </p:nvGrpSpPr>
        <p:grpSpPr bwMode="auto">
          <a:xfrm>
            <a:off x="5608636" y="4318000"/>
            <a:ext cx="428782" cy="654843"/>
            <a:chOff x="1661" y="1751"/>
            <a:chExt cx="643" cy="982"/>
          </a:xfrm>
        </p:grpSpPr>
        <p:sp>
          <p:nvSpPr>
            <p:cNvPr id="310"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1" name="Rectangle 310"/>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2" name="Rectangle 311"/>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3" name="Freeform 312"/>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4" name="Rectangle 313"/>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5" name="Freeform 314"/>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6" name="Rectangle 315"/>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7" name="Rectangle 316"/>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8" name="Freeform 317"/>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9" name="Rectangle 318"/>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0" name="Freeform 319"/>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 name="Freeform 320"/>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 name="Freeform 321"/>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 name="Freeform 322"/>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 name="Freeform 323"/>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 name="Freeform 324"/>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 name="Freeform 325"/>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7" name="Freeform 326"/>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8" name="Freeform 327"/>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9" name="Freeform 328"/>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0" name="Freeform 329"/>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1" name="Freeform 330"/>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2" name="Freeform 331"/>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3" name="Freeform 332"/>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4" name="Freeform 333"/>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5" name="Freeform 334"/>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6" name="Freeform 335"/>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7" name="Rectangle 336"/>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8" name="Freeform 337"/>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0"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1"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2"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3"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4"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5"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6"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7"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8"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9"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0"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1"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55" name="Group 4"/>
          <p:cNvGrpSpPr>
            <a:grpSpLocks noChangeAspect="1"/>
          </p:cNvGrpSpPr>
          <p:nvPr/>
        </p:nvGrpSpPr>
        <p:grpSpPr bwMode="auto">
          <a:xfrm>
            <a:off x="5811837" y="5554133"/>
            <a:ext cx="428782" cy="654843"/>
            <a:chOff x="1661" y="1751"/>
            <a:chExt cx="643" cy="982"/>
          </a:xfrm>
        </p:grpSpPr>
        <p:sp>
          <p:nvSpPr>
            <p:cNvPr id="356"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 name="Rectangle 356"/>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 name="Rectangle 357"/>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 name="Freeform 358"/>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 name="Rectangle 359"/>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 name="Freeform 360"/>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 name="Rectangle 361"/>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 name="Rectangle 362"/>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 name="Freeform 363"/>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5" name="Rectangle 364"/>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6" name="Freeform 365"/>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7" name="Freeform 366"/>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8" name="Freeform 367"/>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9" name="Freeform 368"/>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0" name="Freeform 369"/>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1" name="Freeform 370"/>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2" name="Freeform 371"/>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3" name="Freeform 372"/>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4" name="Freeform 373"/>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5" name="Freeform 374"/>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6" name="Freeform 375"/>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 name="Freeform 376"/>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 name="Freeform 377"/>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 name="Freeform 378"/>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 name="Freeform 379"/>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 name="Freeform 380"/>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 name="Freeform 381"/>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 name="Rectangle 382"/>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 name="Freeform 383"/>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01" name="Group 4"/>
          <p:cNvGrpSpPr>
            <a:grpSpLocks noChangeAspect="1"/>
          </p:cNvGrpSpPr>
          <p:nvPr/>
        </p:nvGrpSpPr>
        <p:grpSpPr bwMode="auto">
          <a:xfrm>
            <a:off x="6387570" y="5029200"/>
            <a:ext cx="428782" cy="654843"/>
            <a:chOff x="1661" y="1751"/>
            <a:chExt cx="643" cy="982"/>
          </a:xfrm>
        </p:grpSpPr>
        <p:sp>
          <p:nvSpPr>
            <p:cNvPr id="402"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 name="Rectangle 402"/>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 name="Rectangle 403"/>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 name="Freeform 404"/>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 name="Rectangle 405"/>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 name="Freeform 406"/>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 name="Rectangle 407"/>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 name="Rectangle 408"/>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Freeform 409"/>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Rectangle 410"/>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411"/>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412"/>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413"/>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414"/>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415"/>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416"/>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417"/>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418"/>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419"/>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420"/>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421"/>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422"/>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423"/>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424"/>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Rectangle 428"/>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47" name="Group 4"/>
          <p:cNvGrpSpPr>
            <a:grpSpLocks noChangeAspect="1"/>
          </p:cNvGrpSpPr>
          <p:nvPr/>
        </p:nvGrpSpPr>
        <p:grpSpPr bwMode="auto">
          <a:xfrm>
            <a:off x="5032903" y="5571067"/>
            <a:ext cx="428782" cy="654843"/>
            <a:chOff x="1661" y="1751"/>
            <a:chExt cx="643" cy="982"/>
          </a:xfrm>
        </p:grpSpPr>
        <p:sp>
          <p:nvSpPr>
            <p:cNvPr id="448"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Rectangle 448"/>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Rectangle 449"/>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Rectangle 451"/>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Rectangle 453"/>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Rectangle 454"/>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Rectangle 456"/>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Rectangle 474"/>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493" name="Straight Connector 492"/>
          <p:cNvCxnSpPr/>
          <p:nvPr/>
        </p:nvCxnSpPr>
        <p:spPr>
          <a:xfrm flipV="1">
            <a:off x="474134" y="6756399"/>
            <a:ext cx="82550" cy="101600"/>
          </a:xfrm>
          <a:prstGeom prst="line">
            <a:avLst/>
          </a:prstGeom>
        </p:spPr>
        <p:style>
          <a:lnRef idx="2">
            <a:schemeClr val="accent1"/>
          </a:lnRef>
          <a:fillRef idx="0">
            <a:schemeClr val="accent1"/>
          </a:fillRef>
          <a:effectRef idx="1">
            <a:schemeClr val="accent1"/>
          </a:effectRef>
          <a:fontRef idx="minor">
            <a:schemeClr val="tx1"/>
          </a:fontRef>
        </p:style>
      </p:cxnSp>
      <p:grpSp>
        <p:nvGrpSpPr>
          <p:cNvPr id="494" name="Group 493"/>
          <p:cNvGrpSpPr/>
          <p:nvPr/>
        </p:nvGrpSpPr>
        <p:grpSpPr>
          <a:xfrm rot="7991628">
            <a:off x="804254" y="5327484"/>
            <a:ext cx="1546210" cy="626534"/>
            <a:chOff x="0" y="2963333"/>
            <a:chExt cx="7332133" cy="626534"/>
          </a:xfrm>
        </p:grpSpPr>
        <p:sp>
          <p:nvSpPr>
            <p:cNvPr id="495" name="Rectangle 494"/>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96" name="Straight Connector 495"/>
            <p:cNvCxnSpPr>
              <a:stCxn id="495" idx="1"/>
              <a:endCxn id="495"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497" name="Group 4"/>
          <p:cNvGrpSpPr>
            <a:grpSpLocks noChangeAspect="1"/>
          </p:cNvGrpSpPr>
          <p:nvPr/>
        </p:nvGrpSpPr>
        <p:grpSpPr bwMode="auto">
          <a:xfrm>
            <a:off x="511704" y="5247216"/>
            <a:ext cx="428782" cy="654843"/>
            <a:chOff x="1661" y="1751"/>
            <a:chExt cx="643" cy="982"/>
          </a:xfrm>
        </p:grpSpPr>
        <p:sp>
          <p:nvSpPr>
            <p:cNvPr id="498"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Rectangle 498"/>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Rectangle 499"/>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Rectangle 501"/>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Rectangle 503"/>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Rectangle 504"/>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Rectangle 506"/>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9" name="Freeform 518"/>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0" name="Freeform 519"/>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1" name="Freeform 520"/>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2" name="Freeform 521"/>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3" name="Freeform 522"/>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4" name="Freeform 523"/>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5" name="Rectangle 524"/>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6" name="Freeform 525"/>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8"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9"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0"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1"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2"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3"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4"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5"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6"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7"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8"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9"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0"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1"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2"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43" name="Group 4"/>
          <p:cNvGrpSpPr>
            <a:grpSpLocks noChangeAspect="1"/>
          </p:cNvGrpSpPr>
          <p:nvPr/>
        </p:nvGrpSpPr>
        <p:grpSpPr bwMode="auto">
          <a:xfrm>
            <a:off x="1104370" y="4790015"/>
            <a:ext cx="428782" cy="654843"/>
            <a:chOff x="1661" y="1751"/>
            <a:chExt cx="643" cy="982"/>
          </a:xfrm>
        </p:grpSpPr>
        <p:sp>
          <p:nvSpPr>
            <p:cNvPr id="544"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5" name="Rectangle 544"/>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6" name="Rectangle 545"/>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7" name="Freeform 546"/>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8" name="Rectangle 547"/>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9" name="Freeform 548"/>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0" name="Rectangle 549"/>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1" name="Rectangle 550"/>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2" name="Freeform 551"/>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3" name="Rectangle 552"/>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4" name="Freeform 553"/>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5" name="Freeform 554"/>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6" name="Freeform 555"/>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7" name="Freeform 556"/>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8" name="Freeform 557"/>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9" name="Freeform 558"/>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0" name="Freeform 559"/>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1" name="Freeform 560"/>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2" name="Freeform 561"/>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3" name="Freeform 562"/>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4" name="Freeform 563"/>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5" name="Freeform 564"/>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6" name="Freeform 565"/>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7" name="Freeform 566"/>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8" name="Freeform 567"/>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9" name="Freeform 568"/>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0" name="Freeform 569"/>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1" name="Rectangle 570"/>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2" name="Freeform 571"/>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3"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4"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5"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6"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7"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8"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9"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0"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1"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2"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3"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4"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5"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6"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7"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8"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89" name="Group 4"/>
          <p:cNvGrpSpPr>
            <a:grpSpLocks noChangeAspect="1"/>
          </p:cNvGrpSpPr>
          <p:nvPr/>
        </p:nvGrpSpPr>
        <p:grpSpPr bwMode="auto">
          <a:xfrm>
            <a:off x="1561571" y="5992282"/>
            <a:ext cx="428782" cy="654843"/>
            <a:chOff x="1661" y="1751"/>
            <a:chExt cx="643" cy="982"/>
          </a:xfrm>
        </p:grpSpPr>
        <p:sp>
          <p:nvSpPr>
            <p:cNvPr id="590"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1" name="Rectangle 590"/>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2" name="Rectangle 591"/>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3" name="Freeform 592"/>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4" name="Rectangle 593"/>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5" name="Freeform 594"/>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6" name="Rectangle 595"/>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7" name="Rectangle 596"/>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8" name="Freeform 597"/>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9" name="Rectangle 598"/>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0" name="Freeform 599"/>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1" name="Freeform 600"/>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2" name="Freeform 601"/>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3" name="Freeform 602"/>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4" name="Freeform 603"/>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5" name="Freeform 604"/>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6" name="Freeform 605"/>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7" name="Freeform 606"/>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8" name="Freeform 607"/>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9" name="Freeform 608"/>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0" name="Freeform 609"/>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1" name="Freeform 610"/>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2" name="Freeform 611"/>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3" name="Freeform 612"/>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4" name="Freeform 613"/>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5" name="Freeform 614"/>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6" name="Freeform 615"/>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7" name="Rectangle 616"/>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8" name="Freeform 617"/>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0"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1"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2"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3"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4"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5"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6"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7"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8"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9"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0"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1"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2"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3"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4"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35" name="Group 4"/>
          <p:cNvGrpSpPr>
            <a:grpSpLocks noChangeAspect="1"/>
          </p:cNvGrpSpPr>
          <p:nvPr/>
        </p:nvGrpSpPr>
        <p:grpSpPr bwMode="auto">
          <a:xfrm>
            <a:off x="2137304" y="5467349"/>
            <a:ext cx="428782" cy="654843"/>
            <a:chOff x="1661" y="1751"/>
            <a:chExt cx="643" cy="982"/>
          </a:xfrm>
        </p:grpSpPr>
        <p:sp>
          <p:nvSpPr>
            <p:cNvPr id="636"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7" name="Rectangle 636"/>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8" name="Rectangle 637"/>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9" name="Freeform 638"/>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0" name="Rectangle 639"/>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1" name="Freeform 640"/>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2" name="Rectangle 641"/>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3" name="Rectangle 642"/>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4" name="Freeform 643"/>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5" name="Rectangle 644"/>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6" name="Freeform 645"/>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7" name="Freeform 646"/>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8" name="Freeform 647"/>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9" name="Freeform 648"/>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0" name="Freeform 649"/>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1" name="Freeform 650"/>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2" name="Freeform 651"/>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3" name="Freeform 652"/>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4" name="Freeform 653"/>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5" name="Freeform 654"/>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6" name="Freeform 655"/>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7" name="Freeform 656"/>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8" name="Freeform 657"/>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9" name="Freeform 658"/>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0" name="Freeform 659"/>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1" name="Freeform 660"/>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2" name="Freeform 661"/>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3" name="Rectangle 662"/>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4" name="Freeform 663"/>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6"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7"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8"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9"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0"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1"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2"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3"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4"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5"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6"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7"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8"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9"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0"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81" name="Group 4"/>
          <p:cNvGrpSpPr>
            <a:grpSpLocks noChangeAspect="1"/>
          </p:cNvGrpSpPr>
          <p:nvPr/>
        </p:nvGrpSpPr>
        <p:grpSpPr bwMode="auto">
          <a:xfrm>
            <a:off x="1849438" y="4536016"/>
            <a:ext cx="428782" cy="654843"/>
            <a:chOff x="1661" y="1751"/>
            <a:chExt cx="643" cy="982"/>
          </a:xfrm>
        </p:grpSpPr>
        <p:sp>
          <p:nvSpPr>
            <p:cNvPr id="682" name="AutoShape 3"/>
            <p:cNvSpPr>
              <a:spLocks noChangeAspect="1" noChangeArrowheads="1" noTextEdit="1"/>
            </p:cNvSpPr>
            <p:nvPr/>
          </p:nvSpPr>
          <p:spPr bwMode="auto">
            <a:xfrm>
              <a:off x="1661" y="1753"/>
              <a:ext cx="643"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3" name="Rectangle 682"/>
            <p:cNvSpPr>
              <a:spLocks noChangeArrowheads="1"/>
            </p:cNvSpPr>
            <p:nvPr/>
          </p:nvSpPr>
          <p:spPr bwMode="auto">
            <a:xfrm>
              <a:off x="1663" y="1751"/>
              <a:ext cx="641" cy="218"/>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4" name="Rectangle 683"/>
            <p:cNvSpPr>
              <a:spLocks noChangeArrowheads="1"/>
            </p:cNvSpPr>
            <p:nvPr/>
          </p:nvSpPr>
          <p:spPr bwMode="auto">
            <a:xfrm>
              <a:off x="1663" y="1969"/>
              <a:ext cx="641" cy="7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5" name="Freeform 684"/>
            <p:cNvSpPr>
              <a:spLocks/>
            </p:cNvSpPr>
            <p:nvPr/>
          </p:nvSpPr>
          <p:spPr bwMode="auto">
            <a:xfrm>
              <a:off x="1849" y="1776"/>
              <a:ext cx="271" cy="173"/>
            </a:xfrm>
            <a:custGeom>
              <a:avLst/>
              <a:gdLst>
                <a:gd name="T0" fmla="*/ 135 w 271"/>
                <a:gd name="T1" fmla="*/ 0 h 173"/>
                <a:gd name="T2" fmla="*/ 0 w 271"/>
                <a:gd name="T3" fmla="*/ 173 h 173"/>
                <a:gd name="T4" fmla="*/ 271 w 271"/>
                <a:gd name="T5" fmla="*/ 173 h 173"/>
                <a:gd name="T6" fmla="*/ 135 w 271"/>
                <a:gd name="T7" fmla="*/ 0 h 173"/>
              </a:gdLst>
              <a:ahLst/>
              <a:cxnLst>
                <a:cxn ang="0">
                  <a:pos x="T0" y="T1"/>
                </a:cxn>
                <a:cxn ang="0">
                  <a:pos x="T2" y="T3"/>
                </a:cxn>
                <a:cxn ang="0">
                  <a:pos x="T4" y="T5"/>
                </a:cxn>
                <a:cxn ang="0">
                  <a:pos x="T6" y="T7"/>
                </a:cxn>
              </a:cxnLst>
              <a:rect l="0" t="0" r="r" b="b"/>
              <a:pathLst>
                <a:path w="271" h="173">
                  <a:moveTo>
                    <a:pt x="135" y="0"/>
                  </a:moveTo>
                  <a:lnTo>
                    <a:pt x="0" y="173"/>
                  </a:lnTo>
                  <a:lnTo>
                    <a:pt x="271" y="173"/>
                  </a:lnTo>
                  <a:lnTo>
                    <a:pt x="135" y="0"/>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6" name="Rectangle 685"/>
            <p:cNvSpPr>
              <a:spLocks noChangeArrowheads="1"/>
            </p:cNvSpPr>
            <p:nvPr/>
          </p:nvSpPr>
          <p:spPr bwMode="auto">
            <a:xfrm>
              <a:off x="2170" y="1885"/>
              <a:ext cx="73"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7" name="Freeform 686"/>
            <p:cNvSpPr>
              <a:spLocks/>
            </p:cNvSpPr>
            <p:nvPr/>
          </p:nvSpPr>
          <p:spPr bwMode="auto">
            <a:xfrm>
              <a:off x="2170" y="1819"/>
              <a:ext cx="73" cy="59"/>
            </a:xfrm>
            <a:custGeom>
              <a:avLst/>
              <a:gdLst>
                <a:gd name="T0" fmla="*/ 73 w 73"/>
                <a:gd name="T1" fmla="*/ 59 h 59"/>
                <a:gd name="T2" fmla="*/ 0 w 73"/>
                <a:gd name="T3" fmla="*/ 59 h 59"/>
                <a:gd name="T4" fmla="*/ 38 w 73"/>
                <a:gd name="T5" fmla="*/ 0 h 59"/>
                <a:gd name="T6" fmla="*/ 73 w 73"/>
                <a:gd name="T7" fmla="*/ 59 h 59"/>
              </a:gdLst>
              <a:ahLst/>
              <a:cxnLst>
                <a:cxn ang="0">
                  <a:pos x="T0" y="T1"/>
                </a:cxn>
                <a:cxn ang="0">
                  <a:pos x="T2" y="T3"/>
                </a:cxn>
                <a:cxn ang="0">
                  <a:pos x="T4" y="T5"/>
                </a:cxn>
                <a:cxn ang="0">
                  <a:pos x="T6" y="T7"/>
                </a:cxn>
              </a:cxnLst>
              <a:rect l="0" t="0" r="r" b="b"/>
              <a:pathLst>
                <a:path w="73" h="59">
                  <a:moveTo>
                    <a:pt x="73" y="59"/>
                  </a:moveTo>
                  <a:lnTo>
                    <a:pt x="0" y="59"/>
                  </a:lnTo>
                  <a:lnTo>
                    <a:pt x="38" y="0"/>
                  </a:lnTo>
                  <a:lnTo>
                    <a:pt x="73"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8" name="Rectangle 687"/>
            <p:cNvSpPr>
              <a:spLocks noChangeArrowheads="1"/>
            </p:cNvSpPr>
            <p:nvPr/>
          </p:nvSpPr>
          <p:spPr bwMode="auto">
            <a:xfrm>
              <a:off x="2190"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9" name="Rectangle 688"/>
            <p:cNvSpPr>
              <a:spLocks noChangeArrowheads="1"/>
            </p:cNvSpPr>
            <p:nvPr/>
          </p:nvSpPr>
          <p:spPr bwMode="auto">
            <a:xfrm>
              <a:off x="1724" y="1885"/>
              <a:ext cx="75" cy="64"/>
            </a:xfrm>
            <a:prstGeom prst="rect">
              <a:avLst/>
            </a:prstGeom>
            <a:solidFill>
              <a:srgbClr val="CCC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0" name="Freeform 689"/>
            <p:cNvSpPr>
              <a:spLocks/>
            </p:cNvSpPr>
            <p:nvPr/>
          </p:nvSpPr>
          <p:spPr bwMode="auto">
            <a:xfrm>
              <a:off x="1724" y="1819"/>
              <a:ext cx="75" cy="59"/>
            </a:xfrm>
            <a:custGeom>
              <a:avLst/>
              <a:gdLst>
                <a:gd name="T0" fmla="*/ 75 w 75"/>
                <a:gd name="T1" fmla="*/ 59 h 59"/>
                <a:gd name="T2" fmla="*/ 0 w 75"/>
                <a:gd name="T3" fmla="*/ 59 h 59"/>
                <a:gd name="T4" fmla="*/ 37 w 75"/>
                <a:gd name="T5" fmla="*/ 0 h 59"/>
                <a:gd name="T6" fmla="*/ 75 w 75"/>
                <a:gd name="T7" fmla="*/ 59 h 59"/>
              </a:gdLst>
              <a:ahLst/>
              <a:cxnLst>
                <a:cxn ang="0">
                  <a:pos x="T0" y="T1"/>
                </a:cxn>
                <a:cxn ang="0">
                  <a:pos x="T2" y="T3"/>
                </a:cxn>
                <a:cxn ang="0">
                  <a:pos x="T4" y="T5"/>
                </a:cxn>
                <a:cxn ang="0">
                  <a:pos x="T6" y="T7"/>
                </a:cxn>
              </a:cxnLst>
              <a:rect l="0" t="0" r="r" b="b"/>
              <a:pathLst>
                <a:path w="75" h="59">
                  <a:moveTo>
                    <a:pt x="75" y="59"/>
                  </a:moveTo>
                  <a:lnTo>
                    <a:pt x="0" y="59"/>
                  </a:lnTo>
                  <a:lnTo>
                    <a:pt x="37" y="0"/>
                  </a:lnTo>
                  <a:lnTo>
                    <a:pt x="75" y="59"/>
                  </a:lnTo>
                  <a:close/>
                </a:path>
              </a:pathLst>
            </a:custGeom>
            <a:solidFill>
              <a:srgbClr val="CC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1" name="Rectangle 690"/>
            <p:cNvSpPr>
              <a:spLocks noChangeArrowheads="1"/>
            </p:cNvSpPr>
            <p:nvPr/>
          </p:nvSpPr>
          <p:spPr bwMode="auto">
            <a:xfrm>
              <a:off x="1745" y="1899"/>
              <a:ext cx="34" cy="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2" name="Freeform 691"/>
            <p:cNvSpPr>
              <a:spLocks/>
            </p:cNvSpPr>
            <p:nvPr/>
          </p:nvSpPr>
          <p:spPr bwMode="auto">
            <a:xfrm>
              <a:off x="1956" y="1851"/>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3" name="Freeform 692"/>
            <p:cNvSpPr>
              <a:spLocks/>
            </p:cNvSpPr>
            <p:nvPr/>
          </p:nvSpPr>
          <p:spPr bwMode="auto">
            <a:xfrm>
              <a:off x="1691"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4" name="Freeform 693"/>
            <p:cNvSpPr>
              <a:spLocks/>
            </p:cNvSpPr>
            <p:nvPr/>
          </p:nvSpPr>
          <p:spPr bwMode="auto">
            <a:xfrm>
              <a:off x="2218" y="2042"/>
              <a:ext cx="56"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5" name="Freeform 694"/>
            <p:cNvSpPr>
              <a:spLocks/>
            </p:cNvSpPr>
            <p:nvPr/>
          </p:nvSpPr>
          <p:spPr bwMode="auto">
            <a:xfrm>
              <a:off x="2124" y="2042"/>
              <a:ext cx="55" cy="94"/>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6" name="Freeform 695"/>
            <p:cNvSpPr>
              <a:spLocks/>
            </p:cNvSpPr>
            <p:nvPr/>
          </p:nvSpPr>
          <p:spPr bwMode="auto">
            <a:xfrm>
              <a:off x="1790" y="2042"/>
              <a:ext cx="53" cy="94"/>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7" name="Freeform 696"/>
            <p:cNvSpPr>
              <a:spLocks/>
            </p:cNvSpPr>
            <p:nvPr/>
          </p:nvSpPr>
          <p:spPr bwMode="auto">
            <a:xfrm>
              <a:off x="1691"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8" name="Freeform 697"/>
            <p:cNvSpPr>
              <a:spLocks/>
            </p:cNvSpPr>
            <p:nvPr/>
          </p:nvSpPr>
          <p:spPr bwMode="auto">
            <a:xfrm>
              <a:off x="2218" y="2205"/>
              <a:ext cx="56"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9" name="Freeform 698"/>
            <p:cNvSpPr>
              <a:spLocks/>
            </p:cNvSpPr>
            <p:nvPr/>
          </p:nvSpPr>
          <p:spPr bwMode="auto">
            <a:xfrm>
              <a:off x="2124" y="2205"/>
              <a:ext cx="55" cy="97"/>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0" name="Freeform 699"/>
            <p:cNvSpPr>
              <a:spLocks/>
            </p:cNvSpPr>
            <p:nvPr/>
          </p:nvSpPr>
          <p:spPr bwMode="auto">
            <a:xfrm>
              <a:off x="1790" y="2205"/>
              <a:ext cx="53" cy="97"/>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1" name="Freeform 700"/>
            <p:cNvSpPr>
              <a:spLocks/>
            </p:cNvSpPr>
            <p:nvPr/>
          </p:nvSpPr>
          <p:spPr bwMode="auto">
            <a:xfrm>
              <a:off x="1691"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2" name="Freeform 701"/>
            <p:cNvSpPr>
              <a:spLocks/>
            </p:cNvSpPr>
            <p:nvPr/>
          </p:nvSpPr>
          <p:spPr bwMode="auto">
            <a:xfrm>
              <a:off x="2218" y="2371"/>
              <a:ext cx="56"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3" name="Freeform 702"/>
            <p:cNvSpPr>
              <a:spLocks/>
            </p:cNvSpPr>
            <p:nvPr/>
          </p:nvSpPr>
          <p:spPr bwMode="auto">
            <a:xfrm>
              <a:off x="2124" y="2371"/>
              <a:ext cx="55" cy="95"/>
            </a:xfrm>
            <a:custGeom>
              <a:avLst/>
              <a:gdLst>
                <a:gd name="T0" fmla="*/ 16 w 31"/>
                <a:gd name="T1" fmla="*/ 0 h 53"/>
                <a:gd name="T2" fmla="*/ 0 w 31"/>
                <a:gd name="T3" fmla="*/ 15 h 53"/>
                <a:gd name="T4" fmla="*/ 0 w 31"/>
                <a:gd name="T5" fmla="*/ 53 h 53"/>
                <a:gd name="T6" fmla="*/ 31 w 31"/>
                <a:gd name="T7" fmla="*/ 53 h 53"/>
                <a:gd name="T8" fmla="*/ 31 w 31"/>
                <a:gd name="T9" fmla="*/ 15 h 53"/>
                <a:gd name="T10" fmla="*/ 16 w 31"/>
                <a:gd name="T11" fmla="*/ 0 h 53"/>
              </a:gdLst>
              <a:ahLst/>
              <a:cxnLst>
                <a:cxn ang="0">
                  <a:pos x="T0" y="T1"/>
                </a:cxn>
                <a:cxn ang="0">
                  <a:pos x="T2" y="T3"/>
                </a:cxn>
                <a:cxn ang="0">
                  <a:pos x="T4" y="T5"/>
                </a:cxn>
                <a:cxn ang="0">
                  <a:pos x="T6" y="T7"/>
                </a:cxn>
                <a:cxn ang="0">
                  <a:pos x="T8" y="T9"/>
                </a:cxn>
                <a:cxn ang="0">
                  <a:pos x="T10" y="T11"/>
                </a:cxn>
              </a:cxnLst>
              <a:rect l="0" t="0" r="r" b="b"/>
              <a:pathLst>
                <a:path w="31" h="53">
                  <a:moveTo>
                    <a:pt x="16" y="0"/>
                  </a:moveTo>
                  <a:cubicBezTo>
                    <a:pt x="7" y="0"/>
                    <a:pt x="0" y="7"/>
                    <a:pt x="0" y="15"/>
                  </a:cubicBezTo>
                  <a:cubicBezTo>
                    <a:pt x="0" y="53"/>
                    <a:pt x="0" y="53"/>
                    <a:pt x="0" y="53"/>
                  </a:cubicBezTo>
                  <a:cubicBezTo>
                    <a:pt x="31" y="53"/>
                    <a:pt x="31" y="53"/>
                    <a:pt x="31" y="53"/>
                  </a:cubicBezTo>
                  <a:cubicBezTo>
                    <a:pt x="31" y="15"/>
                    <a:pt x="31" y="15"/>
                    <a:pt x="31" y="15"/>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4" name="Freeform 703"/>
            <p:cNvSpPr>
              <a:spLocks/>
            </p:cNvSpPr>
            <p:nvPr/>
          </p:nvSpPr>
          <p:spPr bwMode="auto">
            <a:xfrm>
              <a:off x="1790" y="2371"/>
              <a:ext cx="53" cy="95"/>
            </a:xfrm>
            <a:custGeom>
              <a:avLst/>
              <a:gdLst>
                <a:gd name="T0" fmla="*/ 15 w 30"/>
                <a:gd name="T1" fmla="*/ 0 h 53"/>
                <a:gd name="T2" fmla="*/ 0 w 30"/>
                <a:gd name="T3" fmla="*/ 15 h 53"/>
                <a:gd name="T4" fmla="*/ 0 w 30"/>
                <a:gd name="T5" fmla="*/ 53 h 53"/>
                <a:gd name="T6" fmla="*/ 30 w 30"/>
                <a:gd name="T7" fmla="*/ 53 h 53"/>
                <a:gd name="T8" fmla="*/ 30 w 30"/>
                <a:gd name="T9" fmla="*/ 15 h 53"/>
                <a:gd name="T10" fmla="*/ 15 w 30"/>
                <a:gd name="T11" fmla="*/ 0 h 53"/>
              </a:gdLst>
              <a:ahLst/>
              <a:cxnLst>
                <a:cxn ang="0">
                  <a:pos x="T0" y="T1"/>
                </a:cxn>
                <a:cxn ang="0">
                  <a:pos x="T2" y="T3"/>
                </a:cxn>
                <a:cxn ang="0">
                  <a:pos x="T4" y="T5"/>
                </a:cxn>
                <a:cxn ang="0">
                  <a:pos x="T6" y="T7"/>
                </a:cxn>
                <a:cxn ang="0">
                  <a:pos x="T8" y="T9"/>
                </a:cxn>
                <a:cxn ang="0">
                  <a:pos x="T10" y="T11"/>
                </a:cxn>
              </a:cxnLst>
              <a:rect l="0" t="0" r="r" b="b"/>
              <a:pathLst>
                <a:path w="30" h="53">
                  <a:moveTo>
                    <a:pt x="15" y="0"/>
                  </a:moveTo>
                  <a:cubicBezTo>
                    <a:pt x="7" y="0"/>
                    <a:pt x="0" y="7"/>
                    <a:pt x="0" y="15"/>
                  </a:cubicBezTo>
                  <a:cubicBezTo>
                    <a:pt x="0" y="53"/>
                    <a:pt x="0" y="53"/>
                    <a:pt x="0" y="53"/>
                  </a:cubicBezTo>
                  <a:cubicBezTo>
                    <a:pt x="30" y="53"/>
                    <a:pt x="30" y="53"/>
                    <a:pt x="30" y="53"/>
                  </a:cubicBezTo>
                  <a:cubicBezTo>
                    <a:pt x="30" y="15"/>
                    <a:pt x="30" y="15"/>
                    <a:pt x="30" y="15"/>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5" name="Freeform 704"/>
            <p:cNvSpPr>
              <a:spLocks/>
            </p:cNvSpPr>
            <p:nvPr/>
          </p:nvSpPr>
          <p:spPr bwMode="auto">
            <a:xfrm>
              <a:off x="1691"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6" name="Freeform 705"/>
            <p:cNvSpPr>
              <a:spLocks/>
            </p:cNvSpPr>
            <p:nvPr/>
          </p:nvSpPr>
          <p:spPr bwMode="auto">
            <a:xfrm>
              <a:off x="2218" y="2535"/>
              <a:ext cx="56"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7" name="Freeform 706"/>
            <p:cNvSpPr>
              <a:spLocks/>
            </p:cNvSpPr>
            <p:nvPr/>
          </p:nvSpPr>
          <p:spPr bwMode="auto">
            <a:xfrm>
              <a:off x="2124" y="2535"/>
              <a:ext cx="55" cy="96"/>
            </a:xfrm>
            <a:custGeom>
              <a:avLst/>
              <a:gdLst>
                <a:gd name="T0" fmla="*/ 16 w 31"/>
                <a:gd name="T1" fmla="*/ 0 h 54"/>
                <a:gd name="T2" fmla="*/ 0 w 31"/>
                <a:gd name="T3" fmla="*/ 16 h 54"/>
                <a:gd name="T4" fmla="*/ 0 w 31"/>
                <a:gd name="T5" fmla="*/ 54 h 54"/>
                <a:gd name="T6" fmla="*/ 31 w 31"/>
                <a:gd name="T7" fmla="*/ 54 h 54"/>
                <a:gd name="T8" fmla="*/ 31 w 31"/>
                <a:gd name="T9" fmla="*/ 16 h 54"/>
                <a:gd name="T10" fmla="*/ 16 w 31"/>
                <a:gd name="T11" fmla="*/ 0 h 54"/>
              </a:gdLst>
              <a:ahLst/>
              <a:cxnLst>
                <a:cxn ang="0">
                  <a:pos x="T0" y="T1"/>
                </a:cxn>
                <a:cxn ang="0">
                  <a:pos x="T2" y="T3"/>
                </a:cxn>
                <a:cxn ang="0">
                  <a:pos x="T4" y="T5"/>
                </a:cxn>
                <a:cxn ang="0">
                  <a:pos x="T6" y="T7"/>
                </a:cxn>
                <a:cxn ang="0">
                  <a:pos x="T8" y="T9"/>
                </a:cxn>
                <a:cxn ang="0">
                  <a:pos x="T10" y="T11"/>
                </a:cxn>
              </a:cxnLst>
              <a:rect l="0" t="0" r="r" b="b"/>
              <a:pathLst>
                <a:path w="31" h="54">
                  <a:moveTo>
                    <a:pt x="16" y="0"/>
                  </a:moveTo>
                  <a:cubicBezTo>
                    <a:pt x="7" y="0"/>
                    <a:pt x="0" y="7"/>
                    <a:pt x="0" y="16"/>
                  </a:cubicBezTo>
                  <a:cubicBezTo>
                    <a:pt x="0" y="54"/>
                    <a:pt x="0" y="54"/>
                    <a:pt x="0" y="54"/>
                  </a:cubicBezTo>
                  <a:cubicBezTo>
                    <a:pt x="31" y="54"/>
                    <a:pt x="31" y="54"/>
                    <a:pt x="31" y="54"/>
                  </a:cubicBezTo>
                  <a:cubicBezTo>
                    <a:pt x="31" y="16"/>
                    <a:pt x="31" y="16"/>
                    <a:pt x="31" y="16"/>
                  </a:cubicBezTo>
                  <a:cubicBezTo>
                    <a:pt x="31" y="7"/>
                    <a:pt x="24" y="0"/>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8" name="Freeform 707"/>
            <p:cNvSpPr>
              <a:spLocks/>
            </p:cNvSpPr>
            <p:nvPr/>
          </p:nvSpPr>
          <p:spPr bwMode="auto">
            <a:xfrm>
              <a:off x="1790" y="2535"/>
              <a:ext cx="53" cy="96"/>
            </a:xfrm>
            <a:custGeom>
              <a:avLst/>
              <a:gdLst>
                <a:gd name="T0" fmla="*/ 15 w 30"/>
                <a:gd name="T1" fmla="*/ 0 h 54"/>
                <a:gd name="T2" fmla="*/ 0 w 30"/>
                <a:gd name="T3" fmla="*/ 16 h 54"/>
                <a:gd name="T4" fmla="*/ 0 w 30"/>
                <a:gd name="T5" fmla="*/ 54 h 54"/>
                <a:gd name="T6" fmla="*/ 30 w 30"/>
                <a:gd name="T7" fmla="*/ 54 h 54"/>
                <a:gd name="T8" fmla="*/ 30 w 30"/>
                <a:gd name="T9" fmla="*/ 16 h 54"/>
                <a:gd name="T10" fmla="*/ 15 w 30"/>
                <a:gd name="T11" fmla="*/ 0 h 54"/>
              </a:gdLst>
              <a:ahLst/>
              <a:cxnLst>
                <a:cxn ang="0">
                  <a:pos x="T0" y="T1"/>
                </a:cxn>
                <a:cxn ang="0">
                  <a:pos x="T2" y="T3"/>
                </a:cxn>
                <a:cxn ang="0">
                  <a:pos x="T4" y="T5"/>
                </a:cxn>
                <a:cxn ang="0">
                  <a:pos x="T6" y="T7"/>
                </a:cxn>
                <a:cxn ang="0">
                  <a:pos x="T8" y="T9"/>
                </a:cxn>
                <a:cxn ang="0">
                  <a:pos x="T10" y="T11"/>
                </a:cxn>
              </a:cxnLst>
              <a:rect l="0" t="0" r="r" b="b"/>
              <a:pathLst>
                <a:path w="30" h="54">
                  <a:moveTo>
                    <a:pt x="15" y="0"/>
                  </a:moveTo>
                  <a:cubicBezTo>
                    <a:pt x="7" y="0"/>
                    <a:pt x="0" y="7"/>
                    <a:pt x="0" y="16"/>
                  </a:cubicBezTo>
                  <a:cubicBezTo>
                    <a:pt x="0" y="54"/>
                    <a:pt x="0" y="54"/>
                    <a:pt x="0" y="54"/>
                  </a:cubicBezTo>
                  <a:cubicBezTo>
                    <a:pt x="30" y="54"/>
                    <a:pt x="30" y="54"/>
                    <a:pt x="30" y="54"/>
                  </a:cubicBezTo>
                  <a:cubicBezTo>
                    <a:pt x="30" y="16"/>
                    <a:pt x="30" y="16"/>
                    <a:pt x="30" y="16"/>
                  </a:cubicBezTo>
                  <a:cubicBezTo>
                    <a:pt x="30" y="7"/>
                    <a:pt x="24"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9" name="Rectangle 708"/>
            <p:cNvSpPr>
              <a:spLocks noChangeArrowheads="1"/>
            </p:cNvSpPr>
            <p:nvPr/>
          </p:nvSpPr>
          <p:spPr bwMode="auto">
            <a:xfrm>
              <a:off x="1663" y="1992"/>
              <a:ext cx="641" cy="12"/>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0" name="Freeform 709"/>
            <p:cNvSpPr>
              <a:spLocks/>
            </p:cNvSpPr>
            <p:nvPr/>
          </p:nvSpPr>
          <p:spPr bwMode="auto">
            <a:xfrm>
              <a:off x="1931" y="2022"/>
              <a:ext cx="107" cy="114"/>
            </a:xfrm>
            <a:custGeom>
              <a:avLst/>
              <a:gdLst>
                <a:gd name="T0" fmla="*/ 30 w 60"/>
                <a:gd name="T1" fmla="*/ 0 h 64"/>
                <a:gd name="T2" fmla="*/ 0 w 60"/>
                <a:gd name="T3" fmla="*/ 30 h 64"/>
                <a:gd name="T4" fmla="*/ 0 w 60"/>
                <a:gd name="T5" fmla="*/ 64 h 64"/>
                <a:gd name="T6" fmla="*/ 60 w 60"/>
                <a:gd name="T7" fmla="*/ 64 h 64"/>
                <a:gd name="T8" fmla="*/ 60 w 60"/>
                <a:gd name="T9" fmla="*/ 30 h 64"/>
                <a:gd name="T10" fmla="*/ 30 w 60"/>
                <a:gd name="T11" fmla="*/ 0 h 64"/>
              </a:gdLst>
              <a:ahLst/>
              <a:cxnLst>
                <a:cxn ang="0">
                  <a:pos x="T0" y="T1"/>
                </a:cxn>
                <a:cxn ang="0">
                  <a:pos x="T2" y="T3"/>
                </a:cxn>
                <a:cxn ang="0">
                  <a:pos x="T4" y="T5"/>
                </a:cxn>
                <a:cxn ang="0">
                  <a:pos x="T6" y="T7"/>
                </a:cxn>
                <a:cxn ang="0">
                  <a:pos x="T8" y="T9"/>
                </a:cxn>
                <a:cxn ang="0">
                  <a:pos x="T10" y="T11"/>
                </a:cxn>
              </a:cxnLst>
              <a:rect l="0" t="0" r="r" b="b"/>
              <a:pathLst>
                <a:path w="60" h="64">
                  <a:moveTo>
                    <a:pt x="30" y="0"/>
                  </a:moveTo>
                  <a:cubicBezTo>
                    <a:pt x="13" y="0"/>
                    <a:pt x="0" y="14"/>
                    <a:pt x="0" y="30"/>
                  </a:cubicBezTo>
                  <a:cubicBezTo>
                    <a:pt x="0" y="64"/>
                    <a:pt x="0" y="64"/>
                    <a:pt x="0" y="64"/>
                  </a:cubicBezTo>
                  <a:cubicBezTo>
                    <a:pt x="60" y="64"/>
                    <a:pt x="60" y="64"/>
                    <a:pt x="60" y="64"/>
                  </a:cubicBezTo>
                  <a:cubicBezTo>
                    <a:pt x="60" y="30"/>
                    <a:pt x="60" y="30"/>
                    <a:pt x="60" y="30"/>
                  </a:cubicBezTo>
                  <a:cubicBezTo>
                    <a:pt x="60" y="14"/>
                    <a:pt x="46" y="0"/>
                    <a:pt x="3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36"/>
            <p:cNvSpPr>
              <a:spLocks/>
            </p:cNvSpPr>
            <p:nvPr/>
          </p:nvSpPr>
          <p:spPr bwMode="auto">
            <a:xfrm>
              <a:off x="1865" y="2163"/>
              <a:ext cx="235" cy="30"/>
            </a:xfrm>
            <a:custGeom>
              <a:avLst/>
              <a:gdLst>
                <a:gd name="T0" fmla="*/ 235 w 235"/>
                <a:gd name="T1" fmla="*/ 30 h 30"/>
                <a:gd name="T2" fmla="*/ 0 w 235"/>
                <a:gd name="T3" fmla="*/ 30 h 30"/>
                <a:gd name="T4" fmla="*/ 41 w 235"/>
                <a:gd name="T5" fmla="*/ 0 h 30"/>
                <a:gd name="T6" fmla="*/ 194 w 235"/>
                <a:gd name="T7" fmla="*/ 0 h 30"/>
                <a:gd name="T8" fmla="*/ 235 w 235"/>
                <a:gd name="T9" fmla="*/ 30 h 30"/>
              </a:gdLst>
              <a:ahLst/>
              <a:cxnLst>
                <a:cxn ang="0">
                  <a:pos x="T0" y="T1"/>
                </a:cxn>
                <a:cxn ang="0">
                  <a:pos x="T2" y="T3"/>
                </a:cxn>
                <a:cxn ang="0">
                  <a:pos x="T4" y="T5"/>
                </a:cxn>
                <a:cxn ang="0">
                  <a:pos x="T6" y="T7"/>
                </a:cxn>
                <a:cxn ang="0">
                  <a:pos x="T8" y="T9"/>
                </a:cxn>
              </a:cxnLst>
              <a:rect l="0" t="0" r="r" b="b"/>
              <a:pathLst>
                <a:path w="235" h="30">
                  <a:moveTo>
                    <a:pt x="235" y="30"/>
                  </a:moveTo>
                  <a:lnTo>
                    <a:pt x="0" y="30"/>
                  </a:lnTo>
                  <a:lnTo>
                    <a:pt x="41" y="0"/>
                  </a:lnTo>
                  <a:lnTo>
                    <a:pt x="194" y="0"/>
                  </a:lnTo>
                  <a:lnTo>
                    <a:pt x="235" y="3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2" name="Rectangle 37"/>
            <p:cNvSpPr>
              <a:spLocks noChangeArrowheads="1"/>
            </p:cNvSpPr>
            <p:nvPr/>
          </p:nvSpPr>
          <p:spPr bwMode="auto">
            <a:xfrm>
              <a:off x="1941" y="2205"/>
              <a:ext cx="90"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3" name="Rectangle 38"/>
            <p:cNvSpPr>
              <a:spLocks noChangeArrowheads="1"/>
            </p:cNvSpPr>
            <p:nvPr/>
          </p:nvSpPr>
          <p:spPr bwMode="auto">
            <a:xfrm>
              <a:off x="1879" y="2205"/>
              <a:ext cx="45"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4" name="Rectangle 39"/>
            <p:cNvSpPr>
              <a:spLocks noChangeArrowheads="1"/>
            </p:cNvSpPr>
            <p:nvPr/>
          </p:nvSpPr>
          <p:spPr bwMode="auto">
            <a:xfrm>
              <a:off x="1872"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5" name="Rectangle 40"/>
            <p:cNvSpPr>
              <a:spLocks noChangeArrowheads="1"/>
            </p:cNvSpPr>
            <p:nvPr/>
          </p:nvSpPr>
          <p:spPr bwMode="auto">
            <a:xfrm>
              <a:off x="2047" y="2205"/>
              <a:ext cx="44" cy="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6" name="Rectangle 41"/>
            <p:cNvSpPr>
              <a:spLocks noChangeArrowheads="1"/>
            </p:cNvSpPr>
            <p:nvPr/>
          </p:nvSpPr>
          <p:spPr bwMode="auto">
            <a:xfrm>
              <a:off x="2040" y="2252"/>
              <a:ext cx="59" cy="3"/>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7" name="Freeform 42"/>
            <p:cNvSpPr>
              <a:spLocks/>
            </p:cNvSpPr>
            <p:nvPr/>
          </p:nvSpPr>
          <p:spPr bwMode="auto">
            <a:xfrm>
              <a:off x="1865" y="2328"/>
              <a:ext cx="235" cy="29"/>
            </a:xfrm>
            <a:custGeom>
              <a:avLst/>
              <a:gdLst>
                <a:gd name="T0" fmla="*/ 235 w 235"/>
                <a:gd name="T1" fmla="*/ 29 h 29"/>
                <a:gd name="T2" fmla="*/ 0 w 235"/>
                <a:gd name="T3" fmla="*/ 29 h 29"/>
                <a:gd name="T4" fmla="*/ 41 w 235"/>
                <a:gd name="T5" fmla="*/ 0 h 29"/>
                <a:gd name="T6" fmla="*/ 194 w 235"/>
                <a:gd name="T7" fmla="*/ 0 h 29"/>
                <a:gd name="T8" fmla="*/ 235 w 235"/>
                <a:gd name="T9" fmla="*/ 29 h 29"/>
              </a:gdLst>
              <a:ahLst/>
              <a:cxnLst>
                <a:cxn ang="0">
                  <a:pos x="T0" y="T1"/>
                </a:cxn>
                <a:cxn ang="0">
                  <a:pos x="T2" y="T3"/>
                </a:cxn>
                <a:cxn ang="0">
                  <a:pos x="T4" y="T5"/>
                </a:cxn>
                <a:cxn ang="0">
                  <a:pos x="T6" y="T7"/>
                </a:cxn>
                <a:cxn ang="0">
                  <a:pos x="T8" y="T9"/>
                </a:cxn>
              </a:cxnLst>
              <a:rect l="0" t="0" r="r" b="b"/>
              <a:pathLst>
                <a:path w="235" h="29">
                  <a:moveTo>
                    <a:pt x="235" y="29"/>
                  </a:moveTo>
                  <a:lnTo>
                    <a:pt x="0" y="29"/>
                  </a:lnTo>
                  <a:lnTo>
                    <a:pt x="41" y="0"/>
                  </a:lnTo>
                  <a:lnTo>
                    <a:pt x="194" y="0"/>
                  </a:lnTo>
                  <a:lnTo>
                    <a:pt x="235" y="29"/>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8" name="Rectangle 43"/>
            <p:cNvSpPr>
              <a:spLocks noChangeArrowheads="1"/>
            </p:cNvSpPr>
            <p:nvPr/>
          </p:nvSpPr>
          <p:spPr bwMode="auto">
            <a:xfrm>
              <a:off x="1941" y="2371"/>
              <a:ext cx="90"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9" name="Rectangle 44"/>
            <p:cNvSpPr>
              <a:spLocks noChangeArrowheads="1"/>
            </p:cNvSpPr>
            <p:nvPr/>
          </p:nvSpPr>
          <p:spPr bwMode="auto">
            <a:xfrm>
              <a:off x="1879" y="2371"/>
              <a:ext cx="45"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0" name="Rectangle 45"/>
            <p:cNvSpPr>
              <a:spLocks noChangeArrowheads="1"/>
            </p:cNvSpPr>
            <p:nvPr/>
          </p:nvSpPr>
          <p:spPr bwMode="auto">
            <a:xfrm>
              <a:off x="1872"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1" name="Rectangle 46"/>
            <p:cNvSpPr>
              <a:spLocks noChangeArrowheads="1"/>
            </p:cNvSpPr>
            <p:nvPr/>
          </p:nvSpPr>
          <p:spPr bwMode="auto">
            <a:xfrm>
              <a:off x="2047" y="2371"/>
              <a:ext cx="44"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2" name="Rectangle 47"/>
            <p:cNvSpPr>
              <a:spLocks noChangeArrowheads="1"/>
            </p:cNvSpPr>
            <p:nvPr/>
          </p:nvSpPr>
          <p:spPr bwMode="auto">
            <a:xfrm>
              <a:off x="2040" y="2416"/>
              <a:ext cx="59" cy="5"/>
            </a:xfrm>
            <a:prstGeom prst="rect">
              <a:avLst/>
            </a:prstGeom>
            <a:solidFill>
              <a:schemeClr val="bg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3" name="Freeform 48"/>
            <p:cNvSpPr>
              <a:spLocks/>
            </p:cNvSpPr>
            <p:nvPr/>
          </p:nvSpPr>
          <p:spPr bwMode="auto">
            <a:xfrm>
              <a:off x="1918" y="2510"/>
              <a:ext cx="129" cy="159"/>
            </a:xfrm>
            <a:custGeom>
              <a:avLst/>
              <a:gdLst>
                <a:gd name="T0" fmla="*/ 36 w 72"/>
                <a:gd name="T1" fmla="*/ 0 h 89"/>
                <a:gd name="T2" fmla="*/ 0 w 72"/>
                <a:gd name="T3" fmla="*/ 36 h 89"/>
                <a:gd name="T4" fmla="*/ 0 w 72"/>
                <a:gd name="T5" fmla="*/ 89 h 89"/>
                <a:gd name="T6" fmla="*/ 72 w 72"/>
                <a:gd name="T7" fmla="*/ 89 h 89"/>
                <a:gd name="T8" fmla="*/ 72 w 72"/>
                <a:gd name="T9" fmla="*/ 36 h 89"/>
                <a:gd name="T10" fmla="*/ 36 w 72"/>
                <a:gd name="T11" fmla="*/ 0 h 89"/>
              </a:gdLst>
              <a:ahLst/>
              <a:cxnLst>
                <a:cxn ang="0">
                  <a:pos x="T0" y="T1"/>
                </a:cxn>
                <a:cxn ang="0">
                  <a:pos x="T2" y="T3"/>
                </a:cxn>
                <a:cxn ang="0">
                  <a:pos x="T4" y="T5"/>
                </a:cxn>
                <a:cxn ang="0">
                  <a:pos x="T6" y="T7"/>
                </a:cxn>
                <a:cxn ang="0">
                  <a:pos x="T8" y="T9"/>
                </a:cxn>
                <a:cxn ang="0">
                  <a:pos x="T10" y="T11"/>
                </a:cxn>
              </a:cxnLst>
              <a:rect l="0" t="0" r="r" b="b"/>
              <a:pathLst>
                <a:path w="72" h="89">
                  <a:moveTo>
                    <a:pt x="36" y="0"/>
                  </a:moveTo>
                  <a:cubicBezTo>
                    <a:pt x="16" y="0"/>
                    <a:pt x="0" y="16"/>
                    <a:pt x="0" y="36"/>
                  </a:cubicBezTo>
                  <a:cubicBezTo>
                    <a:pt x="0" y="89"/>
                    <a:pt x="0" y="89"/>
                    <a:pt x="0" y="89"/>
                  </a:cubicBezTo>
                  <a:cubicBezTo>
                    <a:pt x="72" y="89"/>
                    <a:pt x="72" y="89"/>
                    <a:pt x="72" y="89"/>
                  </a:cubicBezTo>
                  <a:cubicBezTo>
                    <a:pt x="72" y="36"/>
                    <a:pt x="72" y="36"/>
                    <a:pt x="72" y="36"/>
                  </a:cubicBezTo>
                  <a:cubicBezTo>
                    <a:pt x="72" y="16"/>
                    <a:pt x="5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4" name="Rectangle 49"/>
            <p:cNvSpPr>
              <a:spLocks noChangeArrowheads="1"/>
            </p:cNvSpPr>
            <p:nvPr/>
          </p:nvSpPr>
          <p:spPr bwMode="auto">
            <a:xfrm>
              <a:off x="1895" y="2678"/>
              <a:ext cx="175"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5" name="Rectangle 50"/>
            <p:cNvSpPr>
              <a:spLocks noChangeArrowheads="1"/>
            </p:cNvSpPr>
            <p:nvPr/>
          </p:nvSpPr>
          <p:spPr bwMode="auto">
            <a:xfrm>
              <a:off x="1872" y="2699"/>
              <a:ext cx="219" cy="14"/>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6" name="Rectangle 51"/>
            <p:cNvSpPr>
              <a:spLocks noChangeArrowheads="1"/>
            </p:cNvSpPr>
            <p:nvPr/>
          </p:nvSpPr>
          <p:spPr bwMode="auto">
            <a:xfrm>
              <a:off x="1840" y="2720"/>
              <a:ext cx="284" cy="13"/>
            </a:xfrm>
            <a:prstGeom prst="rect">
              <a:avLst/>
            </a:prstGeom>
            <a:solidFill>
              <a:srgbClr val="2627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728" name="Straight Connector 727"/>
          <p:cNvCxnSpPr>
            <a:stCxn id="723" idx="1"/>
            <a:endCxn id="220" idx="2"/>
          </p:cNvCxnSpPr>
          <p:nvPr/>
        </p:nvCxnSpPr>
        <p:spPr>
          <a:xfrm flipV="1">
            <a:off x="2020817" y="4955910"/>
            <a:ext cx="1330611" cy="129130"/>
          </a:xfrm>
          <a:prstGeom prst="line">
            <a:avLst/>
          </a:prstGeom>
        </p:spPr>
        <p:style>
          <a:lnRef idx="2">
            <a:schemeClr val="accent5"/>
          </a:lnRef>
          <a:fillRef idx="0">
            <a:schemeClr val="accent5"/>
          </a:fillRef>
          <a:effectRef idx="1">
            <a:schemeClr val="accent5"/>
          </a:effectRef>
          <a:fontRef idx="minor">
            <a:schemeClr val="tx1"/>
          </a:fontRef>
        </p:style>
      </p:cxnSp>
      <p:cxnSp>
        <p:nvCxnSpPr>
          <p:cNvPr id="729" name="Straight Connector 728"/>
          <p:cNvCxnSpPr/>
          <p:nvPr/>
        </p:nvCxnSpPr>
        <p:spPr>
          <a:xfrm flipV="1">
            <a:off x="5339753" y="5514709"/>
            <a:ext cx="1330611" cy="129130"/>
          </a:xfrm>
          <a:prstGeom prst="line">
            <a:avLst/>
          </a:prstGeom>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p14="http://schemas.microsoft.com/office/powerpoint/2010/main" val="28521353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“Point” data</a:t>
            </a:r>
            <a:endParaRPr lang="en-US" dirty="0"/>
          </a:p>
        </p:txBody>
      </p:sp>
      <p:pic>
        <p:nvPicPr>
          <p:cNvPr id="6" name="Picture 5" descr="Screen Shot 2016-07-08 at 11.58.5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5058" y="1000676"/>
            <a:ext cx="5483875" cy="5284327"/>
          </a:xfrm>
          <a:prstGeom prst="rect">
            <a:avLst/>
          </a:prstGeom>
        </p:spPr>
      </p:pic>
      <p:sp>
        <p:nvSpPr>
          <p:cNvPr id="3" name="Content Placeholder 2"/>
          <p:cNvSpPr>
            <a:spLocks noGrp="1"/>
          </p:cNvSpPr>
          <p:nvPr>
            <p:ph sz="quarter" idx="10"/>
          </p:nvPr>
        </p:nvSpPr>
        <p:spPr>
          <a:xfrm>
            <a:off x="379411" y="1388226"/>
            <a:ext cx="6901921" cy="4962219"/>
          </a:xfrm>
        </p:spPr>
        <p:txBody>
          <a:bodyPr/>
          <a:lstStyle/>
          <a:p>
            <a:r>
              <a:rPr lang="en-US" dirty="0" smtClean="0"/>
              <a:t>How to compute distances between 2 crimes?</a:t>
            </a:r>
            <a:endParaRPr lang="en-US" dirty="0"/>
          </a:p>
          <a:p>
            <a:pPr lvl="1"/>
            <a:r>
              <a:rPr lang="en-US" dirty="0" smtClean="0"/>
              <a:t>Physical distance</a:t>
            </a:r>
          </a:p>
          <a:p>
            <a:pPr lvl="1"/>
            <a:r>
              <a:rPr lang="en-US" dirty="0" smtClean="0"/>
              <a:t>Driving distance / Walking distance</a:t>
            </a:r>
          </a:p>
          <a:p>
            <a:pPr lvl="1"/>
            <a:r>
              <a:rPr lang="en-US" dirty="0" smtClean="0"/>
              <a:t>Adapted to the local area  (crimes in same apt building might be the same “distance” as crimes on the same suburban block)</a:t>
            </a:r>
          </a:p>
          <a:p>
            <a:pPr lvl="1"/>
            <a:endParaRPr lang="en-US" dirty="0"/>
          </a:p>
        </p:txBody>
      </p:sp>
    </p:spTree>
    <p:extLst>
      <p:ext uri="{BB962C8B-B14F-4D97-AF65-F5344CB8AC3E}">
        <p14:creationId xmlns:p14="http://schemas.microsoft.com/office/powerpoint/2010/main" val="11289709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Distance matrix</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2538834716"/>
              </p:ext>
            </p:extLst>
          </p:nvPr>
        </p:nvGraphicFramePr>
        <p:xfrm>
          <a:off x="2428347" y="1590675"/>
          <a:ext cx="6868056" cy="4539192"/>
        </p:xfrm>
        <a:graphic>
          <a:graphicData uri="http://schemas.openxmlformats.org/drawingml/2006/table">
            <a:tbl>
              <a:tblPr>
                <a:tableStyleId>{5C22544A-7EE6-4342-B048-85BDC9FD1C3A}</a:tableStyleId>
              </a:tblPr>
              <a:tblGrid>
                <a:gridCol w="858507"/>
                <a:gridCol w="858507"/>
                <a:gridCol w="858507"/>
                <a:gridCol w="858507"/>
                <a:gridCol w="858507"/>
                <a:gridCol w="858507"/>
                <a:gridCol w="858507"/>
                <a:gridCol w="858507"/>
              </a:tblGrid>
              <a:tr h="648456">
                <a:tc>
                  <a:txBody>
                    <a:bodyPr/>
                    <a:lstStyle/>
                    <a:p>
                      <a:pPr algn="ctr"/>
                      <a:endParaRPr lang="en-US" dirty="0"/>
                    </a:p>
                  </a:txBody>
                  <a:tcPr/>
                </a:tc>
                <a:tc>
                  <a:txBody>
                    <a:bodyPr/>
                    <a:lstStyle/>
                    <a:p>
                      <a:pPr algn="ctr"/>
                      <a:r>
                        <a:rPr lang="en-US" dirty="0" smtClean="0"/>
                        <a:t>Crime 1</a:t>
                      </a:r>
                      <a:endParaRPr lang="en-US" dirty="0"/>
                    </a:p>
                  </a:txBody>
                  <a:tcPr/>
                </a:tc>
                <a:tc>
                  <a:txBody>
                    <a:bodyPr/>
                    <a:lstStyle/>
                    <a:p>
                      <a:pPr algn="ctr"/>
                      <a:r>
                        <a:rPr lang="en-US" dirty="0" smtClean="0"/>
                        <a:t>Crime 2</a:t>
                      </a:r>
                      <a:endParaRPr lang="en-US" dirty="0"/>
                    </a:p>
                  </a:txBody>
                  <a:tcPr/>
                </a:tc>
                <a:tc>
                  <a:txBody>
                    <a:bodyPr/>
                    <a:lstStyle/>
                    <a:p>
                      <a:pPr algn="ctr"/>
                      <a:r>
                        <a:rPr lang="en-US" dirty="0" smtClean="0"/>
                        <a:t>Crime 3</a:t>
                      </a:r>
                      <a:endParaRPr lang="en-US" dirty="0"/>
                    </a:p>
                  </a:txBody>
                  <a:tcPr/>
                </a:tc>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dirty="0" smtClean="0"/>
                        <a:t>Crime 4</a:t>
                      </a:r>
                    </a:p>
                  </a:txBody>
                  <a:tcPr/>
                </a:tc>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dirty="0" smtClean="0"/>
                        <a:t>Crime 5</a:t>
                      </a:r>
                    </a:p>
                  </a:txBody>
                  <a:tcPr/>
                </a:tc>
                <a:tc>
                  <a:txBody>
                    <a:bodyPr/>
                    <a:lstStyle/>
                    <a:p>
                      <a:pPr algn="ctr"/>
                      <a:r>
                        <a:rPr lang="is-IS" dirty="0" smtClean="0"/>
                        <a:t>…</a:t>
                      </a:r>
                      <a:endParaRPr lang="en-US" dirty="0"/>
                    </a:p>
                  </a:txBody>
                  <a:tcPr/>
                </a:tc>
                <a:tc>
                  <a:txBody>
                    <a:bodyPr/>
                    <a:lstStyle/>
                    <a:p>
                      <a:pPr algn="ctr"/>
                      <a:endParaRPr lang="en-US" dirty="0"/>
                    </a:p>
                  </a:txBody>
                  <a:tcPr/>
                </a:tc>
              </a:tr>
              <a:tr h="648456">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dirty="0" smtClean="0"/>
                        <a:t>Crime 1</a:t>
                      </a:r>
                    </a:p>
                  </a:txBody>
                  <a:tcPr/>
                </a:tc>
                <a:tc>
                  <a:txBody>
                    <a:bodyPr/>
                    <a:lstStyle/>
                    <a:p>
                      <a:pPr algn="ctr"/>
                      <a:r>
                        <a:rPr lang="en-US" dirty="0" smtClean="0"/>
                        <a:t>0</a:t>
                      </a:r>
                      <a:endParaRPr lang="en-US" dirty="0"/>
                    </a:p>
                  </a:txBody>
                  <a:tcPr/>
                </a:tc>
                <a:tc>
                  <a:txBody>
                    <a:bodyPr/>
                    <a:lstStyle/>
                    <a:p>
                      <a:pPr algn="ctr"/>
                      <a:r>
                        <a:rPr lang="en-US" dirty="0" smtClean="0"/>
                        <a:t>3.329</a:t>
                      </a:r>
                      <a:endParaRPr lang="en-US" dirty="0"/>
                    </a:p>
                  </a:txBody>
                  <a:tcPr/>
                </a:tc>
                <a:tc>
                  <a:txBody>
                    <a:bodyPr/>
                    <a:lstStyle/>
                    <a:p>
                      <a:pPr algn="ctr"/>
                      <a:r>
                        <a:rPr lang="en-US" dirty="0" smtClean="0"/>
                        <a:t>1.309</a:t>
                      </a:r>
                      <a:endParaRPr lang="en-US" dirty="0"/>
                    </a:p>
                  </a:txBody>
                  <a:tcPr/>
                </a:tc>
                <a:tc>
                  <a:txBody>
                    <a:bodyPr/>
                    <a:lstStyle/>
                    <a:p>
                      <a:pPr algn="ctr"/>
                      <a:r>
                        <a:rPr lang="is-IS" dirty="0" smtClean="0"/>
                        <a:t>…</a:t>
                      </a:r>
                      <a:endParaRPr lang="en-US" dirty="0"/>
                    </a:p>
                  </a:txBody>
                  <a:tcPr/>
                </a:tc>
                <a:tc>
                  <a:txBody>
                    <a:bodyPr/>
                    <a:lstStyle/>
                    <a:p>
                      <a:pPr algn="ctr"/>
                      <a:r>
                        <a:rPr lang="is-IS" dirty="0" smtClean="0"/>
                        <a:t>…</a:t>
                      </a:r>
                      <a:endParaRPr lang="en-US" dirty="0"/>
                    </a:p>
                  </a:txBody>
                  <a:tcPr/>
                </a:tc>
                <a:tc>
                  <a:txBody>
                    <a:bodyPr/>
                    <a:lstStyle/>
                    <a:p>
                      <a:pPr algn="ctr"/>
                      <a:endParaRPr lang="en-US"/>
                    </a:p>
                  </a:txBody>
                  <a:tcPr/>
                </a:tc>
                <a:tc>
                  <a:txBody>
                    <a:bodyPr/>
                    <a:lstStyle/>
                    <a:p>
                      <a:pPr algn="ctr"/>
                      <a:endParaRPr lang="en-US"/>
                    </a:p>
                  </a:txBody>
                  <a:tcPr/>
                </a:tc>
              </a:tr>
              <a:tr h="648456">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dirty="0" smtClean="0"/>
                        <a:t>Crime 2</a:t>
                      </a:r>
                    </a:p>
                  </a:txBody>
                  <a:tcPr/>
                </a:tc>
                <a:tc>
                  <a:txBody>
                    <a:bodyPr/>
                    <a:lstStyle/>
                    <a:p>
                      <a:pPr algn="ctr"/>
                      <a:r>
                        <a:rPr lang="en-US" dirty="0" smtClean="0"/>
                        <a:t>2.463</a:t>
                      </a:r>
                      <a:endParaRPr lang="en-US" dirty="0"/>
                    </a:p>
                  </a:txBody>
                  <a:tcPr/>
                </a:tc>
                <a:tc>
                  <a:txBody>
                    <a:bodyPr/>
                    <a:lstStyle/>
                    <a:p>
                      <a:pPr algn="ctr"/>
                      <a:r>
                        <a:rPr lang="en-US" dirty="0" smtClean="0"/>
                        <a:t>0</a:t>
                      </a:r>
                      <a:endParaRPr lang="en-US" dirty="0"/>
                    </a:p>
                  </a:txBody>
                  <a:tcPr/>
                </a:tc>
                <a:tc>
                  <a:txBody>
                    <a:bodyPr/>
                    <a:lstStyle/>
                    <a:p>
                      <a:pPr algn="ctr"/>
                      <a:r>
                        <a:rPr lang="en-US" dirty="0" smtClean="0"/>
                        <a:t>2.235</a:t>
                      </a:r>
                      <a:endParaRPr lang="en-US" dirty="0"/>
                    </a:p>
                  </a:txBody>
                  <a:tcPr/>
                </a:tc>
                <a:tc>
                  <a:txBody>
                    <a:bodyPr/>
                    <a:lstStyle/>
                    <a:p>
                      <a:pPr algn="ctr"/>
                      <a:r>
                        <a:rPr lang="is-IS" dirty="0" smtClean="0"/>
                        <a:t>…</a:t>
                      </a:r>
                      <a:endParaRPr lang="en-US" dirty="0"/>
                    </a:p>
                  </a:txBody>
                  <a:tcPr/>
                </a:tc>
                <a:tc>
                  <a:txBody>
                    <a:bodyPr/>
                    <a:lstStyle/>
                    <a:p>
                      <a:pPr algn="ctr"/>
                      <a:r>
                        <a:rPr lang="is-IS" dirty="0" smtClean="0"/>
                        <a:t>…</a:t>
                      </a:r>
                      <a:endParaRPr lang="en-US" dirty="0"/>
                    </a:p>
                  </a:txBody>
                  <a:tcPr/>
                </a:tc>
                <a:tc>
                  <a:txBody>
                    <a:bodyPr/>
                    <a:lstStyle/>
                    <a:p>
                      <a:pPr algn="ctr"/>
                      <a:endParaRPr lang="en-US"/>
                    </a:p>
                  </a:txBody>
                  <a:tcPr/>
                </a:tc>
                <a:tc>
                  <a:txBody>
                    <a:bodyPr/>
                    <a:lstStyle/>
                    <a:p>
                      <a:pPr algn="ctr"/>
                      <a:endParaRPr lang="en-US"/>
                    </a:p>
                  </a:txBody>
                  <a:tcPr/>
                </a:tc>
              </a:tr>
              <a:tr h="648456">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dirty="0" smtClean="0"/>
                        <a:t>Crime 3</a:t>
                      </a:r>
                    </a:p>
                  </a:txBody>
                  <a:tcPr/>
                </a:tc>
                <a:tc>
                  <a:txBody>
                    <a:bodyPr/>
                    <a:lstStyle/>
                    <a:p>
                      <a:pPr algn="ctr"/>
                      <a:r>
                        <a:rPr lang="en-US" dirty="0" smtClean="0"/>
                        <a:t>1.125</a:t>
                      </a:r>
                      <a:endParaRPr lang="en-US" dirty="0"/>
                    </a:p>
                  </a:txBody>
                  <a:tcPr/>
                </a:tc>
                <a:tc>
                  <a:txBody>
                    <a:bodyPr/>
                    <a:lstStyle/>
                    <a:p>
                      <a:pPr algn="ctr"/>
                      <a:r>
                        <a:rPr lang="en-US" dirty="0" smtClean="0"/>
                        <a:t>2.376</a:t>
                      </a:r>
                      <a:endParaRPr lang="en-US" dirty="0"/>
                    </a:p>
                  </a:txBody>
                  <a:tcPr/>
                </a:tc>
                <a:tc>
                  <a:txBody>
                    <a:bodyPr/>
                    <a:lstStyle/>
                    <a:p>
                      <a:pPr algn="ctr"/>
                      <a:r>
                        <a:rPr lang="en-US" dirty="0" smtClean="0"/>
                        <a:t>0</a:t>
                      </a: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r>
              <a:tr h="648456">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dirty="0" smtClean="0"/>
                        <a:t>Crime 4</a:t>
                      </a:r>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r>
              <a:tr h="648456">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dirty="0" smtClean="0"/>
                        <a:t>Crime 5</a:t>
                      </a:r>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r>
              <a:tr h="648456">
                <a:tc>
                  <a:txBody>
                    <a:bodyPr/>
                    <a:lstStyle/>
                    <a:p>
                      <a:pPr algn="ctr"/>
                      <a:r>
                        <a:rPr lang="en-US" dirty="0" smtClean="0"/>
                        <a:t>:</a:t>
                      </a: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r>
            </a:tbl>
          </a:graphicData>
        </a:graphic>
      </p:graphicFrame>
    </p:spTree>
    <p:extLst>
      <p:ext uri="{BB962C8B-B14F-4D97-AF65-F5344CB8AC3E}">
        <p14:creationId xmlns:p14="http://schemas.microsoft.com/office/powerpoint/2010/main" val="94224900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Coordinate Systems</a:t>
            </a:r>
            <a:endParaRPr lang="en-US" dirty="0"/>
          </a:p>
        </p:txBody>
      </p:sp>
      <p:sp>
        <p:nvSpPr>
          <p:cNvPr id="3" name="Content Placeholder 2"/>
          <p:cNvSpPr>
            <a:spLocks noGrp="1"/>
          </p:cNvSpPr>
          <p:nvPr>
            <p:ph sz="quarter" idx="10"/>
          </p:nvPr>
        </p:nvSpPr>
        <p:spPr/>
        <p:txBody>
          <a:bodyPr/>
          <a:lstStyle/>
          <a:p>
            <a:r>
              <a:rPr lang="en-US" dirty="0"/>
              <a:t>Try not to get confused between state plane coordinates and </a:t>
            </a:r>
            <a:r>
              <a:rPr lang="en-US" dirty="0" err="1"/>
              <a:t>gps</a:t>
            </a:r>
            <a:r>
              <a:rPr lang="en-US" dirty="0"/>
              <a:t> coordinates</a:t>
            </a:r>
            <a:r>
              <a:rPr lang="en-US" dirty="0" smtClean="0"/>
              <a:t>.</a:t>
            </a:r>
          </a:p>
          <a:p>
            <a:r>
              <a:rPr lang="en-US" dirty="0" smtClean="0"/>
              <a:t>I do not advise computing Euclidean distances along the earth by hand. The earth is curved. Use a built-in tool.</a:t>
            </a:r>
          </a:p>
          <a:p>
            <a:r>
              <a:rPr lang="en-US" dirty="0" smtClean="0"/>
              <a:t>Visualization helps to sanity check</a:t>
            </a:r>
          </a:p>
          <a:p>
            <a:endParaRPr lang="en-US" dirty="0"/>
          </a:p>
        </p:txBody>
      </p:sp>
    </p:spTree>
    <p:extLst>
      <p:ext uri="{BB962C8B-B14F-4D97-AF65-F5344CB8AC3E}">
        <p14:creationId xmlns:p14="http://schemas.microsoft.com/office/powerpoint/2010/main" val="350253945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Space-time data</a:t>
            </a:r>
            <a:endParaRPr lang="en-US" dirty="0"/>
          </a:p>
        </p:txBody>
      </p:sp>
      <p:pic>
        <p:nvPicPr>
          <p:cNvPr id="6" name="Picture 5" descr="Screen Shot 2016-07-08 at 11.58.5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5058" y="1000676"/>
            <a:ext cx="5483875" cy="5284327"/>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356852562"/>
              </p:ext>
            </p:extLst>
          </p:nvPr>
        </p:nvGraphicFramePr>
        <p:xfrm>
          <a:off x="575733" y="1142999"/>
          <a:ext cx="5147733" cy="5112573"/>
        </p:xfrm>
        <a:graphic>
          <a:graphicData uri="http://schemas.openxmlformats.org/drawingml/2006/table">
            <a:tbl>
              <a:tblPr firstRow="1" bandRow="1">
                <a:tableStyleId>{5C22544A-7EE6-4342-B048-85BDC9FD1C3A}</a:tableStyleId>
              </a:tblPr>
              <a:tblGrid>
                <a:gridCol w="1715911"/>
                <a:gridCol w="2019614"/>
                <a:gridCol w="1412208"/>
              </a:tblGrid>
              <a:tr h="776948">
                <a:tc>
                  <a:txBody>
                    <a:bodyPr/>
                    <a:lstStyle/>
                    <a:p>
                      <a:pPr algn="ctr"/>
                      <a:r>
                        <a:rPr lang="en-US" sz="2800" dirty="0" smtClean="0"/>
                        <a:t>crime</a:t>
                      </a:r>
                      <a:endParaRPr lang="en-US" sz="2800" dirty="0">
                        <a:latin typeface="Segoe"/>
                        <a:cs typeface="Segoe"/>
                      </a:endParaRPr>
                    </a:p>
                  </a:txBody>
                  <a:tcPr/>
                </a:tc>
                <a:tc>
                  <a:txBody>
                    <a:bodyPr/>
                    <a:lstStyle/>
                    <a:p>
                      <a:pPr algn="ctr"/>
                      <a:r>
                        <a:rPr lang="en-US" sz="2800" dirty="0" smtClean="0"/>
                        <a:t>location</a:t>
                      </a:r>
                      <a:endParaRPr lang="en-US" sz="2800" dirty="0">
                        <a:latin typeface="Segoe"/>
                        <a:cs typeface="Segoe"/>
                      </a:endParaRPr>
                    </a:p>
                  </a:txBody>
                  <a:tcPr/>
                </a:tc>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sz="2800" dirty="0" smtClean="0"/>
                        <a:t>time</a:t>
                      </a:r>
                      <a:endParaRPr lang="en-US" sz="2800" dirty="0" smtClean="0">
                        <a:latin typeface="Segoe"/>
                        <a:cs typeface="Segoe"/>
                      </a:endParaRPr>
                    </a:p>
                  </a:txBody>
                  <a:tcPr/>
                </a:tc>
              </a:tr>
              <a:tr h="611093">
                <a:tc>
                  <a:txBody>
                    <a:bodyPr/>
                    <a:lstStyle/>
                    <a:p>
                      <a:pPr algn="ctr"/>
                      <a:r>
                        <a:rPr lang="en-US" sz="2800" dirty="0" smtClean="0"/>
                        <a:t>1</a:t>
                      </a:r>
                      <a:endParaRPr lang="en-US" sz="2800" dirty="0">
                        <a:latin typeface="Segoe"/>
                        <a:cs typeface="Segoe"/>
                      </a:endParaRPr>
                    </a:p>
                  </a:txBody>
                  <a:tcPr/>
                </a:tc>
                <a:tc>
                  <a:txBody>
                    <a:bodyPr/>
                    <a:lstStyle/>
                    <a:p>
                      <a:pPr algn="ctr"/>
                      <a:r>
                        <a:rPr lang="en-US" sz="1800" dirty="0" smtClean="0">
                          <a:latin typeface="Segoe"/>
                          <a:cs typeface="Segoe"/>
                        </a:rPr>
                        <a:t>41.296001,</a:t>
                      </a:r>
                    </a:p>
                    <a:p>
                      <a:pPr algn="ctr"/>
                      <a:r>
                        <a:rPr lang="en-US" sz="1800" dirty="0" smtClean="0">
                          <a:latin typeface="Segoe"/>
                          <a:cs typeface="Segoe"/>
                        </a:rPr>
                        <a:t>-72.924335</a:t>
                      </a:r>
                      <a:endParaRPr lang="en-US" sz="1800" dirty="0">
                        <a:latin typeface="Segoe"/>
                        <a:cs typeface="Segoe"/>
                      </a:endParaRPr>
                    </a:p>
                  </a:txBody>
                  <a:tcPr/>
                </a:tc>
                <a:tc>
                  <a:txBody>
                    <a:bodyPr/>
                    <a:lstStyle/>
                    <a:p>
                      <a:pPr algn="ctr"/>
                      <a:r>
                        <a:rPr lang="en-US" dirty="0" smtClean="0"/>
                        <a:t>1:30pm</a:t>
                      </a:r>
                      <a:endParaRPr lang="en-US" dirty="0"/>
                    </a:p>
                  </a:txBody>
                  <a:tcPr/>
                </a:tc>
              </a:tr>
              <a:tr h="611093">
                <a:tc>
                  <a:txBody>
                    <a:bodyPr/>
                    <a:lstStyle/>
                    <a:p>
                      <a:pPr algn="ctr"/>
                      <a:r>
                        <a:rPr lang="en-US" sz="2800" dirty="0" smtClean="0"/>
                        <a:t>2</a:t>
                      </a:r>
                      <a:endParaRPr lang="en-US" sz="2800" dirty="0">
                        <a:latin typeface="Segoe"/>
                        <a:cs typeface="Segoe"/>
                      </a:endParaRPr>
                    </a:p>
                  </a:txBody>
                  <a:tcPr/>
                </a:tc>
                <a:tc>
                  <a:txBody>
                    <a:bodyPr/>
                    <a:lstStyle/>
                    <a:p>
                      <a:pPr algn="ctr"/>
                      <a:r>
                        <a:rPr lang="en-US" sz="1800" dirty="0" smtClean="0">
                          <a:latin typeface="Segoe"/>
                          <a:cs typeface="Segoe"/>
                        </a:rPr>
                        <a:t>41.297983,</a:t>
                      </a:r>
                    </a:p>
                    <a:p>
                      <a:pPr algn="ctr"/>
                      <a:r>
                        <a:rPr lang="en-US" sz="1800" dirty="0" smtClean="0">
                          <a:latin typeface="Segoe"/>
                          <a:cs typeface="Segoe"/>
                        </a:rPr>
                        <a:t>-72.923498</a:t>
                      </a:r>
                    </a:p>
                  </a:txBody>
                  <a:tcPr/>
                </a:tc>
                <a:tc>
                  <a:txBody>
                    <a:bodyPr/>
                    <a:lstStyle/>
                    <a:p>
                      <a:pPr algn="ctr"/>
                      <a:r>
                        <a:rPr lang="en-US" dirty="0" smtClean="0"/>
                        <a:t>5:00pm</a:t>
                      </a:r>
                      <a:endParaRPr lang="en-US" dirty="0"/>
                    </a:p>
                  </a:txBody>
                  <a:tcPr/>
                </a:tc>
              </a:tr>
              <a:tr h="611093">
                <a:tc>
                  <a:txBody>
                    <a:bodyPr/>
                    <a:lstStyle/>
                    <a:p>
                      <a:pPr algn="ctr"/>
                      <a:r>
                        <a:rPr lang="en-US" sz="2800" dirty="0" smtClean="0"/>
                        <a:t>3</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dirty="0" smtClean="0"/>
                        <a:t>8:10pm</a:t>
                      </a:r>
                      <a:endParaRPr lang="en-US" dirty="0"/>
                    </a:p>
                  </a:txBody>
                  <a:tcPr/>
                </a:tc>
              </a:tr>
              <a:tr h="611093">
                <a:tc>
                  <a:txBody>
                    <a:bodyPr/>
                    <a:lstStyle/>
                    <a:p>
                      <a:pPr algn="ctr"/>
                      <a:r>
                        <a:rPr lang="en-US" sz="2800" dirty="0" smtClean="0"/>
                        <a:t>4</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dirty="0" smtClean="0"/>
                        <a:t>9:00pm</a:t>
                      </a:r>
                      <a:endParaRPr lang="en-US" dirty="0"/>
                    </a:p>
                  </a:txBody>
                  <a:tcPr/>
                </a:tc>
              </a:tr>
              <a:tr h="611093">
                <a:tc>
                  <a:txBody>
                    <a:bodyPr/>
                    <a:lstStyle/>
                    <a:p>
                      <a:pPr algn="ctr"/>
                      <a:r>
                        <a:rPr lang="en-US" sz="2800" dirty="0" smtClean="0"/>
                        <a:t>5</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dirty="0" smtClean="0"/>
                        <a:t>2:25pm</a:t>
                      </a:r>
                      <a:endParaRPr lang="en-US" dirty="0"/>
                    </a:p>
                  </a:txBody>
                  <a:tcPr/>
                </a:tc>
              </a:tr>
              <a:tr h="611093">
                <a:tc>
                  <a:txBody>
                    <a:bodyPr/>
                    <a:lstStyle/>
                    <a:p>
                      <a:pPr algn="ctr"/>
                      <a:r>
                        <a:rPr lang="en-US" sz="2800" dirty="0" smtClean="0"/>
                        <a:t>6</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dirty="0" smtClean="0"/>
                        <a:t>6:00am</a:t>
                      </a:r>
                      <a:endParaRPr lang="en-US" dirty="0"/>
                    </a:p>
                  </a:txBody>
                  <a:tcPr/>
                </a:tc>
              </a:tr>
              <a:tr h="611093">
                <a:tc>
                  <a:txBody>
                    <a:bodyPr/>
                    <a:lstStyle/>
                    <a:p>
                      <a:pPr algn="ctr"/>
                      <a:r>
                        <a:rPr lang="en-US" sz="2800" dirty="0" smtClean="0"/>
                        <a:t>:</a:t>
                      </a:r>
                      <a:endParaRPr lang="en-US" sz="2800" dirty="0">
                        <a:latin typeface="Segoe"/>
                        <a:cs typeface="Segoe"/>
                      </a:endParaRPr>
                    </a:p>
                  </a:txBody>
                  <a:tcPr/>
                </a:tc>
                <a:tc>
                  <a:txBody>
                    <a:bodyPr/>
                    <a:lstStyle/>
                    <a:p>
                      <a:pPr algn="ctr"/>
                      <a:endParaRPr lang="en-US" sz="2800" dirty="0">
                        <a:latin typeface="Segoe"/>
                        <a:cs typeface="Segoe"/>
                      </a:endParaRPr>
                    </a:p>
                  </a:txBody>
                  <a:tcPr/>
                </a:tc>
                <a:tc>
                  <a:txBody>
                    <a:bodyPr/>
                    <a:lstStyle/>
                    <a:p>
                      <a:pPr algn="ctr"/>
                      <a:r>
                        <a:rPr lang="en-US" dirty="0" smtClean="0"/>
                        <a:t>:</a:t>
                      </a:r>
                      <a:endParaRPr lang="en-US" dirty="0"/>
                    </a:p>
                  </a:txBody>
                  <a:tcPr/>
                </a:tc>
              </a:tr>
            </a:tbl>
          </a:graphicData>
        </a:graphic>
      </p:graphicFrame>
      <p:sp>
        <p:nvSpPr>
          <p:cNvPr id="5" name="Content Placeholder 4"/>
          <p:cNvSpPr>
            <a:spLocks noGrp="1"/>
          </p:cNvSpPr>
          <p:nvPr>
            <p:ph sz="quarter" idx="10"/>
          </p:nvPr>
        </p:nvSpPr>
        <p:spPr>
          <a:xfrm>
            <a:off x="379413" y="6062132"/>
            <a:ext cx="11525250" cy="616481"/>
          </a:xfrm>
        </p:spPr>
        <p:txBody>
          <a:bodyPr/>
          <a:lstStyle/>
          <a:p>
            <a:endParaRPr lang="en-US" dirty="0"/>
          </a:p>
        </p:txBody>
      </p:sp>
    </p:spTree>
    <p:extLst>
      <p:ext uri="{BB962C8B-B14F-4D97-AF65-F5344CB8AC3E}">
        <p14:creationId xmlns:p14="http://schemas.microsoft.com/office/powerpoint/2010/main" val="40797771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rot="7991628">
            <a:off x="6166146" y="1745799"/>
            <a:ext cx="6352170" cy="626534"/>
            <a:chOff x="0" y="2963333"/>
            <a:chExt cx="7332133" cy="626534"/>
          </a:xfrm>
        </p:grpSpPr>
        <p:sp>
          <p:nvSpPr>
            <p:cNvPr id="12" name="Rectangle 11"/>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 name="Straight Connector 12"/>
            <p:cNvCxnSpPr>
              <a:stCxn id="12" idx="1"/>
              <a:endCxn id="12"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p:txBody>
          <a:bodyPr/>
          <a:lstStyle/>
          <a:p>
            <a:r>
              <a:rPr lang="en-US" dirty="0" smtClean="0"/>
              <a:t>Labeled data</a:t>
            </a:r>
            <a:endParaRPr lang="en-US" dirty="0"/>
          </a:p>
        </p:txBody>
      </p:sp>
      <p:pic>
        <p:nvPicPr>
          <p:cNvPr id="6" name="Picture 5" descr="Screen Shot 2016-07-08 at 11.58.58 AM.png"/>
          <p:cNvPicPr>
            <a:picLocks noChangeAspect="1"/>
          </p:cNvPicPr>
          <p:nvPr/>
        </p:nvPicPr>
        <p:blipFill rotWithShape="1">
          <a:blip r:embed="rId3">
            <a:extLst>
              <a:ext uri="{28A0092B-C50C-407E-A947-70E740481C1C}">
                <a14:useLocalDpi xmlns:a14="http://schemas.microsoft.com/office/drawing/2010/main" val="0"/>
              </a:ext>
            </a:extLst>
          </a:blip>
          <a:srcRect l="74061" t="14251" r="8438" b="68089"/>
          <a:stretch/>
        </p:blipFill>
        <p:spPr>
          <a:xfrm>
            <a:off x="11121683" y="6858000"/>
            <a:ext cx="2770800" cy="2694129"/>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2537629458"/>
              </p:ext>
            </p:extLst>
          </p:nvPr>
        </p:nvGraphicFramePr>
        <p:xfrm>
          <a:off x="575733" y="1142999"/>
          <a:ext cx="5147733" cy="5112573"/>
        </p:xfrm>
        <a:graphic>
          <a:graphicData uri="http://schemas.openxmlformats.org/drawingml/2006/table">
            <a:tbl>
              <a:tblPr firstRow="1" bandRow="1">
                <a:tableStyleId>{5C22544A-7EE6-4342-B048-85BDC9FD1C3A}</a:tableStyleId>
              </a:tblPr>
              <a:tblGrid>
                <a:gridCol w="1715911"/>
                <a:gridCol w="2019614"/>
                <a:gridCol w="1412208"/>
              </a:tblGrid>
              <a:tr h="776948">
                <a:tc>
                  <a:txBody>
                    <a:bodyPr/>
                    <a:lstStyle/>
                    <a:p>
                      <a:pPr algn="ctr"/>
                      <a:r>
                        <a:rPr lang="en-US" sz="2800" dirty="0" smtClean="0"/>
                        <a:t>Ad</a:t>
                      </a:r>
                      <a:endParaRPr lang="en-US" sz="2800" dirty="0">
                        <a:latin typeface="Segoe"/>
                        <a:cs typeface="Segoe"/>
                      </a:endParaRPr>
                    </a:p>
                  </a:txBody>
                  <a:tcPr/>
                </a:tc>
                <a:tc>
                  <a:txBody>
                    <a:bodyPr/>
                    <a:lstStyle/>
                    <a:p>
                      <a:pPr algn="ctr"/>
                      <a:r>
                        <a:rPr lang="en-US" sz="2800" dirty="0" smtClean="0"/>
                        <a:t>location</a:t>
                      </a:r>
                      <a:endParaRPr lang="en-US" sz="2800" dirty="0">
                        <a:latin typeface="Segoe"/>
                        <a:cs typeface="Segoe"/>
                      </a:endParaRPr>
                    </a:p>
                  </a:txBody>
                  <a:tcPr/>
                </a:tc>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sz="2800" dirty="0" smtClean="0">
                          <a:latin typeface="+mn-lt"/>
                          <a:cs typeface="+mn-cs"/>
                        </a:rPr>
                        <a:t>label</a:t>
                      </a:r>
                      <a:endParaRPr lang="en-US" sz="2800" dirty="0" smtClean="0">
                        <a:latin typeface="Segoe"/>
                        <a:cs typeface="Segoe"/>
                      </a:endParaRPr>
                    </a:p>
                  </a:txBody>
                  <a:tcPr/>
                </a:tc>
              </a:tr>
              <a:tr h="611093">
                <a:tc>
                  <a:txBody>
                    <a:bodyPr/>
                    <a:lstStyle/>
                    <a:p>
                      <a:pPr algn="ctr"/>
                      <a:r>
                        <a:rPr lang="en-US" sz="2800" dirty="0" smtClean="0"/>
                        <a:t>1</a:t>
                      </a:r>
                      <a:endParaRPr lang="en-US" sz="2800" dirty="0">
                        <a:latin typeface="Segoe"/>
                        <a:cs typeface="Segoe"/>
                      </a:endParaRPr>
                    </a:p>
                  </a:txBody>
                  <a:tcPr/>
                </a:tc>
                <a:tc>
                  <a:txBody>
                    <a:bodyPr/>
                    <a:lstStyle/>
                    <a:p>
                      <a:pPr algn="ctr"/>
                      <a:r>
                        <a:rPr lang="en-US" sz="1800" dirty="0" smtClean="0">
                          <a:latin typeface="Segoe"/>
                          <a:cs typeface="Segoe"/>
                        </a:rPr>
                        <a:t>41.296001,</a:t>
                      </a:r>
                    </a:p>
                    <a:p>
                      <a:pPr algn="ctr"/>
                      <a:r>
                        <a:rPr lang="en-US" sz="1800" dirty="0" smtClean="0">
                          <a:latin typeface="Segoe"/>
                          <a:cs typeface="Segoe"/>
                        </a:rPr>
                        <a:t>-72.924335</a:t>
                      </a:r>
                      <a:endParaRPr lang="en-US" sz="1800" dirty="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2</a:t>
                      </a:r>
                      <a:endParaRPr lang="en-US" sz="2800" dirty="0">
                        <a:latin typeface="Segoe"/>
                        <a:cs typeface="Segoe"/>
                      </a:endParaRPr>
                    </a:p>
                  </a:txBody>
                  <a:tcPr/>
                </a:tc>
                <a:tc>
                  <a:txBody>
                    <a:bodyPr/>
                    <a:lstStyle/>
                    <a:p>
                      <a:pPr algn="ctr"/>
                      <a:r>
                        <a:rPr lang="en-US" sz="1800" dirty="0" smtClean="0">
                          <a:latin typeface="Segoe"/>
                          <a:cs typeface="Segoe"/>
                        </a:rPr>
                        <a:t>41.297983,</a:t>
                      </a:r>
                    </a:p>
                    <a:p>
                      <a:pPr algn="ctr"/>
                      <a:r>
                        <a:rPr lang="en-US" sz="1800" dirty="0" smtClean="0">
                          <a:latin typeface="Segoe"/>
                          <a:cs typeface="Segoe"/>
                        </a:rPr>
                        <a:t>-72.923498</a:t>
                      </a:r>
                    </a:p>
                  </a:txBody>
                  <a:tcPr/>
                </a:tc>
                <a:tc>
                  <a:txBody>
                    <a:bodyPr/>
                    <a:lstStyle/>
                    <a:p>
                      <a:pPr algn="ctr"/>
                      <a:r>
                        <a:rPr lang="en-US" sz="2800" dirty="0" smtClean="0"/>
                        <a:t>-</a:t>
                      </a:r>
                      <a:endParaRPr lang="en-US" sz="2800" dirty="0"/>
                    </a:p>
                  </a:txBody>
                  <a:tcPr/>
                </a:tc>
              </a:tr>
              <a:tr h="611093">
                <a:tc>
                  <a:txBody>
                    <a:bodyPr/>
                    <a:lstStyle/>
                    <a:p>
                      <a:pPr algn="ctr"/>
                      <a:r>
                        <a:rPr lang="en-US" sz="2800" dirty="0" smtClean="0"/>
                        <a:t>3</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4</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5</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6</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a:t>
                      </a:r>
                      <a:endParaRPr lang="en-US" sz="2800" dirty="0">
                        <a:latin typeface="Segoe"/>
                        <a:cs typeface="Segoe"/>
                      </a:endParaRPr>
                    </a:p>
                  </a:txBody>
                  <a:tcPr/>
                </a:tc>
                <a:tc>
                  <a:txBody>
                    <a:bodyPr/>
                    <a:lstStyle/>
                    <a:p>
                      <a:pPr algn="ctr"/>
                      <a:endParaRPr lang="en-US" sz="2800" dirty="0">
                        <a:latin typeface="Segoe"/>
                        <a:cs typeface="Segoe"/>
                      </a:endParaRPr>
                    </a:p>
                  </a:txBody>
                  <a:tcPr/>
                </a:tc>
                <a:tc>
                  <a:txBody>
                    <a:bodyPr/>
                    <a:lstStyle/>
                    <a:p>
                      <a:pPr algn="ctr"/>
                      <a:r>
                        <a:rPr lang="en-US" dirty="0" smtClean="0"/>
                        <a:t>:</a:t>
                      </a:r>
                      <a:endParaRPr lang="en-US" dirty="0"/>
                    </a:p>
                  </a:txBody>
                  <a:tcPr/>
                </a:tc>
              </a:tr>
            </a:tbl>
          </a:graphicData>
        </a:graphic>
      </p:graphicFrame>
      <p:sp>
        <p:nvSpPr>
          <p:cNvPr id="5" name="Content Placeholder 4"/>
          <p:cNvSpPr>
            <a:spLocks noGrp="1"/>
          </p:cNvSpPr>
          <p:nvPr>
            <p:ph sz="quarter" idx="10"/>
          </p:nvPr>
        </p:nvSpPr>
        <p:spPr>
          <a:xfrm>
            <a:off x="379413" y="6062132"/>
            <a:ext cx="11525250" cy="616481"/>
          </a:xfrm>
        </p:spPr>
        <p:txBody>
          <a:bodyPr/>
          <a:lstStyle/>
          <a:p>
            <a:endParaRPr lang="en-US" dirty="0"/>
          </a:p>
        </p:txBody>
      </p:sp>
      <p:sp>
        <p:nvSpPr>
          <p:cNvPr id="4" name="TextBox 3"/>
          <p:cNvSpPr txBox="1"/>
          <p:nvPr/>
        </p:nvSpPr>
        <p:spPr>
          <a:xfrm>
            <a:off x="8043016" y="2039841"/>
            <a:ext cx="427371" cy="677108"/>
          </a:xfrm>
          <a:prstGeom prst="rect">
            <a:avLst/>
          </a:prstGeom>
          <a:noFill/>
        </p:spPr>
        <p:txBody>
          <a:bodyPr wrap="none" rtlCol="0">
            <a:spAutoFit/>
          </a:bodyPr>
          <a:lstStyle/>
          <a:p>
            <a:r>
              <a:rPr lang="en-US" sz="3800" dirty="0">
                <a:solidFill>
                  <a:srgbClr val="FF0000"/>
                </a:solidFill>
              </a:rPr>
              <a:t>+</a:t>
            </a:r>
          </a:p>
        </p:txBody>
      </p:sp>
      <p:sp>
        <p:nvSpPr>
          <p:cNvPr id="7" name="TextBox 6"/>
          <p:cNvSpPr txBox="1"/>
          <p:nvPr/>
        </p:nvSpPr>
        <p:spPr>
          <a:xfrm>
            <a:off x="7906791" y="3597036"/>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8" name="TextBox 7"/>
          <p:cNvSpPr txBox="1"/>
          <p:nvPr/>
        </p:nvSpPr>
        <p:spPr>
          <a:xfrm>
            <a:off x="8407074" y="3346867"/>
            <a:ext cx="427371" cy="677108"/>
          </a:xfrm>
          <a:prstGeom prst="rect">
            <a:avLst/>
          </a:prstGeom>
          <a:noFill/>
        </p:spPr>
        <p:txBody>
          <a:bodyPr wrap="none" rtlCol="0">
            <a:spAutoFit/>
          </a:bodyPr>
          <a:lstStyle/>
          <a:p>
            <a:r>
              <a:rPr lang="en-US" sz="3800" dirty="0">
                <a:solidFill>
                  <a:srgbClr val="FF0000"/>
                </a:solidFill>
              </a:rPr>
              <a:t>+</a:t>
            </a:r>
          </a:p>
        </p:txBody>
      </p:sp>
      <p:sp>
        <p:nvSpPr>
          <p:cNvPr id="9" name="TextBox 8"/>
          <p:cNvSpPr txBox="1"/>
          <p:nvPr/>
        </p:nvSpPr>
        <p:spPr>
          <a:xfrm>
            <a:off x="7521958" y="2865773"/>
            <a:ext cx="427371" cy="677108"/>
          </a:xfrm>
          <a:prstGeom prst="rect">
            <a:avLst/>
          </a:prstGeom>
          <a:noFill/>
        </p:spPr>
        <p:txBody>
          <a:bodyPr wrap="none" rtlCol="0">
            <a:spAutoFit/>
          </a:bodyPr>
          <a:lstStyle/>
          <a:p>
            <a:r>
              <a:rPr lang="en-US" sz="3800" dirty="0">
                <a:solidFill>
                  <a:srgbClr val="FF0000"/>
                </a:solidFill>
              </a:rPr>
              <a:t>+</a:t>
            </a:r>
          </a:p>
        </p:txBody>
      </p:sp>
      <p:sp>
        <p:nvSpPr>
          <p:cNvPr id="10" name="TextBox 9"/>
          <p:cNvSpPr txBox="1"/>
          <p:nvPr/>
        </p:nvSpPr>
        <p:spPr>
          <a:xfrm>
            <a:off x="9638541" y="2134509"/>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grpSp>
        <p:nvGrpSpPr>
          <p:cNvPr id="14" name="Group 13"/>
          <p:cNvGrpSpPr/>
          <p:nvPr/>
        </p:nvGrpSpPr>
        <p:grpSpPr>
          <a:xfrm rot="13361995">
            <a:off x="5157183" y="4364492"/>
            <a:ext cx="3960214" cy="626534"/>
            <a:chOff x="0" y="2963333"/>
            <a:chExt cx="7332133" cy="626534"/>
          </a:xfrm>
        </p:grpSpPr>
        <p:sp>
          <p:nvSpPr>
            <p:cNvPr id="15" name="Rectangle 14"/>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Connector 15"/>
            <p:cNvCxnSpPr>
              <a:stCxn id="15" idx="1"/>
              <a:endCxn id="15"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17" name="Group 16"/>
          <p:cNvGrpSpPr/>
          <p:nvPr/>
        </p:nvGrpSpPr>
        <p:grpSpPr>
          <a:xfrm rot="7991628">
            <a:off x="5436094" y="1313677"/>
            <a:ext cx="5483264" cy="626534"/>
            <a:chOff x="0" y="2963333"/>
            <a:chExt cx="7332133" cy="626534"/>
          </a:xfrm>
        </p:grpSpPr>
        <p:sp>
          <p:nvSpPr>
            <p:cNvPr id="18" name="Rectangle 17"/>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a:stCxn id="18" idx="1"/>
              <a:endCxn id="18"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0" name="TextBox 19"/>
          <p:cNvSpPr txBox="1"/>
          <p:nvPr/>
        </p:nvSpPr>
        <p:spPr>
          <a:xfrm>
            <a:off x="7616631" y="939845"/>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21" name="TextBox 20"/>
          <p:cNvSpPr txBox="1"/>
          <p:nvPr/>
        </p:nvSpPr>
        <p:spPr>
          <a:xfrm>
            <a:off x="7193316" y="3018173"/>
            <a:ext cx="427371" cy="677108"/>
          </a:xfrm>
          <a:prstGeom prst="rect">
            <a:avLst/>
          </a:prstGeom>
          <a:noFill/>
        </p:spPr>
        <p:txBody>
          <a:bodyPr wrap="none" rtlCol="0">
            <a:spAutoFit/>
          </a:bodyPr>
          <a:lstStyle/>
          <a:p>
            <a:r>
              <a:rPr lang="en-US" sz="3800" dirty="0">
                <a:solidFill>
                  <a:srgbClr val="FF0000"/>
                </a:solidFill>
              </a:rPr>
              <a:t>+</a:t>
            </a:r>
          </a:p>
        </p:txBody>
      </p:sp>
      <p:grpSp>
        <p:nvGrpSpPr>
          <p:cNvPr id="22" name="Group 21"/>
          <p:cNvGrpSpPr/>
          <p:nvPr/>
        </p:nvGrpSpPr>
        <p:grpSpPr>
          <a:xfrm rot="7991628">
            <a:off x="7052181" y="2513694"/>
            <a:ext cx="6458594" cy="626534"/>
            <a:chOff x="0" y="2963333"/>
            <a:chExt cx="7332133" cy="626534"/>
          </a:xfrm>
        </p:grpSpPr>
        <p:sp>
          <p:nvSpPr>
            <p:cNvPr id="23" name="Rectangle 22"/>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a:stCxn id="23" idx="1"/>
              <a:endCxn id="23"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25" name="Group 24"/>
          <p:cNvGrpSpPr/>
          <p:nvPr/>
        </p:nvGrpSpPr>
        <p:grpSpPr>
          <a:xfrm rot="13361995">
            <a:off x="8292041" y="937551"/>
            <a:ext cx="3960214" cy="626534"/>
            <a:chOff x="0" y="2963333"/>
            <a:chExt cx="7332133" cy="626534"/>
          </a:xfrm>
        </p:grpSpPr>
        <p:sp>
          <p:nvSpPr>
            <p:cNvPr id="26" name="Rectangle 25"/>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7" name="Straight Connector 26"/>
            <p:cNvCxnSpPr>
              <a:stCxn id="26" idx="1"/>
              <a:endCxn id="26"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8" name="TextBox 27"/>
          <p:cNvSpPr txBox="1"/>
          <p:nvPr/>
        </p:nvSpPr>
        <p:spPr>
          <a:xfrm>
            <a:off x="10291224" y="3133635"/>
            <a:ext cx="427371" cy="677108"/>
          </a:xfrm>
          <a:prstGeom prst="rect">
            <a:avLst/>
          </a:prstGeom>
          <a:noFill/>
        </p:spPr>
        <p:txBody>
          <a:bodyPr wrap="none" rtlCol="0">
            <a:spAutoFit/>
          </a:bodyPr>
          <a:lstStyle/>
          <a:p>
            <a:r>
              <a:rPr lang="en-US" sz="3800" dirty="0">
                <a:solidFill>
                  <a:srgbClr val="FF0000"/>
                </a:solidFill>
              </a:rPr>
              <a:t>+</a:t>
            </a:r>
          </a:p>
        </p:txBody>
      </p:sp>
      <p:sp>
        <p:nvSpPr>
          <p:cNvPr id="29" name="TextBox 28"/>
          <p:cNvSpPr txBox="1"/>
          <p:nvPr/>
        </p:nvSpPr>
        <p:spPr>
          <a:xfrm>
            <a:off x="9058224" y="4575368"/>
            <a:ext cx="427371" cy="677108"/>
          </a:xfrm>
          <a:prstGeom prst="rect">
            <a:avLst/>
          </a:prstGeom>
          <a:noFill/>
        </p:spPr>
        <p:txBody>
          <a:bodyPr wrap="none" rtlCol="0">
            <a:spAutoFit/>
          </a:bodyPr>
          <a:lstStyle/>
          <a:p>
            <a:r>
              <a:rPr lang="en-US" sz="3800" dirty="0">
                <a:solidFill>
                  <a:srgbClr val="FF0000"/>
                </a:solidFill>
              </a:rPr>
              <a:t>+</a:t>
            </a:r>
          </a:p>
        </p:txBody>
      </p:sp>
      <p:sp>
        <p:nvSpPr>
          <p:cNvPr id="30" name="TextBox 29"/>
          <p:cNvSpPr txBox="1"/>
          <p:nvPr/>
        </p:nvSpPr>
        <p:spPr>
          <a:xfrm>
            <a:off x="9059758" y="2537078"/>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1" name="TextBox 30"/>
          <p:cNvSpPr txBox="1"/>
          <p:nvPr/>
        </p:nvSpPr>
        <p:spPr>
          <a:xfrm>
            <a:off x="9192917" y="4325198"/>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2" name="TextBox 31"/>
          <p:cNvSpPr txBox="1"/>
          <p:nvPr/>
        </p:nvSpPr>
        <p:spPr>
          <a:xfrm>
            <a:off x="9712441" y="3728642"/>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3" name="TextBox 32"/>
          <p:cNvSpPr txBox="1"/>
          <p:nvPr/>
        </p:nvSpPr>
        <p:spPr>
          <a:xfrm>
            <a:off x="6309733" y="2230728"/>
            <a:ext cx="427371" cy="677108"/>
          </a:xfrm>
          <a:prstGeom prst="rect">
            <a:avLst/>
          </a:prstGeom>
          <a:noFill/>
        </p:spPr>
        <p:txBody>
          <a:bodyPr wrap="none" rtlCol="0">
            <a:spAutoFit/>
          </a:bodyPr>
          <a:lstStyle/>
          <a:p>
            <a:r>
              <a:rPr lang="en-US" sz="3800" dirty="0">
                <a:solidFill>
                  <a:srgbClr val="FF0000"/>
                </a:solidFill>
              </a:rPr>
              <a:t>+</a:t>
            </a:r>
          </a:p>
        </p:txBody>
      </p:sp>
      <p:sp>
        <p:nvSpPr>
          <p:cNvPr id="34" name="TextBox 33"/>
          <p:cNvSpPr txBox="1"/>
          <p:nvPr/>
        </p:nvSpPr>
        <p:spPr>
          <a:xfrm>
            <a:off x="9502316" y="2267665"/>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5" name="TextBox 34"/>
          <p:cNvSpPr txBox="1"/>
          <p:nvPr/>
        </p:nvSpPr>
        <p:spPr>
          <a:xfrm>
            <a:off x="9790941" y="1844302"/>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6" name="TextBox 35"/>
          <p:cNvSpPr txBox="1"/>
          <p:nvPr/>
        </p:nvSpPr>
        <p:spPr>
          <a:xfrm>
            <a:off x="9194450" y="2652541"/>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7" name="TextBox 36"/>
          <p:cNvSpPr txBox="1"/>
          <p:nvPr/>
        </p:nvSpPr>
        <p:spPr>
          <a:xfrm>
            <a:off x="7345716" y="3170573"/>
            <a:ext cx="427371" cy="677108"/>
          </a:xfrm>
          <a:prstGeom prst="rect">
            <a:avLst/>
          </a:prstGeom>
          <a:noFill/>
        </p:spPr>
        <p:txBody>
          <a:bodyPr wrap="none" rtlCol="0">
            <a:spAutoFit/>
          </a:bodyPr>
          <a:lstStyle/>
          <a:p>
            <a:r>
              <a:rPr lang="en-US" sz="3800" dirty="0">
                <a:solidFill>
                  <a:srgbClr val="FF0000"/>
                </a:solidFill>
              </a:rPr>
              <a:t>+</a:t>
            </a:r>
          </a:p>
        </p:txBody>
      </p:sp>
      <p:sp>
        <p:nvSpPr>
          <p:cNvPr id="38" name="TextBox 37"/>
          <p:cNvSpPr txBox="1"/>
          <p:nvPr/>
        </p:nvSpPr>
        <p:spPr>
          <a:xfrm>
            <a:off x="7401908" y="2707172"/>
            <a:ext cx="427371" cy="677108"/>
          </a:xfrm>
          <a:prstGeom prst="rect">
            <a:avLst/>
          </a:prstGeom>
          <a:noFill/>
        </p:spPr>
        <p:txBody>
          <a:bodyPr wrap="none" rtlCol="0">
            <a:spAutoFit/>
          </a:bodyPr>
          <a:lstStyle/>
          <a:p>
            <a:r>
              <a:rPr lang="en-US" sz="3800" dirty="0">
                <a:solidFill>
                  <a:srgbClr val="FF0000"/>
                </a:solidFill>
              </a:rPr>
              <a:t>+</a:t>
            </a:r>
          </a:p>
        </p:txBody>
      </p:sp>
    </p:spTree>
    <p:extLst>
      <p:ext uri="{BB962C8B-B14F-4D97-AF65-F5344CB8AC3E}">
        <p14:creationId xmlns:p14="http://schemas.microsoft.com/office/powerpoint/2010/main" val="232569667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KDE</a:t>
            </a:r>
            <a:endParaRPr lang="en-US" dirty="0"/>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157268882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Kernel Density Estimation</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4032203702"/>
              </p:ext>
            </p:extLst>
          </p:nvPr>
        </p:nvGraphicFramePr>
        <p:xfrm>
          <a:off x="802727" y="1156550"/>
          <a:ext cx="3411196" cy="5213144"/>
        </p:xfrm>
        <a:graphic>
          <a:graphicData uri="http://schemas.openxmlformats.org/drawingml/2006/table">
            <a:tbl>
              <a:tblPr firstRow="1" bandRow="1">
                <a:tableStyleId>{5C22544A-7EE6-4342-B048-85BDC9FD1C3A}</a:tableStyleId>
              </a:tblPr>
              <a:tblGrid>
                <a:gridCol w="1705598"/>
                <a:gridCol w="1705598"/>
              </a:tblGrid>
              <a:tr h="651643">
                <a:tc>
                  <a:txBody>
                    <a:bodyPr/>
                    <a:lstStyle/>
                    <a:p>
                      <a:pPr algn="ctr"/>
                      <a:r>
                        <a:rPr lang="en-US" sz="2800" dirty="0" smtClean="0">
                          <a:latin typeface="Segoe"/>
                          <a:cs typeface="Segoe"/>
                        </a:rPr>
                        <a:t>crime</a:t>
                      </a:r>
                      <a:endParaRPr lang="en-US" sz="2800" dirty="0">
                        <a:latin typeface="Segoe"/>
                        <a:cs typeface="Segoe"/>
                      </a:endParaRPr>
                    </a:p>
                  </a:txBody>
                  <a:tcPr/>
                </a:tc>
                <a:tc>
                  <a:txBody>
                    <a:bodyPr/>
                    <a:lstStyle/>
                    <a:p>
                      <a:pPr algn="ctr"/>
                      <a:r>
                        <a:rPr lang="en-US" sz="2800" dirty="0" smtClean="0">
                          <a:latin typeface="Segoe"/>
                          <a:cs typeface="Segoe"/>
                        </a:rPr>
                        <a:t>location</a:t>
                      </a:r>
                      <a:endParaRPr lang="en-US" sz="2800" dirty="0">
                        <a:latin typeface="Segoe"/>
                        <a:cs typeface="Segoe"/>
                      </a:endParaRPr>
                    </a:p>
                  </a:txBody>
                  <a:tcPr/>
                </a:tc>
              </a:tr>
              <a:tr h="651643">
                <a:tc>
                  <a:txBody>
                    <a:bodyPr/>
                    <a:lstStyle/>
                    <a:p>
                      <a:pPr algn="ctr"/>
                      <a:r>
                        <a:rPr lang="en-US" sz="2800" dirty="0" smtClean="0">
                          <a:latin typeface="Segoe"/>
                          <a:cs typeface="Segoe"/>
                        </a:rPr>
                        <a:t>1</a:t>
                      </a:r>
                      <a:endParaRPr lang="en-US" sz="2800" dirty="0">
                        <a:latin typeface="Segoe"/>
                        <a:cs typeface="Segoe"/>
                      </a:endParaRPr>
                    </a:p>
                  </a:txBody>
                  <a:tcPr/>
                </a:tc>
                <a:tc>
                  <a:txBody>
                    <a:bodyPr/>
                    <a:lstStyle/>
                    <a:p>
                      <a:pPr algn="ctr"/>
                      <a:r>
                        <a:rPr lang="en-US" sz="2800" dirty="0" smtClean="0">
                          <a:latin typeface="Segoe"/>
                          <a:cs typeface="Segoe"/>
                        </a:rPr>
                        <a:t>15</a:t>
                      </a:r>
                      <a:endParaRPr lang="en-US" sz="2800" dirty="0">
                        <a:latin typeface="Segoe"/>
                        <a:cs typeface="Segoe"/>
                      </a:endParaRPr>
                    </a:p>
                  </a:txBody>
                  <a:tcPr/>
                </a:tc>
              </a:tr>
              <a:tr h="651643">
                <a:tc>
                  <a:txBody>
                    <a:bodyPr/>
                    <a:lstStyle/>
                    <a:p>
                      <a:pPr algn="ctr"/>
                      <a:r>
                        <a:rPr lang="en-US" sz="2800" dirty="0" smtClean="0">
                          <a:latin typeface="Segoe"/>
                          <a:cs typeface="Segoe"/>
                        </a:rPr>
                        <a:t>2</a:t>
                      </a:r>
                      <a:endParaRPr lang="en-US" sz="2800" dirty="0">
                        <a:latin typeface="Segoe"/>
                        <a:cs typeface="Segoe"/>
                      </a:endParaRPr>
                    </a:p>
                  </a:txBody>
                  <a:tcPr/>
                </a:tc>
                <a:tc>
                  <a:txBody>
                    <a:bodyPr/>
                    <a:lstStyle/>
                    <a:p>
                      <a:pPr algn="ctr"/>
                      <a:r>
                        <a:rPr lang="en-US" sz="2800" dirty="0" smtClean="0">
                          <a:latin typeface="Segoe"/>
                          <a:cs typeface="Segoe"/>
                        </a:rPr>
                        <a:t>12</a:t>
                      </a:r>
                    </a:p>
                  </a:txBody>
                  <a:tcPr/>
                </a:tc>
              </a:tr>
              <a:tr h="651643">
                <a:tc>
                  <a:txBody>
                    <a:bodyPr/>
                    <a:lstStyle/>
                    <a:p>
                      <a:pPr algn="ctr"/>
                      <a:r>
                        <a:rPr lang="en-US" sz="2800" dirty="0" smtClean="0">
                          <a:latin typeface="Segoe"/>
                          <a:cs typeface="Segoe"/>
                        </a:rPr>
                        <a:t>3</a:t>
                      </a:r>
                      <a:endParaRPr lang="en-US" sz="2800" dirty="0">
                        <a:latin typeface="Segoe"/>
                        <a:cs typeface="Segoe"/>
                      </a:endParaRPr>
                    </a:p>
                  </a:txBody>
                  <a:tcPr/>
                </a:tc>
                <a:tc>
                  <a:txBody>
                    <a:bodyPr/>
                    <a:lstStyle/>
                    <a:p>
                      <a:pPr algn="ctr"/>
                      <a:r>
                        <a:rPr lang="en-US" sz="2800" dirty="0" smtClean="0">
                          <a:latin typeface="Segoe"/>
                          <a:cs typeface="Segoe"/>
                        </a:rPr>
                        <a:t>10</a:t>
                      </a:r>
                      <a:endParaRPr lang="en-US" sz="2800" dirty="0">
                        <a:latin typeface="Segoe"/>
                        <a:cs typeface="Segoe"/>
                      </a:endParaRPr>
                    </a:p>
                  </a:txBody>
                  <a:tcPr/>
                </a:tc>
              </a:tr>
              <a:tr h="651643">
                <a:tc>
                  <a:txBody>
                    <a:bodyPr/>
                    <a:lstStyle/>
                    <a:p>
                      <a:pPr algn="ctr"/>
                      <a:r>
                        <a:rPr lang="en-US" sz="2800" dirty="0" smtClean="0">
                          <a:latin typeface="Segoe"/>
                          <a:cs typeface="Segoe"/>
                        </a:rPr>
                        <a:t>4</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5</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6</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a:t>
                      </a:r>
                      <a:endParaRPr lang="en-US" sz="2800" dirty="0">
                        <a:latin typeface="Segoe"/>
                        <a:cs typeface="Segoe"/>
                      </a:endParaRPr>
                    </a:p>
                  </a:txBody>
                  <a:tcPr/>
                </a:tc>
                <a:tc>
                  <a:txBody>
                    <a:bodyPr/>
                    <a:lstStyle/>
                    <a:p>
                      <a:pPr algn="ctr"/>
                      <a:endParaRPr lang="en-US" sz="2800" dirty="0">
                        <a:latin typeface="Segoe"/>
                        <a:cs typeface="Segoe"/>
                      </a:endParaRPr>
                    </a:p>
                  </a:txBody>
                  <a:tcPr/>
                </a:tc>
              </a:tr>
            </a:tbl>
          </a:graphicData>
        </a:graphic>
      </p:graphicFrame>
      <p:cxnSp>
        <p:nvCxnSpPr>
          <p:cNvPr id="5" name="Straight Connector 4"/>
          <p:cNvCxnSpPr/>
          <p:nvPr/>
        </p:nvCxnSpPr>
        <p:spPr>
          <a:xfrm flipV="1">
            <a:off x="5384800" y="5740400"/>
            <a:ext cx="6045200" cy="16933"/>
          </a:xfrm>
          <a:prstGeom prst="line">
            <a:avLst/>
          </a:prstGeom>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6722533" y="56557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p:cNvSpPr/>
          <p:nvPr/>
        </p:nvSpPr>
        <p:spPr>
          <a:xfrm>
            <a:off x="6942665" y="5655735"/>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p:cNvSpPr/>
          <p:nvPr/>
        </p:nvSpPr>
        <p:spPr>
          <a:xfrm>
            <a:off x="6847409" y="56620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Oval 9"/>
          <p:cNvSpPr/>
          <p:nvPr/>
        </p:nvSpPr>
        <p:spPr>
          <a:xfrm>
            <a:off x="57509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Oval 10"/>
          <p:cNvSpPr/>
          <p:nvPr/>
        </p:nvSpPr>
        <p:spPr>
          <a:xfrm>
            <a:off x="61700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Oval 11"/>
          <p:cNvSpPr/>
          <p:nvPr/>
        </p:nvSpPr>
        <p:spPr>
          <a:xfrm>
            <a:off x="8379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Oval 12"/>
          <p:cNvSpPr/>
          <p:nvPr/>
        </p:nvSpPr>
        <p:spPr>
          <a:xfrm>
            <a:off x="85005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 name="Oval 13"/>
          <p:cNvSpPr/>
          <p:nvPr/>
        </p:nvSpPr>
        <p:spPr>
          <a:xfrm>
            <a:off x="87164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Oval 14"/>
          <p:cNvSpPr/>
          <p:nvPr/>
        </p:nvSpPr>
        <p:spPr>
          <a:xfrm>
            <a:off x="9376833" y="56239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 name="Oval 15"/>
          <p:cNvSpPr/>
          <p:nvPr/>
        </p:nvSpPr>
        <p:spPr>
          <a:xfrm>
            <a:off x="107801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 name="Oval 16"/>
          <p:cNvSpPr/>
          <p:nvPr/>
        </p:nvSpPr>
        <p:spPr>
          <a:xfrm>
            <a:off x="103483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Oval 17"/>
          <p:cNvSpPr/>
          <p:nvPr/>
        </p:nvSpPr>
        <p:spPr>
          <a:xfrm>
            <a:off x="88624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 name="Oval 18"/>
          <p:cNvSpPr/>
          <p:nvPr/>
        </p:nvSpPr>
        <p:spPr>
          <a:xfrm>
            <a:off x="8621183" y="56176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 name="Oval 19"/>
          <p:cNvSpPr/>
          <p:nvPr/>
        </p:nvSpPr>
        <p:spPr>
          <a:xfrm>
            <a:off x="952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 name="Oval 20"/>
          <p:cNvSpPr/>
          <p:nvPr/>
        </p:nvSpPr>
        <p:spPr>
          <a:xfrm>
            <a:off x="825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 name="Freeform 21"/>
          <p:cNvSpPr/>
          <p:nvPr/>
        </p:nvSpPr>
        <p:spPr>
          <a:xfrm>
            <a:off x="5164667" y="43650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3" name="Freeform 22"/>
          <p:cNvSpPr/>
          <p:nvPr/>
        </p:nvSpPr>
        <p:spPr>
          <a:xfrm>
            <a:off x="5452539" y="4381962"/>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 name="Freeform 23"/>
          <p:cNvSpPr/>
          <p:nvPr/>
        </p:nvSpPr>
        <p:spPr>
          <a:xfrm>
            <a:off x="7687727" y="4432762"/>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 name="Freeform 24"/>
          <p:cNvSpPr/>
          <p:nvPr/>
        </p:nvSpPr>
        <p:spPr>
          <a:xfrm>
            <a:off x="9431869" y="4466630"/>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Freeform 25"/>
          <p:cNvSpPr/>
          <p:nvPr/>
        </p:nvSpPr>
        <p:spPr>
          <a:xfrm>
            <a:off x="7755468" y="45004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Freeform 26"/>
          <p:cNvSpPr/>
          <p:nvPr/>
        </p:nvSpPr>
        <p:spPr>
          <a:xfrm>
            <a:off x="7535335" y="44666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Freeform 27"/>
          <p:cNvSpPr/>
          <p:nvPr/>
        </p:nvSpPr>
        <p:spPr>
          <a:xfrm>
            <a:off x="6146801" y="44666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Freeform 28"/>
          <p:cNvSpPr/>
          <p:nvPr/>
        </p:nvSpPr>
        <p:spPr>
          <a:xfrm>
            <a:off x="6248404" y="44496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 name="Freeform 29"/>
          <p:cNvSpPr/>
          <p:nvPr/>
        </p:nvSpPr>
        <p:spPr>
          <a:xfrm>
            <a:off x="8060265" y="44496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 name="Freeform 30"/>
          <p:cNvSpPr/>
          <p:nvPr/>
        </p:nvSpPr>
        <p:spPr>
          <a:xfrm>
            <a:off x="8619068" y="4500496"/>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2" name="Freeform 31"/>
          <p:cNvSpPr/>
          <p:nvPr/>
        </p:nvSpPr>
        <p:spPr>
          <a:xfrm>
            <a:off x="8161868" y="450049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3" name="Freeform 32"/>
          <p:cNvSpPr/>
          <p:nvPr/>
        </p:nvSpPr>
        <p:spPr>
          <a:xfrm>
            <a:off x="7907868" y="4449694"/>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4" name="Freeform 33"/>
          <p:cNvSpPr/>
          <p:nvPr/>
        </p:nvSpPr>
        <p:spPr>
          <a:xfrm>
            <a:off x="6350005" y="4483564"/>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Freeform 34"/>
          <p:cNvSpPr/>
          <p:nvPr/>
        </p:nvSpPr>
        <p:spPr>
          <a:xfrm>
            <a:off x="8788406" y="4483567"/>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Freeform 35"/>
          <p:cNvSpPr/>
          <p:nvPr/>
        </p:nvSpPr>
        <p:spPr>
          <a:xfrm>
            <a:off x="9922935" y="4500497"/>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7374626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Kernel Density Estimation</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1512296591"/>
              </p:ext>
            </p:extLst>
          </p:nvPr>
        </p:nvGraphicFramePr>
        <p:xfrm>
          <a:off x="802727" y="1156550"/>
          <a:ext cx="3411196" cy="5213144"/>
        </p:xfrm>
        <a:graphic>
          <a:graphicData uri="http://schemas.openxmlformats.org/drawingml/2006/table">
            <a:tbl>
              <a:tblPr firstRow="1" bandRow="1">
                <a:tableStyleId>{5C22544A-7EE6-4342-B048-85BDC9FD1C3A}</a:tableStyleId>
              </a:tblPr>
              <a:tblGrid>
                <a:gridCol w="1705598"/>
                <a:gridCol w="1705598"/>
              </a:tblGrid>
              <a:tr h="651643">
                <a:tc>
                  <a:txBody>
                    <a:bodyPr/>
                    <a:lstStyle/>
                    <a:p>
                      <a:pPr algn="ctr"/>
                      <a:r>
                        <a:rPr lang="en-US" sz="2800" dirty="0" smtClean="0">
                          <a:latin typeface="Segoe"/>
                          <a:cs typeface="Segoe"/>
                        </a:rPr>
                        <a:t>crime</a:t>
                      </a:r>
                      <a:endParaRPr lang="en-US" sz="2800" dirty="0">
                        <a:latin typeface="Segoe"/>
                        <a:cs typeface="Segoe"/>
                      </a:endParaRPr>
                    </a:p>
                  </a:txBody>
                  <a:tcPr/>
                </a:tc>
                <a:tc>
                  <a:txBody>
                    <a:bodyPr/>
                    <a:lstStyle/>
                    <a:p>
                      <a:pPr algn="ctr"/>
                      <a:r>
                        <a:rPr lang="en-US" sz="2800" dirty="0" smtClean="0">
                          <a:latin typeface="Segoe"/>
                          <a:cs typeface="Segoe"/>
                        </a:rPr>
                        <a:t>location</a:t>
                      </a:r>
                      <a:endParaRPr lang="en-US" sz="2800" dirty="0">
                        <a:latin typeface="Segoe"/>
                        <a:cs typeface="Segoe"/>
                      </a:endParaRPr>
                    </a:p>
                  </a:txBody>
                  <a:tcPr/>
                </a:tc>
              </a:tr>
              <a:tr h="651643">
                <a:tc>
                  <a:txBody>
                    <a:bodyPr/>
                    <a:lstStyle/>
                    <a:p>
                      <a:pPr algn="ctr"/>
                      <a:r>
                        <a:rPr lang="en-US" sz="2800" dirty="0" smtClean="0">
                          <a:latin typeface="Segoe"/>
                          <a:cs typeface="Segoe"/>
                        </a:rPr>
                        <a:t>1</a:t>
                      </a:r>
                      <a:endParaRPr lang="en-US" sz="2800" dirty="0">
                        <a:latin typeface="Segoe"/>
                        <a:cs typeface="Segoe"/>
                      </a:endParaRPr>
                    </a:p>
                  </a:txBody>
                  <a:tcPr/>
                </a:tc>
                <a:tc>
                  <a:txBody>
                    <a:bodyPr/>
                    <a:lstStyle/>
                    <a:p>
                      <a:pPr algn="ctr"/>
                      <a:r>
                        <a:rPr lang="en-US" sz="2800" dirty="0" smtClean="0">
                          <a:latin typeface="Segoe"/>
                          <a:cs typeface="Segoe"/>
                        </a:rPr>
                        <a:t>15</a:t>
                      </a:r>
                      <a:endParaRPr lang="en-US" sz="2800" dirty="0">
                        <a:latin typeface="Segoe"/>
                        <a:cs typeface="Segoe"/>
                      </a:endParaRPr>
                    </a:p>
                  </a:txBody>
                  <a:tcPr/>
                </a:tc>
              </a:tr>
              <a:tr h="651643">
                <a:tc>
                  <a:txBody>
                    <a:bodyPr/>
                    <a:lstStyle/>
                    <a:p>
                      <a:pPr algn="ctr"/>
                      <a:r>
                        <a:rPr lang="en-US" sz="2800" dirty="0" smtClean="0">
                          <a:latin typeface="Segoe"/>
                          <a:cs typeface="Segoe"/>
                        </a:rPr>
                        <a:t>2</a:t>
                      </a:r>
                      <a:endParaRPr lang="en-US" sz="2800" dirty="0">
                        <a:latin typeface="Segoe"/>
                        <a:cs typeface="Segoe"/>
                      </a:endParaRPr>
                    </a:p>
                  </a:txBody>
                  <a:tcPr/>
                </a:tc>
                <a:tc>
                  <a:txBody>
                    <a:bodyPr/>
                    <a:lstStyle/>
                    <a:p>
                      <a:pPr algn="ctr"/>
                      <a:r>
                        <a:rPr lang="en-US" sz="2800" dirty="0" smtClean="0">
                          <a:latin typeface="Segoe"/>
                          <a:cs typeface="Segoe"/>
                        </a:rPr>
                        <a:t>12</a:t>
                      </a:r>
                    </a:p>
                  </a:txBody>
                  <a:tcPr/>
                </a:tc>
              </a:tr>
              <a:tr h="651643">
                <a:tc>
                  <a:txBody>
                    <a:bodyPr/>
                    <a:lstStyle/>
                    <a:p>
                      <a:pPr algn="ctr"/>
                      <a:r>
                        <a:rPr lang="en-US" sz="2800" dirty="0" smtClean="0">
                          <a:latin typeface="Segoe"/>
                          <a:cs typeface="Segoe"/>
                        </a:rPr>
                        <a:t>3</a:t>
                      </a:r>
                      <a:endParaRPr lang="en-US" sz="2800" dirty="0">
                        <a:latin typeface="Segoe"/>
                        <a:cs typeface="Segoe"/>
                      </a:endParaRPr>
                    </a:p>
                  </a:txBody>
                  <a:tcPr/>
                </a:tc>
                <a:tc>
                  <a:txBody>
                    <a:bodyPr/>
                    <a:lstStyle/>
                    <a:p>
                      <a:pPr algn="ctr"/>
                      <a:r>
                        <a:rPr lang="en-US" sz="2800" dirty="0" smtClean="0">
                          <a:latin typeface="Segoe"/>
                          <a:cs typeface="Segoe"/>
                        </a:rPr>
                        <a:t>10</a:t>
                      </a:r>
                      <a:endParaRPr lang="en-US" sz="2800" dirty="0">
                        <a:latin typeface="Segoe"/>
                        <a:cs typeface="Segoe"/>
                      </a:endParaRPr>
                    </a:p>
                  </a:txBody>
                  <a:tcPr/>
                </a:tc>
              </a:tr>
              <a:tr h="651643">
                <a:tc>
                  <a:txBody>
                    <a:bodyPr/>
                    <a:lstStyle/>
                    <a:p>
                      <a:pPr algn="ctr"/>
                      <a:r>
                        <a:rPr lang="en-US" sz="2800" dirty="0" smtClean="0">
                          <a:latin typeface="Segoe"/>
                          <a:cs typeface="Segoe"/>
                        </a:rPr>
                        <a:t>4</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5</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6</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a:t>
                      </a:r>
                      <a:endParaRPr lang="en-US" sz="2800" dirty="0">
                        <a:latin typeface="Segoe"/>
                        <a:cs typeface="Segoe"/>
                      </a:endParaRPr>
                    </a:p>
                  </a:txBody>
                  <a:tcPr/>
                </a:tc>
                <a:tc>
                  <a:txBody>
                    <a:bodyPr/>
                    <a:lstStyle/>
                    <a:p>
                      <a:pPr algn="ctr"/>
                      <a:endParaRPr lang="en-US" sz="2800" dirty="0">
                        <a:latin typeface="Segoe"/>
                        <a:cs typeface="Segoe"/>
                      </a:endParaRPr>
                    </a:p>
                  </a:txBody>
                  <a:tcPr/>
                </a:tc>
              </a:tr>
            </a:tbl>
          </a:graphicData>
        </a:graphic>
      </p:graphicFrame>
      <p:cxnSp>
        <p:nvCxnSpPr>
          <p:cNvPr id="5" name="Straight Connector 4"/>
          <p:cNvCxnSpPr/>
          <p:nvPr/>
        </p:nvCxnSpPr>
        <p:spPr>
          <a:xfrm flipV="1">
            <a:off x="5384800" y="5740400"/>
            <a:ext cx="6045200" cy="16933"/>
          </a:xfrm>
          <a:prstGeom prst="line">
            <a:avLst/>
          </a:prstGeom>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6722533" y="56557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p:cNvSpPr/>
          <p:nvPr/>
        </p:nvSpPr>
        <p:spPr>
          <a:xfrm>
            <a:off x="6942665" y="5655735"/>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p:cNvSpPr/>
          <p:nvPr/>
        </p:nvSpPr>
        <p:spPr>
          <a:xfrm>
            <a:off x="6847409" y="56620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Oval 9"/>
          <p:cNvSpPr/>
          <p:nvPr/>
        </p:nvSpPr>
        <p:spPr>
          <a:xfrm>
            <a:off x="57509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Oval 10"/>
          <p:cNvSpPr/>
          <p:nvPr/>
        </p:nvSpPr>
        <p:spPr>
          <a:xfrm>
            <a:off x="61700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Oval 11"/>
          <p:cNvSpPr/>
          <p:nvPr/>
        </p:nvSpPr>
        <p:spPr>
          <a:xfrm>
            <a:off x="8379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Oval 12"/>
          <p:cNvSpPr/>
          <p:nvPr/>
        </p:nvSpPr>
        <p:spPr>
          <a:xfrm>
            <a:off x="85005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 name="Oval 13"/>
          <p:cNvSpPr/>
          <p:nvPr/>
        </p:nvSpPr>
        <p:spPr>
          <a:xfrm>
            <a:off x="87164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Oval 14"/>
          <p:cNvSpPr/>
          <p:nvPr/>
        </p:nvSpPr>
        <p:spPr>
          <a:xfrm>
            <a:off x="9376833" y="56239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 name="Oval 15"/>
          <p:cNvSpPr/>
          <p:nvPr/>
        </p:nvSpPr>
        <p:spPr>
          <a:xfrm>
            <a:off x="107801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 name="Oval 16"/>
          <p:cNvSpPr/>
          <p:nvPr/>
        </p:nvSpPr>
        <p:spPr>
          <a:xfrm>
            <a:off x="103483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Oval 17"/>
          <p:cNvSpPr/>
          <p:nvPr/>
        </p:nvSpPr>
        <p:spPr>
          <a:xfrm>
            <a:off x="88624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 name="Oval 18"/>
          <p:cNvSpPr/>
          <p:nvPr/>
        </p:nvSpPr>
        <p:spPr>
          <a:xfrm>
            <a:off x="8621183" y="56176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 name="Oval 19"/>
          <p:cNvSpPr/>
          <p:nvPr/>
        </p:nvSpPr>
        <p:spPr>
          <a:xfrm>
            <a:off x="952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 name="Oval 20"/>
          <p:cNvSpPr/>
          <p:nvPr/>
        </p:nvSpPr>
        <p:spPr>
          <a:xfrm>
            <a:off x="825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 name="Freeform 5"/>
          <p:cNvSpPr/>
          <p:nvPr/>
        </p:nvSpPr>
        <p:spPr>
          <a:xfrm>
            <a:off x="6445958" y="1577589"/>
            <a:ext cx="5368424" cy="4137812"/>
          </a:xfrm>
          <a:custGeom>
            <a:avLst/>
            <a:gdLst>
              <a:gd name="connsiteX0" fmla="*/ 0 w 5368424"/>
              <a:gd name="connsiteY0" fmla="*/ 2540579 h 4137812"/>
              <a:gd name="connsiteX1" fmla="*/ 211658 w 5368424"/>
              <a:gd name="connsiteY1" fmla="*/ 1674609 h 4137812"/>
              <a:gd name="connsiteX2" fmla="*/ 596491 w 5368424"/>
              <a:gd name="connsiteY2" fmla="*/ 1559146 h 4137812"/>
              <a:gd name="connsiteX3" fmla="*/ 885116 w 5368424"/>
              <a:gd name="connsiteY3" fmla="*/ 2078728 h 4137812"/>
              <a:gd name="connsiteX4" fmla="*/ 1058291 w 5368424"/>
              <a:gd name="connsiteY4" fmla="*/ 2790748 h 4137812"/>
              <a:gd name="connsiteX5" fmla="*/ 1289191 w 5368424"/>
              <a:gd name="connsiteY5" fmla="*/ 3040917 h 4137812"/>
              <a:gd name="connsiteX6" fmla="*/ 1443125 w 5368424"/>
              <a:gd name="connsiteY6" fmla="*/ 2771504 h 4137812"/>
              <a:gd name="connsiteX7" fmla="*/ 1712508 w 5368424"/>
              <a:gd name="connsiteY7" fmla="*/ 673933 h 4137812"/>
              <a:gd name="connsiteX8" fmla="*/ 1981891 w 5368424"/>
              <a:gd name="connsiteY8" fmla="*/ 58132 h 4137812"/>
              <a:gd name="connsiteX9" fmla="*/ 2289758 w 5368424"/>
              <a:gd name="connsiteY9" fmla="*/ 154351 h 4137812"/>
              <a:gd name="connsiteX10" fmla="*/ 2501416 w 5368424"/>
              <a:gd name="connsiteY10" fmla="*/ 1193514 h 4137812"/>
              <a:gd name="connsiteX11" fmla="*/ 2578383 w 5368424"/>
              <a:gd name="connsiteY11" fmla="*/ 1751584 h 4137812"/>
              <a:gd name="connsiteX12" fmla="*/ 2828525 w 5368424"/>
              <a:gd name="connsiteY12" fmla="*/ 1366708 h 4137812"/>
              <a:gd name="connsiteX13" fmla="*/ 3251841 w 5368424"/>
              <a:gd name="connsiteY13" fmla="*/ 1655365 h 4137812"/>
              <a:gd name="connsiteX14" fmla="*/ 3521224 w 5368424"/>
              <a:gd name="connsiteY14" fmla="*/ 2309653 h 4137812"/>
              <a:gd name="connsiteX15" fmla="*/ 3694399 w 5368424"/>
              <a:gd name="connsiteY15" fmla="*/ 2809991 h 4137812"/>
              <a:gd name="connsiteX16" fmla="*/ 4002266 w 5368424"/>
              <a:gd name="connsiteY16" fmla="*/ 2598310 h 4137812"/>
              <a:gd name="connsiteX17" fmla="*/ 4252408 w 5368424"/>
              <a:gd name="connsiteY17" fmla="*/ 3098648 h 4137812"/>
              <a:gd name="connsiteX18" fmla="*/ 4541033 w 5368424"/>
              <a:gd name="connsiteY18" fmla="*/ 3079404 h 4137812"/>
              <a:gd name="connsiteX19" fmla="*/ 4945108 w 5368424"/>
              <a:gd name="connsiteY19" fmla="*/ 3906887 h 4137812"/>
              <a:gd name="connsiteX20" fmla="*/ 5368424 w 5368424"/>
              <a:gd name="connsiteY20" fmla="*/ 4137812 h 4137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368424" h="4137812">
                <a:moveTo>
                  <a:pt x="0" y="2540579"/>
                </a:moveTo>
                <a:cubicBezTo>
                  <a:pt x="56121" y="2189380"/>
                  <a:pt x="112243" y="1838181"/>
                  <a:pt x="211658" y="1674609"/>
                </a:cubicBezTo>
                <a:cubicBezTo>
                  <a:pt x="311073" y="1511037"/>
                  <a:pt x="484248" y="1491793"/>
                  <a:pt x="596491" y="1559146"/>
                </a:cubicBezTo>
                <a:cubicBezTo>
                  <a:pt x="708734" y="1626499"/>
                  <a:pt x="808149" y="1873461"/>
                  <a:pt x="885116" y="2078728"/>
                </a:cubicBezTo>
                <a:cubicBezTo>
                  <a:pt x="962083" y="2283995"/>
                  <a:pt x="990945" y="2630383"/>
                  <a:pt x="1058291" y="2790748"/>
                </a:cubicBezTo>
                <a:cubicBezTo>
                  <a:pt x="1125637" y="2951113"/>
                  <a:pt x="1225052" y="3044124"/>
                  <a:pt x="1289191" y="3040917"/>
                </a:cubicBezTo>
                <a:cubicBezTo>
                  <a:pt x="1353330" y="3037710"/>
                  <a:pt x="1372572" y="3166001"/>
                  <a:pt x="1443125" y="2771504"/>
                </a:cubicBezTo>
                <a:cubicBezTo>
                  <a:pt x="1513678" y="2377007"/>
                  <a:pt x="1622714" y="1126162"/>
                  <a:pt x="1712508" y="673933"/>
                </a:cubicBezTo>
                <a:cubicBezTo>
                  <a:pt x="1802302" y="221704"/>
                  <a:pt x="1885683" y="144729"/>
                  <a:pt x="1981891" y="58132"/>
                </a:cubicBezTo>
                <a:cubicBezTo>
                  <a:pt x="2078099" y="-28465"/>
                  <a:pt x="2203171" y="-34879"/>
                  <a:pt x="2289758" y="154351"/>
                </a:cubicBezTo>
                <a:cubicBezTo>
                  <a:pt x="2376345" y="343581"/>
                  <a:pt x="2453312" y="927308"/>
                  <a:pt x="2501416" y="1193514"/>
                </a:cubicBezTo>
                <a:cubicBezTo>
                  <a:pt x="2549520" y="1459720"/>
                  <a:pt x="2523865" y="1722718"/>
                  <a:pt x="2578383" y="1751584"/>
                </a:cubicBezTo>
                <a:cubicBezTo>
                  <a:pt x="2632901" y="1780450"/>
                  <a:pt x="2716282" y="1382744"/>
                  <a:pt x="2828525" y="1366708"/>
                </a:cubicBezTo>
                <a:cubicBezTo>
                  <a:pt x="2940768" y="1350672"/>
                  <a:pt x="3136391" y="1498207"/>
                  <a:pt x="3251841" y="1655365"/>
                </a:cubicBezTo>
                <a:cubicBezTo>
                  <a:pt x="3367291" y="1812523"/>
                  <a:pt x="3447464" y="2117215"/>
                  <a:pt x="3521224" y="2309653"/>
                </a:cubicBezTo>
                <a:cubicBezTo>
                  <a:pt x="3594984" y="2502091"/>
                  <a:pt x="3614225" y="2761882"/>
                  <a:pt x="3694399" y="2809991"/>
                </a:cubicBezTo>
                <a:cubicBezTo>
                  <a:pt x="3774573" y="2858100"/>
                  <a:pt x="3909265" y="2550201"/>
                  <a:pt x="4002266" y="2598310"/>
                </a:cubicBezTo>
                <a:cubicBezTo>
                  <a:pt x="4095267" y="2646419"/>
                  <a:pt x="4162614" y="3018466"/>
                  <a:pt x="4252408" y="3098648"/>
                </a:cubicBezTo>
                <a:cubicBezTo>
                  <a:pt x="4342202" y="3178830"/>
                  <a:pt x="4425583" y="2944698"/>
                  <a:pt x="4541033" y="3079404"/>
                </a:cubicBezTo>
                <a:cubicBezTo>
                  <a:pt x="4656483" y="3214111"/>
                  <a:pt x="4807210" y="3730486"/>
                  <a:pt x="4945108" y="3906887"/>
                </a:cubicBezTo>
                <a:cubicBezTo>
                  <a:pt x="5083006" y="4083288"/>
                  <a:pt x="5368424" y="4137812"/>
                  <a:pt x="5368424" y="413781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9" name="Freeform 38"/>
          <p:cNvSpPr/>
          <p:nvPr/>
        </p:nvSpPr>
        <p:spPr>
          <a:xfrm>
            <a:off x="5099041" y="4079680"/>
            <a:ext cx="1341539" cy="1635720"/>
          </a:xfrm>
          <a:custGeom>
            <a:avLst/>
            <a:gdLst>
              <a:gd name="connsiteX0" fmla="*/ 1327675 w 1341539"/>
              <a:gd name="connsiteY0" fmla="*/ 0 h 1635720"/>
              <a:gd name="connsiteX1" fmla="*/ 1308433 w 1341539"/>
              <a:gd name="connsiteY1" fmla="*/ 250169 h 1635720"/>
              <a:gd name="connsiteX2" fmla="*/ 1039050 w 1341539"/>
              <a:gd name="connsiteY2" fmla="*/ 538825 h 1635720"/>
              <a:gd name="connsiteX3" fmla="*/ 711942 w 1341539"/>
              <a:gd name="connsiteY3" fmla="*/ 538825 h 1635720"/>
              <a:gd name="connsiteX4" fmla="*/ 423317 w 1341539"/>
              <a:gd name="connsiteY4" fmla="*/ 1173870 h 1635720"/>
              <a:gd name="connsiteX5" fmla="*/ 307867 w 1341539"/>
              <a:gd name="connsiteY5" fmla="*/ 1481770 h 1635720"/>
              <a:gd name="connsiteX6" fmla="*/ 0 w 1341539"/>
              <a:gd name="connsiteY6" fmla="*/ 1635720 h 1635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1539" h="1635720">
                <a:moveTo>
                  <a:pt x="1327675" y="0"/>
                </a:moveTo>
                <a:cubicBezTo>
                  <a:pt x="1342106" y="80182"/>
                  <a:pt x="1356537" y="160365"/>
                  <a:pt x="1308433" y="250169"/>
                </a:cubicBezTo>
                <a:cubicBezTo>
                  <a:pt x="1260329" y="339973"/>
                  <a:pt x="1138465" y="490716"/>
                  <a:pt x="1039050" y="538825"/>
                </a:cubicBezTo>
                <a:cubicBezTo>
                  <a:pt x="939635" y="586934"/>
                  <a:pt x="814564" y="432984"/>
                  <a:pt x="711942" y="538825"/>
                </a:cubicBezTo>
                <a:cubicBezTo>
                  <a:pt x="609320" y="644666"/>
                  <a:pt x="490663" y="1016713"/>
                  <a:pt x="423317" y="1173870"/>
                </a:cubicBezTo>
                <a:cubicBezTo>
                  <a:pt x="355971" y="1331027"/>
                  <a:pt x="378420" y="1404795"/>
                  <a:pt x="307867" y="1481770"/>
                </a:cubicBezTo>
                <a:cubicBezTo>
                  <a:pt x="237314" y="1558745"/>
                  <a:pt x="0" y="1635720"/>
                  <a:pt x="0" y="163572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09706028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Kernel Density Estimation</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2233351036"/>
              </p:ext>
            </p:extLst>
          </p:nvPr>
        </p:nvGraphicFramePr>
        <p:xfrm>
          <a:off x="802727" y="1156550"/>
          <a:ext cx="3411196" cy="5213144"/>
        </p:xfrm>
        <a:graphic>
          <a:graphicData uri="http://schemas.openxmlformats.org/drawingml/2006/table">
            <a:tbl>
              <a:tblPr firstRow="1" bandRow="1">
                <a:tableStyleId>{5C22544A-7EE6-4342-B048-85BDC9FD1C3A}</a:tableStyleId>
              </a:tblPr>
              <a:tblGrid>
                <a:gridCol w="1705598"/>
                <a:gridCol w="1705598"/>
              </a:tblGrid>
              <a:tr h="651643">
                <a:tc>
                  <a:txBody>
                    <a:bodyPr/>
                    <a:lstStyle/>
                    <a:p>
                      <a:pPr algn="ctr"/>
                      <a:r>
                        <a:rPr lang="en-US" sz="2800" dirty="0" smtClean="0">
                          <a:latin typeface="Segoe"/>
                          <a:cs typeface="Segoe"/>
                        </a:rPr>
                        <a:t>crime</a:t>
                      </a:r>
                      <a:endParaRPr lang="en-US" sz="2800" dirty="0">
                        <a:latin typeface="Segoe"/>
                        <a:cs typeface="Segoe"/>
                      </a:endParaRPr>
                    </a:p>
                  </a:txBody>
                  <a:tcPr/>
                </a:tc>
                <a:tc>
                  <a:txBody>
                    <a:bodyPr/>
                    <a:lstStyle/>
                    <a:p>
                      <a:pPr algn="ctr"/>
                      <a:r>
                        <a:rPr lang="en-US" sz="2800" dirty="0" smtClean="0">
                          <a:latin typeface="Segoe"/>
                          <a:cs typeface="Segoe"/>
                        </a:rPr>
                        <a:t>location</a:t>
                      </a:r>
                      <a:endParaRPr lang="en-US" sz="2800" dirty="0">
                        <a:latin typeface="Segoe"/>
                        <a:cs typeface="Segoe"/>
                      </a:endParaRPr>
                    </a:p>
                  </a:txBody>
                  <a:tcPr/>
                </a:tc>
              </a:tr>
              <a:tr h="651643">
                <a:tc>
                  <a:txBody>
                    <a:bodyPr/>
                    <a:lstStyle/>
                    <a:p>
                      <a:pPr algn="ctr"/>
                      <a:r>
                        <a:rPr lang="en-US" sz="2800" dirty="0" smtClean="0">
                          <a:latin typeface="Segoe"/>
                          <a:cs typeface="Segoe"/>
                        </a:rPr>
                        <a:t>1</a:t>
                      </a:r>
                      <a:endParaRPr lang="en-US" sz="2800" dirty="0">
                        <a:latin typeface="Segoe"/>
                        <a:cs typeface="Segoe"/>
                      </a:endParaRPr>
                    </a:p>
                  </a:txBody>
                  <a:tcPr/>
                </a:tc>
                <a:tc>
                  <a:txBody>
                    <a:bodyPr/>
                    <a:lstStyle/>
                    <a:p>
                      <a:pPr algn="ctr"/>
                      <a:r>
                        <a:rPr lang="en-US" sz="2800" dirty="0" smtClean="0">
                          <a:latin typeface="Segoe"/>
                          <a:cs typeface="Segoe"/>
                        </a:rPr>
                        <a:t>15</a:t>
                      </a:r>
                      <a:endParaRPr lang="en-US" sz="2800" dirty="0">
                        <a:latin typeface="Segoe"/>
                        <a:cs typeface="Segoe"/>
                      </a:endParaRPr>
                    </a:p>
                  </a:txBody>
                  <a:tcPr/>
                </a:tc>
              </a:tr>
              <a:tr h="651643">
                <a:tc>
                  <a:txBody>
                    <a:bodyPr/>
                    <a:lstStyle/>
                    <a:p>
                      <a:pPr algn="ctr"/>
                      <a:r>
                        <a:rPr lang="en-US" sz="2800" dirty="0" smtClean="0">
                          <a:latin typeface="Segoe"/>
                          <a:cs typeface="Segoe"/>
                        </a:rPr>
                        <a:t>2</a:t>
                      </a:r>
                      <a:endParaRPr lang="en-US" sz="2800" dirty="0">
                        <a:latin typeface="Segoe"/>
                        <a:cs typeface="Segoe"/>
                      </a:endParaRPr>
                    </a:p>
                  </a:txBody>
                  <a:tcPr/>
                </a:tc>
                <a:tc>
                  <a:txBody>
                    <a:bodyPr/>
                    <a:lstStyle/>
                    <a:p>
                      <a:pPr algn="ctr"/>
                      <a:r>
                        <a:rPr lang="en-US" sz="2800" dirty="0" smtClean="0">
                          <a:latin typeface="Segoe"/>
                          <a:cs typeface="Segoe"/>
                        </a:rPr>
                        <a:t>12</a:t>
                      </a:r>
                    </a:p>
                  </a:txBody>
                  <a:tcPr/>
                </a:tc>
              </a:tr>
              <a:tr h="651643">
                <a:tc>
                  <a:txBody>
                    <a:bodyPr/>
                    <a:lstStyle/>
                    <a:p>
                      <a:pPr algn="ctr"/>
                      <a:r>
                        <a:rPr lang="en-US" sz="2800" dirty="0" smtClean="0">
                          <a:latin typeface="Segoe"/>
                          <a:cs typeface="Segoe"/>
                        </a:rPr>
                        <a:t>3</a:t>
                      </a:r>
                      <a:endParaRPr lang="en-US" sz="2800" dirty="0">
                        <a:latin typeface="Segoe"/>
                        <a:cs typeface="Segoe"/>
                      </a:endParaRPr>
                    </a:p>
                  </a:txBody>
                  <a:tcPr/>
                </a:tc>
                <a:tc>
                  <a:txBody>
                    <a:bodyPr/>
                    <a:lstStyle/>
                    <a:p>
                      <a:pPr algn="ctr"/>
                      <a:r>
                        <a:rPr lang="en-US" sz="2800" dirty="0" smtClean="0">
                          <a:latin typeface="Segoe"/>
                          <a:cs typeface="Segoe"/>
                        </a:rPr>
                        <a:t>10</a:t>
                      </a:r>
                      <a:endParaRPr lang="en-US" sz="2800" dirty="0">
                        <a:latin typeface="Segoe"/>
                        <a:cs typeface="Segoe"/>
                      </a:endParaRPr>
                    </a:p>
                  </a:txBody>
                  <a:tcPr/>
                </a:tc>
              </a:tr>
              <a:tr h="651643">
                <a:tc>
                  <a:txBody>
                    <a:bodyPr/>
                    <a:lstStyle/>
                    <a:p>
                      <a:pPr algn="ctr"/>
                      <a:r>
                        <a:rPr lang="en-US" sz="2800" dirty="0" smtClean="0">
                          <a:latin typeface="Segoe"/>
                          <a:cs typeface="Segoe"/>
                        </a:rPr>
                        <a:t>4</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5</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6</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a:t>
                      </a:r>
                      <a:endParaRPr lang="en-US" sz="2800" dirty="0">
                        <a:latin typeface="Segoe"/>
                        <a:cs typeface="Segoe"/>
                      </a:endParaRPr>
                    </a:p>
                  </a:txBody>
                  <a:tcPr/>
                </a:tc>
                <a:tc>
                  <a:txBody>
                    <a:bodyPr/>
                    <a:lstStyle/>
                    <a:p>
                      <a:pPr algn="ctr"/>
                      <a:endParaRPr lang="en-US" sz="2800" dirty="0">
                        <a:latin typeface="Segoe"/>
                        <a:cs typeface="Segoe"/>
                      </a:endParaRPr>
                    </a:p>
                  </a:txBody>
                  <a:tcPr/>
                </a:tc>
              </a:tr>
            </a:tbl>
          </a:graphicData>
        </a:graphic>
      </p:graphicFrame>
      <p:cxnSp>
        <p:nvCxnSpPr>
          <p:cNvPr id="5" name="Straight Connector 4"/>
          <p:cNvCxnSpPr/>
          <p:nvPr/>
        </p:nvCxnSpPr>
        <p:spPr>
          <a:xfrm flipV="1">
            <a:off x="5384800" y="5740400"/>
            <a:ext cx="6045200" cy="16933"/>
          </a:xfrm>
          <a:prstGeom prst="line">
            <a:avLst/>
          </a:prstGeom>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6722533" y="56557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p:cNvSpPr/>
          <p:nvPr/>
        </p:nvSpPr>
        <p:spPr>
          <a:xfrm>
            <a:off x="6942665" y="5655735"/>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p:cNvSpPr/>
          <p:nvPr/>
        </p:nvSpPr>
        <p:spPr>
          <a:xfrm>
            <a:off x="6847409" y="56620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Oval 9"/>
          <p:cNvSpPr/>
          <p:nvPr/>
        </p:nvSpPr>
        <p:spPr>
          <a:xfrm>
            <a:off x="57509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Oval 10"/>
          <p:cNvSpPr/>
          <p:nvPr/>
        </p:nvSpPr>
        <p:spPr>
          <a:xfrm>
            <a:off x="61700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Oval 11"/>
          <p:cNvSpPr/>
          <p:nvPr/>
        </p:nvSpPr>
        <p:spPr>
          <a:xfrm>
            <a:off x="8379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Oval 12"/>
          <p:cNvSpPr/>
          <p:nvPr/>
        </p:nvSpPr>
        <p:spPr>
          <a:xfrm>
            <a:off x="85005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 name="Oval 13"/>
          <p:cNvSpPr/>
          <p:nvPr/>
        </p:nvSpPr>
        <p:spPr>
          <a:xfrm>
            <a:off x="87164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Oval 14"/>
          <p:cNvSpPr/>
          <p:nvPr/>
        </p:nvSpPr>
        <p:spPr>
          <a:xfrm>
            <a:off x="9376833" y="56239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 name="Oval 15"/>
          <p:cNvSpPr/>
          <p:nvPr/>
        </p:nvSpPr>
        <p:spPr>
          <a:xfrm>
            <a:off x="107801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 name="Oval 16"/>
          <p:cNvSpPr/>
          <p:nvPr/>
        </p:nvSpPr>
        <p:spPr>
          <a:xfrm>
            <a:off x="103483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Oval 17"/>
          <p:cNvSpPr/>
          <p:nvPr/>
        </p:nvSpPr>
        <p:spPr>
          <a:xfrm>
            <a:off x="88624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 name="Oval 18"/>
          <p:cNvSpPr/>
          <p:nvPr/>
        </p:nvSpPr>
        <p:spPr>
          <a:xfrm>
            <a:off x="8621183" y="56176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 name="Oval 19"/>
          <p:cNvSpPr/>
          <p:nvPr/>
        </p:nvSpPr>
        <p:spPr>
          <a:xfrm>
            <a:off x="952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 name="Oval 20"/>
          <p:cNvSpPr/>
          <p:nvPr/>
        </p:nvSpPr>
        <p:spPr>
          <a:xfrm>
            <a:off x="825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 name="Freeform 24"/>
          <p:cNvSpPr/>
          <p:nvPr/>
        </p:nvSpPr>
        <p:spPr>
          <a:xfrm>
            <a:off x="9970636" y="4485874"/>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Freeform 35"/>
          <p:cNvSpPr/>
          <p:nvPr/>
        </p:nvSpPr>
        <p:spPr>
          <a:xfrm>
            <a:off x="10332774" y="3867999"/>
            <a:ext cx="1077533" cy="1940137"/>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7" name="Freeform 36"/>
          <p:cNvSpPr/>
          <p:nvPr/>
        </p:nvSpPr>
        <p:spPr>
          <a:xfrm>
            <a:off x="9197515" y="4945650"/>
            <a:ext cx="3174875" cy="82706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933314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6" grpId="0" animBg="1"/>
      <p:bldP spid="3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data</a:t>
            </a:r>
            <a:endParaRPr lang="en-US" dirty="0"/>
          </a:p>
        </p:txBody>
      </p:sp>
      <p:sp>
        <p:nvSpPr>
          <p:cNvPr id="3" name="TextBox 2"/>
          <p:cNvSpPr txBox="1"/>
          <p:nvPr/>
        </p:nvSpPr>
        <p:spPr>
          <a:xfrm>
            <a:off x="186266" y="824090"/>
            <a:ext cx="11667067" cy="4524316"/>
          </a:xfrm>
          <a:prstGeom prst="rect">
            <a:avLst/>
          </a:prstGeom>
          <a:noFill/>
        </p:spPr>
        <p:txBody>
          <a:bodyPr wrap="square" rtlCol="0">
            <a:spAutoFit/>
          </a:bodyPr>
          <a:lstStyle/>
          <a:p>
            <a:pPr marL="571500" indent="-571500">
              <a:buFont typeface="Arial"/>
              <a:buChar char="•"/>
            </a:pPr>
            <a:r>
              <a:rPr lang="en-US" sz="3600" dirty="0" smtClean="0"/>
              <a:t>data from gadgets: cell phone data and mobile marketing, smart watch data, augmented video game data</a:t>
            </a:r>
          </a:p>
          <a:p>
            <a:pPr marL="571500" indent="-571500">
              <a:buFont typeface="Arial"/>
              <a:buChar char="•"/>
            </a:pPr>
            <a:r>
              <a:rPr lang="en-US" sz="3600" dirty="0"/>
              <a:t>environmental </a:t>
            </a:r>
            <a:r>
              <a:rPr lang="en-US" sz="3600" dirty="0" smtClean="0"/>
              <a:t>sciences like geology, biology, hydrology </a:t>
            </a:r>
          </a:p>
          <a:p>
            <a:pPr marL="571500" indent="-571500">
              <a:buFont typeface="Arial"/>
              <a:buChar char="•"/>
            </a:pPr>
            <a:r>
              <a:rPr lang="en-US" sz="3600" dirty="0" smtClean="0"/>
              <a:t>some industries that deal with land use, like oil exploration, or agriculture, or real estate price estimation</a:t>
            </a:r>
          </a:p>
          <a:p>
            <a:pPr marL="571500" indent="-571500">
              <a:buFont typeface="Arial"/>
              <a:buChar char="•"/>
            </a:pPr>
            <a:r>
              <a:rPr lang="en-US" sz="3600" dirty="0" smtClean="0"/>
              <a:t>physical networks like the power grid or the internet, or natural gas, or transportation</a:t>
            </a:r>
          </a:p>
          <a:p>
            <a:pPr marL="571500" indent="-571500">
              <a:buFont typeface="Arial"/>
              <a:buChar char="•"/>
            </a:pPr>
            <a:r>
              <a:rPr lang="en-US" sz="3600" dirty="0" smtClean="0"/>
              <a:t>Hotspot data like crime data, which is one of our examples</a:t>
            </a:r>
            <a:endParaRPr lang="en-US" sz="3600" dirty="0"/>
          </a:p>
        </p:txBody>
      </p:sp>
    </p:spTree>
    <p:extLst>
      <p:ext uri="{BB962C8B-B14F-4D97-AF65-F5344CB8AC3E}">
        <p14:creationId xmlns:p14="http://schemas.microsoft.com/office/powerpoint/2010/main" val="375383544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a:xfrm>
            <a:off x="379413" y="1388226"/>
            <a:ext cx="3911478" cy="5290388"/>
          </a:xfrm>
        </p:spPr>
        <p:txBody>
          <a:bodyPr/>
          <a:lstStyle/>
          <a:p>
            <a:r>
              <a:rPr lang="en-US" dirty="0" smtClean="0"/>
              <a:t>KDE bandwidth just right</a:t>
            </a:r>
            <a:endParaRPr lang="en-US" dirty="0"/>
          </a:p>
        </p:txBody>
      </p:sp>
      <p:pic>
        <p:nvPicPr>
          <p:cNvPr id="4" name="Picture 3" descr="kdejustrigh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7858" y="548489"/>
            <a:ext cx="7565954" cy="5674466"/>
          </a:xfrm>
          <a:prstGeom prst="rect">
            <a:avLst/>
          </a:prstGeom>
        </p:spPr>
      </p:pic>
    </p:spTree>
    <p:extLst>
      <p:ext uri="{BB962C8B-B14F-4D97-AF65-F5344CB8AC3E}">
        <p14:creationId xmlns:p14="http://schemas.microsoft.com/office/powerpoint/2010/main" val="174047178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a:xfrm>
            <a:off x="379413" y="1388226"/>
            <a:ext cx="3911478" cy="5290388"/>
          </a:xfrm>
        </p:spPr>
        <p:txBody>
          <a:bodyPr/>
          <a:lstStyle/>
          <a:p>
            <a:r>
              <a:rPr lang="en-US" dirty="0" smtClean="0"/>
              <a:t>KDE bandwidth too small</a:t>
            </a:r>
            <a:endParaRPr lang="en-US" dirty="0"/>
          </a:p>
        </p:txBody>
      </p:sp>
      <p:pic>
        <p:nvPicPr>
          <p:cNvPr id="5" name="Picture 4" descr="kdetoosmal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9990" y="557053"/>
            <a:ext cx="7621889" cy="5716417"/>
          </a:xfrm>
          <a:prstGeom prst="rect">
            <a:avLst/>
          </a:prstGeom>
        </p:spPr>
      </p:pic>
    </p:spTree>
    <p:extLst>
      <p:ext uri="{BB962C8B-B14F-4D97-AF65-F5344CB8AC3E}">
        <p14:creationId xmlns:p14="http://schemas.microsoft.com/office/powerpoint/2010/main" val="62492694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a:xfrm>
            <a:off x="379413" y="1388226"/>
            <a:ext cx="3911478" cy="5290388"/>
          </a:xfrm>
        </p:spPr>
        <p:txBody>
          <a:bodyPr/>
          <a:lstStyle/>
          <a:p>
            <a:r>
              <a:rPr lang="en-US" dirty="0" smtClean="0"/>
              <a:t>KDE bandwidth too big</a:t>
            </a:r>
            <a:endParaRPr lang="en-US" dirty="0"/>
          </a:p>
        </p:txBody>
      </p:sp>
      <p:pic>
        <p:nvPicPr>
          <p:cNvPr id="4" name="Picture 3" descr="kdetoobig.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5442" y="542687"/>
            <a:ext cx="7650666" cy="5738000"/>
          </a:xfrm>
          <a:prstGeom prst="rect">
            <a:avLst/>
          </a:prstGeom>
        </p:spPr>
      </p:pic>
    </p:spTree>
    <p:extLst>
      <p:ext uri="{BB962C8B-B14F-4D97-AF65-F5344CB8AC3E}">
        <p14:creationId xmlns:p14="http://schemas.microsoft.com/office/powerpoint/2010/main" val="310091025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Kernel Density Estimation</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2900645874"/>
              </p:ext>
            </p:extLst>
          </p:nvPr>
        </p:nvGraphicFramePr>
        <p:xfrm>
          <a:off x="802727" y="1156550"/>
          <a:ext cx="3411196" cy="5213144"/>
        </p:xfrm>
        <a:graphic>
          <a:graphicData uri="http://schemas.openxmlformats.org/drawingml/2006/table">
            <a:tbl>
              <a:tblPr firstRow="1" bandRow="1">
                <a:tableStyleId>{5C22544A-7EE6-4342-B048-85BDC9FD1C3A}</a:tableStyleId>
              </a:tblPr>
              <a:tblGrid>
                <a:gridCol w="1705598"/>
                <a:gridCol w="1705598"/>
              </a:tblGrid>
              <a:tr h="651643">
                <a:tc>
                  <a:txBody>
                    <a:bodyPr/>
                    <a:lstStyle/>
                    <a:p>
                      <a:pPr algn="ctr"/>
                      <a:r>
                        <a:rPr lang="en-US" sz="2800" dirty="0" smtClean="0">
                          <a:latin typeface="Segoe"/>
                          <a:cs typeface="Segoe"/>
                        </a:rPr>
                        <a:t>crime</a:t>
                      </a:r>
                      <a:endParaRPr lang="en-US" sz="2800" dirty="0">
                        <a:latin typeface="Segoe"/>
                        <a:cs typeface="Segoe"/>
                      </a:endParaRPr>
                    </a:p>
                  </a:txBody>
                  <a:tcPr/>
                </a:tc>
                <a:tc>
                  <a:txBody>
                    <a:bodyPr/>
                    <a:lstStyle/>
                    <a:p>
                      <a:pPr algn="ctr"/>
                      <a:r>
                        <a:rPr lang="en-US" sz="2800" dirty="0" smtClean="0">
                          <a:latin typeface="Segoe"/>
                          <a:cs typeface="Segoe"/>
                        </a:rPr>
                        <a:t>location</a:t>
                      </a:r>
                      <a:endParaRPr lang="en-US" sz="2800" dirty="0">
                        <a:latin typeface="Segoe"/>
                        <a:cs typeface="Segoe"/>
                      </a:endParaRPr>
                    </a:p>
                  </a:txBody>
                  <a:tcPr/>
                </a:tc>
              </a:tr>
              <a:tr h="651643">
                <a:tc>
                  <a:txBody>
                    <a:bodyPr/>
                    <a:lstStyle/>
                    <a:p>
                      <a:pPr algn="ctr"/>
                      <a:r>
                        <a:rPr lang="en-US" sz="2800" dirty="0" smtClean="0">
                          <a:latin typeface="Segoe"/>
                          <a:cs typeface="Segoe"/>
                        </a:rPr>
                        <a:t>1</a:t>
                      </a:r>
                      <a:endParaRPr lang="en-US" sz="2800" dirty="0">
                        <a:latin typeface="Segoe"/>
                        <a:cs typeface="Segoe"/>
                      </a:endParaRPr>
                    </a:p>
                  </a:txBody>
                  <a:tcPr/>
                </a:tc>
                <a:tc>
                  <a:txBody>
                    <a:bodyPr/>
                    <a:lstStyle/>
                    <a:p>
                      <a:pPr algn="ctr"/>
                      <a:r>
                        <a:rPr lang="en-US" sz="2800" dirty="0" smtClean="0">
                          <a:latin typeface="Segoe"/>
                          <a:cs typeface="Segoe"/>
                        </a:rPr>
                        <a:t>15</a:t>
                      </a:r>
                      <a:endParaRPr lang="en-US" sz="2800" dirty="0">
                        <a:latin typeface="Segoe"/>
                        <a:cs typeface="Segoe"/>
                      </a:endParaRPr>
                    </a:p>
                  </a:txBody>
                  <a:tcPr/>
                </a:tc>
              </a:tr>
              <a:tr h="651643">
                <a:tc>
                  <a:txBody>
                    <a:bodyPr/>
                    <a:lstStyle/>
                    <a:p>
                      <a:pPr algn="ctr"/>
                      <a:r>
                        <a:rPr lang="en-US" sz="2800" dirty="0" smtClean="0">
                          <a:latin typeface="Segoe"/>
                          <a:cs typeface="Segoe"/>
                        </a:rPr>
                        <a:t>2</a:t>
                      </a:r>
                      <a:endParaRPr lang="en-US" sz="2800" dirty="0">
                        <a:latin typeface="Segoe"/>
                        <a:cs typeface="Segoe"/>
                      </a:endParaRPr>
                    </a:p>
                  </a:txBody>
                  <a:tcPr/>
                </a:tc>
                <a:tc>
                  <a:txBody>
                    <a:bodyPr/>
                    <a:lstStyle/>
                    <a:p>
                      <a:pPr algn="ctr"/>
                      <a:r>
                        <a:rPr lang="en-US" sz="2800" dirty="0" smtClean="0">
                          <a:latin typeface="Segoe"/>
                          <a:cs typeface="Segoe"/>
                        </a:rPr>
                        <a:t>12</a:t>
                      </a:r>
                    </a:p>
                  </a:txBody>
                  <a:tcPr/>
                </a:tc>
              </a:tr>
              <a:tr h="651643">
                <a:tc>
                  <a:txBody>
                    <a:bodyPr/>
                    <a:lstStyle/>
                    <a:p>
                      <a:pPr algn="ctr"/>
                      <a:r>
                        <a:rPr lang="en-US" sz="2800" dirty="0" smtClean="0">
                          <a:latin typeface="Segoe"/>
                          <a:cs typeface="Segoe"/>
                        </a:rPr>
                        <a:t>3</a:t>
                      </a:r>
                      <a:endParaRPr lang="en-US" sz="2800" dirty="0">
                        <a:latin typeface="Segoe"/>
                        <a:cs typeface="Segoe"/>
                      </a:endParaRPr>
                    </a:p>
                  </a:txBody>
                  <a:tcPr/>
                </a:tc>
                <a:tc>
                  <a:txBody>
                    <a:bodyPr/>
                    <a:lstStyle/>
                    <a:p>
                      <a:pPr algn="ctr"/>
                      <a:r>
                        <a:rPr lang="en-US" sz="2800" dirty="0" smtClean="0">
                          <a:latin typeface="Segoe"/>
                          <a:cs typeface="Segoe"/>
                        </a:rPr>
                        <a:t>10</a:t>
                      </a:r>
                      <a:endParaRPr lang="en-US" sz="2800" dirty="0">
                        <a:latin typeface="Segoe"/>
                        <a:cs typeface="Segoe"/>
                      </a:endParaRPr>
                    </a:p>
                  </a:txBody>
                  <a:tcPr/>
                </a:tc>
              </a:tr>
              <a:tr h="651643">
                <a:tc>
                  <a:txBody>
                    <a:bodyPr/>
                    <a:lstStyle/>
                    <a:p>
                      <a:pPr algn="ctr"/>
                      <a:r>
                        <a:rPr lang="en-US" sz="2800" dirty="0" smtClean="0">
                          <a:latin typeface="Segoe"/>
                          <a:cs typeface="Segoe"/>
                        </a:rPr>
                        <a:t>4</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5</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6</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a:t>
                      </a:r>
                      <a:endParaRPr lang="en-US" sz="2800" dirty="0">
                        <a:latin typeface="Segoe"/>
                        <a:cs typeface="Segoe"/>
                      </a:endParaRPr>
                    </a:p>
                  </a:txBody>
                  <a:tcPr/>
                </a:tc>
                <a:tc>
                  <a:txBody>
                    <a:bodyPr/>
                    <a:lstStyle/>
                    <a:p>
                      <a:pPr algn="ctr"/>
                      <a:endParaRPr lang="en-US" sz="2800" dirty="0">
                        <a:latin typeface="Segoe"/>
                        <a:cs typeface="Segoe"/>
                      </a:endParaRPr>
                    </a:p>
                  </a:txBody>
                  <a:tcPr/>
                </a:tc>
              </a:tr>
            </a:tbl>
          </a:graphicData>
        </a:graphic>
      </p:graphicFrame>
      <p:cxnSp>
        <p:nvCxnSpPr>
          <p:cNvPr id="5" name="Straight Connector 4"/>
          <p:cNvCxnSpPr/>
          <p:nvPr/>
        </p:nvCxnSpPr>
        <p:spPr>
          <a:xfrm flipV="1">
            <a:off x="5384800" y="5740400"/>
            <a:ext cx="6045200" cy="16933"/>
          </a:xfrm>
          <a:prstGeom prst="line">
            <a:avLst/>
          </a:prstGeom>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6722533" y="56557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p:cNvSpPr/>
          <p:nvPr/>
        </p:nvSpPr>
        <p:spPr>
          <a:xfrm>
            <a:off x="6942665" y="5655735"/>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p:cNvSpPr/>
          <p:nvPr/>
        </p:nvSpPr>
        <p:spPr>
          <a:xfrm>
            <a:off x="6847409" y="56620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Oval 9"/>
          <p:cNvSpPr/>
          <p:nvPr/>
        </p:nvSpPr>
        <p:spPr>
          <a:xfrm>
            <a:off x="57509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Oval 10"/>
          <p:cNvSpPr/>
          <p:nvPr/>
        </p:nvSpPr>
        <p:spPr>
          <a:xfrm>
            <a:off x="61700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Oval 11"/>
          <p:cNvSpPr/>
          <p:nvPr/>
        </p:nvSpPr>
        <p:spPr>
          <a:xfrm>
            <a:off x="8379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Oval 12"/>
          <p:cNvSpPr/>
          <p:nvPr/>
        </p:nvSpPr>
        <p:spPr>
          <a:xfrm>
            <a:off x="85005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 name="Oval 13"/>
          <p:cNvSpPr/>
          <p:nvPr/>
        </p:nvSpPr>
        <p:spPr>
          <a:xfrm>
            <a:off x="87164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Oval 14"/>
          <p:cNvSpPr/>
          <p:nvPr/>
        </p:nvSpPr>
        <p:spPr>
          <a:xfrm>
            <a:off x="9376833" y="56239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 name="Oval 15"/>
          <p:cNvSpPr/>
          <p:nvPr/>
        </p:nvSpPr>
        <p:spPr>
          <a:xfrm>
            <a:off x="107801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 name="Oval 16"/>
          <p:cNvSpPr/>
          <p:nvPr/>
        </p:nvSpPr>
        <p:spPr>
          <a:xfrm>
            <a:off x="103483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Oval 17"/>
          <p:cNvSpPr/>
          <p:nvPr/>
        </p:nvSpPr>
        <p:spPr>
          <a:xfrm>
            <a:off x="88624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 name="Oval 18"/>
          <p:cNvSpPr/>
          <p:nvPr/>
        </p:nvSpPr>
        <p:spPr>
          <a:xfrm>
            <a:off x="8621183" y="56176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 name="Oval 19"/>
          <p:cNvSpPr/>
          <p:nvPr/>
        </p:nvSpPr>
        <p:spPr>
          <a:xfrm>
            <a:off x="952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 name="Oval 20"/>
          <p:cNvSpPr/>
          <p:nvPr/>
        </p:nvSpPr>
        <p:spPr>
          <a:xfrm>
            <a:off x="825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 name="Freeform 21"/>
          <p:cNvSpPr/>
          <p:nvPr/>
        </p:nvSpPr>
        <p:spPr>
          <a:xfrm>
            <a:off x="5164667" y="43650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3" name="Freeform 22"/>
          <p:cNvSpPr/>
          <p:nvPr/>
        </p:nvSpPr>
        <p:spPr>
          <a:xfrm>
            <a:off x="5452539" y="4381962"/>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 name="Freeform 23"/>
          <p:cNvSpPr/>
          <p:nvPr/>
        </p:nvSpPr>
        <p:spPr>
          <a:xfrm>
            <a:off x="7687727" y="4432762"/>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 name="Freeform 24"/>
          <p:cNvSpPr/>
          <p:nvPr/>
        </p:nvSpPr>
        <p:spPr>
          <a:xfrm>
            <a:off x="9431869" y="4466630"/>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Freeform 25"/>
          <p:cNvSpPr/>
          <p:nvPr/>
        </p:nvSpPr>
        <p:spPr>
          <a:xfrm>
            <a:off x="7755468" y="45004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Freeform 26"/>
          <p:cNvSpPr/>
          <p:nvPr/>
        </p:nvSpPr>
        <p:spPr>
          <a:xfrm>
            <a:off x="7535335" y="44666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Freeform 27"/>
          <p:cNvSpPr/>
          <p:nvPr/>
        </p:nvSpPr>
        <p:spPr>
          <a:xfrm>
            <a:off x="6146801" y="44666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Freeform 28"/>
          <p:cNvSpPr/>
          <p:nvPr/>
        </p:nvSpPr>
        <p:spPr>
          <a:xfrm>
            <a:off x="6248404" y="44496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 name="Freeform 29"/>
          <p:cNvSpPr/>
          <p:nvPr/>
        </p:nvSpPr>
        <p:spPr>
          <a:xfrm>
            <a:off x="8060265" y="44496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 name="Freeform 30"/>
          <p:cNvSpPr/>
          <p:nvPr/>
        </p:nvSpPr>
        <p:spPr>
          <a:xfrm>
            <a:off x="8619068" y="4500496"/>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2" name="Freeform 31"/>
          <p:cNvSpPr/>
          <p:nvPr/>
        </p:nvSpPr>
        <p:spPr>
          <a:xfrm>
            <a:off x="8161868" y="450049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3" name="Freeform 32"/>
          <p:cNvSpPr/>
          <p:nvPr/>
        </p:nvSpPr>
        <p:spPr>
          <a:xfrm>
            <a:off x="7907868" y="4449694"/>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4" name="Freeform 33"/>
          <p:cNvSpPr/>
          <p:nvPr/>
        </p:nvSpPr>
        <p:spPr>
          <a:xfrm>
            <a:off x="6350005" y="4483564"/>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Freeform 34"/>
          <p:cNvSpPr/>
          <p:nvPr/>
        </p:nvSpPr>
        <p:spPr>
          <a:xfrm>
            <a:off x="8788406" y="4483567"/>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Freeform 35"/>
          <p:cNvSpPr/>
          <p:nvPr/>
        </p:nvSpPr>
        <p:spPr>
          <a:xfrm>
            <a:off x="9922935" y="4500497"/>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aphicFrame>
        <p:nvGraphicFramePr>
          <p:cNvPr id="37" name="Object 36"/>
          <p:cNvGraphicFramePr>
            <a:graphicFrameLocks noChangeAspect="1"/>
          </p:cNvGraphicFramePr>
          <p:nvPr>
            <p:extLst>
              <p:ext uri="{D42A27DB-BD31-4B8C-83A1-F6EECF244321}">
                <p14:modId xmlns:p14="http://schemas.microsoft.com/office/powerpoint/2010/main" val="3103624904"/>
              </p:ext>
            </p:extLst>
          </p:nvPr>
        </p:nvGraphicFramePr>
        <p:xfrm>
          <a:off x="5762355" y="1392469"/>
          <a:ext cx="4540250" cy="1314450"/>
        </p:xfrm>
        <a:graphic>
          <a:graphicData uri="http://schemas.openxmlformats.org/presentationml/2006/ole">
            <mc:AlternateContent xmlns:mc="http://schemas.openxmlformats.org/markup-compatibility/2006">
              <mc:Choice xmlns:v="urn:schemas-microsoft-com:vml" Requires="v">
                <p:oleObj spid="_x0000_s685576" name="Equation" r:id="rId4" imgW="1536700" imgH="444500" progId="Equation.DSMT4">
                  <p:embed/>
                </p:oleObj>
              </mc:Choice>
              <mc:Fallback>
                <p:oleObj name="Equation" r:id="rId4" imgW="1536700" imgH="444500" progId="Equation.DSMT4">
                  <p:embed/>
                  <p:pic>
                    <p:nvPicPr>
                      <p:cNvPr id="0" name=""/>
                      <p:cNvPicPr>
                        <a:picLocks noChangeAspect="1" noChangeArrowheads="1"/>
                      </p:cNvPicPr>
                      <p:nvPr/>
                    </p:nvPicPr>
                    <p:blipFill>
                      <a:blip r:embed="rId5"/>
                      <a:srcRect/>
                      <a:stretch>
                        <a:fillRect/>
                      </a:stretch>
                    </p:blipFill>
                    <p:spPr bwMode="auto">
                      <a:xfrm>
                        <a:off x="5762355" y="1392469"/>
                        <a:ext cx="4540250" cy="1314450"/>
                      </a:xfrm>
                      <a:prstGeom prst="rect">
                        <a:avLst/>
                      </a:prstGeom>
                      <a:noFill/>
                      <a:extLst/>
                    </p:spPr>
                  </p:pic>
                </p:oleObj>
              </mc:Fallback>
            </mc:AlternateContent>
          </a:graphicData>
        </a:graphic>
      </p:graphicFrame>
      <p:graphicFrame>
        <p:nvGraphicFramePr>
          <p:cNvPr id="38" name="Object 37"/>
          <p:cNvGraphicFramePr>
            <a:graphicFrameLocks noChangeAspect="1"/>
          </p:cNvGraphicFramePr>
          <p:nvPr>
            <p:extLst>
              <p:ext uri="{D42A27DB-BD31-4B8C-83A1-F6EECF244321}">
                <p14:modId xmlns:p14="http://schemas.microsoft.com/office/powerpoint/2010/main" val="3455090548"/>
              </p:ext>
            </p:extLst>
          </p:nvPr>
        </p:nvGraphicFramePr>
        <p:xfrm>
          <a:off x="7143750" y="3074988"/>
          <a:ext cx="1350963" cy="561975"/>
        </p:xfrm>
        <a:graphic>
          <a:graphicData uri="http://schemas.openxmlformats.org/presentationml/2006/ole">
            <mc:AlternateContent xmlns:mc="http://schemas.openxmlformats.org/markup-compatibility/2006">
              <mc:Choice xmlns:v="urn:schemas-microsoft-com:vml" Requires="v">
                <p:oleObj spid="_x0000_s685577" name="Equation" r:id="rId6" imgW="457200" imgH="190500" progId="Equation.DSMT4">
                  <p:embed/>
                </p:oleObj>
              </mc:Choice>
              <mc:Fallback>
                <p:oleObj name="Equation" r:id="rId6" imgW="457200" imgH="190500" progId="Equation.DSMT4">
                  <p:embed/>
                  <p:pic>
                    <p:nvPicPr>
                      <p:cNvPr id="0" name=""/>
                      <p:cNvPicPr>
                        <a:picLocks noChangeAspect="1" noChangeArrowheads="1"/>
                      </p:cNvPicPr>
                      <p:nvPr/>
                    </p:nvPicPr>
                    <p:blipFill>
                      <a:blip r:embed="rId7"/>
                      <a:srcRect/>
                      <a:stretch>
                        <a:fillRect/>
                      </a:stretch>
                    </p:blipFill>
                    <p:spPr bwMode="auto">
                      <a:xfrm>
                        <a:off x="7143750" y="3074988"/>
                        <a:ext cx="1350963" cy="561975"/>
                      </a:xfrm>
                      <a:prstGeom prst="rect">
                        <a:avLst/>
                      </a:prstGeom>
                      <a:noFill/>
                      <a:extLst/>
                    </p:spPr>
                  </p:pic>
                </p:oleObj>
              </mc:Fallback>
            </mc:AlternateContent>
          </a:graphicData>
        </a:graphic>
      </p:graphicFrame>
      <p:sp>
        <p:nvSpPr>
          <p:cNvPr id="39" name="Freeform 38"/>
          <p:cNvSpPr/>
          <p:nvPr/>
        </p:nvSpPr>
        <p:spPr>
          <a:xfrm>
            <a:off x="8632210" y="2747763"/>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40" name="Straight Connector 39"/>
          <p:cNvCxnSpPr/>
          <p:nvPr/>
        </p:nvCxnSpPr>
        <p:spPr>
          <a:xfrm flipV="1">
            <a:off x="8447093" y="3987667"/>
            <a:ext cx="2731234" cy="15038"/>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flipV="1">
            <a:off x="8464800" y="2771105"/>
            <a:ext cx="1533" cy="1230051"/>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graphicFrame>
        <p:nvGraphicFramePr>
          <p:cNvPr id="42" name="Object 41"/>
          <p:cNvGraphicFramePr>
            <a:graphicFrameLocks noChangeAspect="1"/>
          </p:cNvGraphicFramePr>
          <p:nvPr>
            <p:extLst>
              <p:ext uri="{D42A27DB-BD31-4B8C-83A1-F6EECF244321}">
                <p14:modId xmlns:p14="http://schemas.microsoft.com/office/powerpoint/2010/main" val="121612112"/>
              </p:ext>
            </p:extLst>
          </p:nvPr>
        </p:nvGraphicFramePr>
        <p:xfrm>
          <a:off x="10804333" y="3570676"/>
          <a:ext cx="338138" cy="412750"/>
        </p:xfrm>
        <a:graphic>
          <a:graphicData uri="http://schemas.openxmlformats.org/presentationml/2006/ole">
            <mc:AlternateContent xmlns:mc="http://schemas.openxmlformats.org/markup-compatibility/2006">
              <mc:Choice xmlns:v="urn:schemas-microsoft-com:vml" Requires="v">
                <p:oleObj spid="_x0000_s685578" name="Equation" r:id="rId8" imgW="114300" imgH="139700" progId="Equation.DSMT4">
                  <p:embed/>
                </p:oleObj>
              </mc:Choice>
              <mc:Fallback>
                <p:oleObj name="Equation" r:id="rId8" imgW="114300" imgH="139700" progId="Equation.DSMT4">
                  <p:embed/>
                  <p:pic>
                    <p:nvPicPr>
                      <p:cNvPr id="0" name=""/>
                      <p:cNvPicPr>
                        <a:picLocks noChangeAspect="1" noChangeArrowheads="1"/>
                      </p:cNvPicPr>
                      <p:nvPr/>
                    </p:nvPicPr>
                    <p:blipFill>
                      <a:blip r:embed="rId9"/>
                      <a:srcRect/>
                      <a:stretch>
                        <a:fillRect/>
                      </a:stretch>
                    </p:blipFill>
                    <p:spPr bwMode="auto">
                      <a:xfrm>
                        <a:off x="10804333" y="3570676"/>
                        <a:ext cx="338138" cy="412750"/>
                      </a:xfrm>
                      <a:prstGeom prst="rect">
                        <a:avLst/>
                      </a:prstGeom>
                      <a:noFill/>
                      <a:extLst/>
                    </p:spPr>
                  </p:pic>
                </p:oleObj>
              </mc:Fallback>
            </mc:AlternateContent>
          </a:graphicData>
        </a:graphic>
      </p:graphicFrame>
    </p:spTree>
    <p:extLst>
      <p:ext uri="{BB962C8B-B14F-4D97-AF65-F5344CB8AC3E}">
        <p14:creationId xmlns:p14="http://schemas.microsoft.com/office/powerpoint/2010/main" val="23286102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Kernel Density Estimation</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3926462923"/>
              </p:ext>
            </p:extLst>
          </p:nvPr>
        </p:nvGraphicFramePr>
        <p:xfrm>
          <a:off x="802727" y="1156550"/>
          <a:ext cx="3411196" cy="5213144"/>
        </p:xfrm>
        <a:graphic>
          <a:graphicData uri="http://schemas.openxmlformats.org/drawingml/2006/table">
            <a:tbl>
              <a:tblPr firstRow="1" bandRow="1">
                <a:tableStyleId>{5C22544A-7EE6-4342-B048-85BDC9FD1C3A}</a:tableStyleId>
              </a:tblPr>
              <a:tblGrid>
                <a:gridCol w="1705598"/>
                <a:gridCol w="1705598"/>
              </a:tblGrid>
              <a:tr h="651643">
                <a:tc>
                  <a:txBody>
                    <a:bodyPr/>
                    <a:lstStyle/>
                    <a:p>
                      <a:pPr algn="ctr"/>
                      <a:r>
                        <a:rPr lang="en-US" sz="2800" dirty="0" smtClean="0">
                          <a:latin typeface="Segoe"/>
                          <a:cs typeface="Segoe"/>
                        </a:rPr>
                        <a:t>crime</a:t>
                      </a:r>
                      <a:endParaRPr lang="en-US" sz="2800" dirty="0">
                        <a:latin typeface="Segoe"/>
                        <a:cs typeface="Segoe"/>
                      </a:endParaRPr>
                    </a:p>
                  </a:txBody>
                  <a:tcPr/>
                </a:tc>
                <a:tc>
                  <a:txBody>
                    <a:bodyPr/>
                    <a:lstStyle/>
                    <a:p>
                      <a:pPr algn="ctr"/>
                      <a:r>
                        <a:rPr lang="en-US" sz="2800" dirty="0" smtClean="0">
                          <a:latin typeface="Segoe"/>
                          <a:cs typeface="Segoe"/>
                        </a:rPr>
                        <a:t>location</a:t>
                      </a:r>
                      <a:endParaRPr lang="en-US" sz="2800" dirty="0">
                        <a:latin typeface="Segoe"/>
                        <a:cs typeface="Segoe"/>
                      </a:endParaRPr>
                    </a:p>
                  </a:txBody>
                  <a:tcPr/>
                </a:tc>
              </a:tr>
              <a:tr h="651643">
                <a:tc>
                  <a:txBody>
                    <a:bodyPr/>
                    <a:lstStyle/>
                    <a:p>
                      <a:pPr algn="ctr"/>
                      <a:r>
                        <a:rPr lang="en-US" sz="2800" dirty="0" smtClean="0">
                          <a:latin typeface="Segoe"/>
                          <a:cs typeface="Segoe"/>
                        </a:rPr>
                        <a:t>1</a:t>
                      </a:r>
                      <a:endParaRPr lang="en-US" sz="2800" dirty="0">
                        <a:latin typeface="Segoe"/>
                        <a:cs typeface="Segoe"/>
                      </a:endParaRPr>
                    </a:p>
                  </a:txBody>
                  <a:tcPr/>
                </a:tc>
                <a:tc>
                  <a:txBody>
                    <a:bodyPr/>
                    <a:lstStyle/>
                    <a:p>
                      <a:pPr algn="ctr"/>
                      <a:r>
                        <a:rPr lang="en-US" sz="2800" dirty="0" smtClean="0">
                          <a:latin typeface="Segoe"/>
                          <a:cs typeface="Segoe"/>
                        </a:rPr>
                        <a:t>15</a:t>
                      </a:r>
                      <a:endParaRPr lang="en-US" sz="2800" dirty="0">
                        <a:latin typeface="Segoe"/>
                        <a:cs typeface="Segoe"/>
                      </a:endParaRPr>
                    </a:p>
                  </a:txBody>
                  <a:tcPr/>
                </a:tc>
              </a:tr>
              <a:tr h="651643">
                <a:tc>
                  <a:txBody>
                    <a:bodyPr/>
                    <a:lstStyle/>
                    <a:p>
                      <a:pPr algn="ctr"/>
                      <a:r>
                        <a:rPr lang="en-US" sz="2800" dirty="0" smtClean="0">
                          <a:latin typeface="Segoe"/>
                          <a:cs typeface="Segoe"/>
                        </a:rPr>
                        <a:t>2</a:t>
                      </a:r>
                      <a:endParaRPr lang="en-US" sz="2800" dirty="0">
                        <a:latin typeface="Segoe"/>
                        <a:cs typeface="Segoe"/>
                      </a:endParaRPr>
                    </a:p>
                  </a:txBody>
                  <a:tcPr/>
                </a:tc>
                <a:tc>
                  <a:txBody>
                    <a:bodyPr/>
                    <a:lstStyle/>
                    <a:p>
                      <a:pPr algn="ctr"/>
                      <a:r>
                        <a:rPr lang="en-US" sz="2800" dirty="0" smtClean="0">
                          <a:latin typeface="Segoe"/>
                          <a:cs typeface="Segoe"/>
                        </a:rPr>
                        <a:t>12</a:t>
                      </a:r>
                    </a:p>
                  </a:txBody>
                  <a:tcPr/>
                </a:tc>
              </a:tr>
              <a:tr h="651643">
                <a:tc>
                  <a:txBody>
                    <a:bodyPr/>
                    <a:lstStyle/>
                    <a:p>
                      <a:pPr algn="ctr"/>
                      <a:r>
                        <a:rPr lang="en-US" sz="2800" dirty="0" smtClean="0">
                          <a:latin typeface="Segoe"/>
                          <a:cs typeface="Segoe"/>
                        </a:rPr>
                        <a:t>3</a:t>
                      </a:r>
                      <a:endParaRPr lang="en-US" sz="2800" dirty="0">
                        <a:latin typeface="Segoe"/>
                        <a:cs typeface="Segoe"/>
                      </a:endParaRPr>
                    </a:p>
                  </a:txBody>
                  <a:tcPr/>
                </a:tc>
                <a:tc>
                  <a:txBody>
                    <a:bodyPr/>
                    <a:lstStyle/>
                    <a:p>
                      <a:pPr algn="ctr"/>
                      <a:r>
                        <a:rPr lang="en-US" sz="2800" dirty="0" smtClean="0">
                          <a:latin typeface="Segoe"/>
                          <a:cs typeface="Segoe"/>
                        </a:rPr>
                        <a:t>10</a:t>
                      </a:r>
                      <a:endParaRPr lang="en-US" sz="2800" dirty="0">
                        <a:latin typeface="Segoe"/>
                        <a:cs typeface="Segoe"/>
                      </a:endParaRPr>
                    </a:p>
                  </a:txBody>
                  <a:tcPr/>
                </a:tc>
              </a:tr>
              <a:tr h="651643">
                <a:tc>
                  <a:txBody>
                    <a:bodyPr/>
                    <a:lstStyle/>
                    <a:p>
                      <a:pPr algn="ctr"/>
                      <a:r>
                        <a:rPr lang="en-US" sz="2800" dirty="0" smtClean="0">
                          <a:latin typeface="Segoe"/>
                          <a:cs typeface="Segoe"/>
                        </a:rPr>
                        <a:t>4</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5</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6</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a:t>
                      </a:r>
                      <a:endParaRPr lang="en-US" sz="2800" dirty="0">
                        <a:latin typeface="Segoe"/>
                        <a:cs typeface="Segoe"/>
                      </a:endParaRPr>
                    </a:p>
                  </a:txBody>
                  <a:tcPr/>
                </a:tc>
                <a:tc>
                  <a:txBody>
                    <a:bodyPr/>
                    <a:lstStyle/>
                    <a:p>
                      <a:pPr algn="ctr"/>
                      <a:endParaRPr lang="en-US" sz="2800" dirty="0">
                        <a:latin typeface="Segoe"/>
                        <a:cs typeface="Segoe"/>
                      </a:endParaRPr>
                    </a:p>
                  </a:txBody>
                  <a:tcPr/>
                </a:tc>
              </a:tr>
            </a:tbl>
          </a:graphicData>
        </a:graphic>
      </p:graphicFrame>
      <p:cxnSp>
        <p:nvCxnSpPr>
          <p:cNvPr id="5" name="Straight Connector 4"/>
          <p:cNvCxnSpPr/>
          <p:nvPr/>
        </p:nvCxnSpPr>
        <p:spPr>
          <a:xfrm flipV="1">
            <a:off x="5384800" y="5740400"/>
            <a:ext cx="6045200" cy="16933"/>
          </a:xfrm>
          <a:prstGeom prst="line">
            <a:avLst/>
          </a:prstGeom>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6722533" y="56557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p:cNvSpPr/>
          <p:nvPr/>
        </p:nvSpPr>
        <p:spPr>
          <a:xfrm>
            <a:off x="6942665" y="5655735"/>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p:cNvSpPr/>
          <p:nvPr/>
        </p:nvSpPr>
        <p:spPr>
          <a:xfrm>
            <a:off x="6847409" y="56620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Oval 9"/>
          <p:cNvSpPr/>
          <p:nvPr/>
        </p:nvSpPr>
        <p:spPr>
          <a:xfrm>
            <a:off x="57509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Oval 10"/>
          <p:cNvSpPr/>
          <p:nvPr/>
        </p:nvSpPr>
        <p:spPr>
          <a:xfrm>
            <a:off x="61700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Oval 11"/>
          <p:cNvSpPr/>
          <p:nvPr/>
        </p:nvSpPr>
        <p:spPr>
          <a:xfrm>
            <a:off x="8379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Oval 12"/>
          <p:cNvSpPr/>
          <p:nvPr/>
        </p:nvSpPr>
        <p:spPr>
          <a:xfrm>
            <a:off x="85005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 name="Oval 13"/>
          <p:cNvSpPr/>
          <p:nvPr/>
        </p:nvSpPr>
        <p:spPr>
          <a:xfrm>
            <a:off x="87164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Oval 14"/>
          <p:cNvSpPr/>
          <p:nvPr/>
        </p:nvSpPr>
        <p:spPr>
          <a:xfrm>
            <a:off x="9376833" y="56239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 name="Oval 15"/>
          <p:cNvSpPr/>
          <p:nvPr/>
        </p:nvSpPr>
        <p:spPr>
          <a:xfrm>
            <a:off x="107801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 name="Oval 16"/>
          <p:cNvSpPr/>
          <p:nvPr/>
        </p:nvSpPr>
        <p:spPr>
          <a:xfrm>
            <a:off x="103483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Oval 17"/>
          <p:cNvSpPr/>
          <p:nvPr/>
        </p:nvSpPr>
        <p:spPr>
          <a:xfrm>
            <a:off x="88624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 name="Oval 18"/>
          <p:cNvSpPr/>
          <p:nvPr/>
        </p:nvSpPr>
        <p:spPr>
          <a:xfrm>
            <a:off x="8621183" y="56176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 name="Oval 19"/>
          <p:cNvSpPr/>
          <p:nvPr/>
        </p:nvSpPr>
        <p:spPr>
          <a:xfrm>
            <a:off x="952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 name="Oval 20"/>
          <p:cNvSpPr/>
          <p:nvPr/>
        </p:nvSpPr>
        <p:spPr>
          <a:xfrm>
            <a:off x="825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 name="Freeform 21"/>
          <p:cNvSpPr/>
          <p:nvPr/>
        </p:nvSpPr>
        <p:spPr>
          <a:xfrm>
            <a:off x="5164667" y="43650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3" name="Freeform 22"/>
          <p:cNvSpPr/>
          <p:nvPr/>
        </p:nvSpPr>
        <p:spPr>
          <a:xfrm>
            <a:off x="5452539" y="4381962"/>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 name="Freeform 23"/>
          <p:cNvSpPr/>
          <p:nvPr/>
        </p:nvSpPr>
        <p:spPr>
          <a:xfrm>
            <a:off x="7687727" y="4432762"/>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 name="Freeform 24"/>
          <p:cNvSpPr/>
          <p:nvPr/>
        </p:nvSpPr>
        <p:spPr>
          <a:xfrm>
            <a:off x="9431869" y="4466630"/>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Freeform 25"/>
          <p:cNvSpPr/>
          <p:nvPr/>
        </p:nvSpPr>
        <p:spPr>
          <a:xfrm>
            <a:off x="7755468" y="45004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Freeform 26"/>
          <p:cNvSpPr/>
          <p:nvPr/>
        </p:nvSpPr>
        <p:spPr>
          <a:xfrm>
            <a:off x="7535335" y="44666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Freeform 27"/>
          <p:cNvSpPr/>
          <p:nvPr/>
        </p:nvSpPr>
        <p:spPr>
          <a:xfrm>
            <a:off x="6146801" y="44666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Freeform 28"/>
          <p:cNvSpPr/>
          <p:nvPr/>
        </p:nvSpPr>
        <p:spPr>
          <a:xfrm>
            <a:off x="6248404" y="44496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 name="Freeform 29"/>
          <p:cNvSpPr/>
          <p:nvPr/>
        </p:nvSpPr>
        <p:spPr>
          <a:xfrm>
            <a:off x="8060265" y="44496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 name="Freeform 30"/>
          <p:cNvSpPr/>
          <p:nvPr/>
        </p:nvSpPr>
        <p:spPr>
          <a:xfrm>
            <a:off x="8619068" y="4500496"/>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2" name="Freeform 31"/>
          <p:cNvSpPr/>
          <p:nvPr/>
        </p:nvSpPr>
        <p:spPr>
          <a:xfrm>
            <a:off x="8161868" y="450049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3" name="Freeform 32"/>
          <p:cNvSpPr/>
          <p:nvPr/>
        </p:nvSpPr>
        <p:spPr>
          <a:xfrm>
            <a:off x="7907868" y="4449694"/>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4" name="Freeform 33"/>
          <p:cNvSpPr/>
          <p:nvPr/>
        </p:nvSpPr>
        <p:spPr>
          <a:xfrm>
            <a:off x="6350005" y="4483564"/>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Freeform 34"/>
          <p:cNvSpPr/>
          <p:nvPr/>
        </p:nvSpPr>
        <p:spPr>
          <a:xfrm>
            <a:off x="8788406" y="4483567"/>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Freeform 35"/>
          <p:cNvSpPr/>
          <p:nvPr/>
        </p:nvSpPr>
        <p:spPr>
          <a:xfrm>
            <a:off x="9922935" y="4500497"/>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aphicFrame>
        <p:nvGraphicFramePr>
          <p:cNvPr id="37" name="Object 36"/>
          <p:cNvGraphicFramePr>
            <a:graphicFrameLocks noChangeAspect="1"/>
          </p:cNvGraphicFramePr>
          <p:nvPr>
            <p:extLst>
              <p:ext uri="{D42A27DB-BD31-4B8C-83A1-F6EECF244321}">
                <p14:modId xmlns:p14="http://schemas.microsoft.com/office/powerpoint/2010/main" val="207715625"/>
              </p:ext>
            </p:extLst>
          </p:nvPr>
        </p:nvGraphicFramePr>
        <p:xfrm>
          <a:off x="5762355" y="1392469"/>
          <a:ext cx="4540250" cy="1314450"/>
        </p:xfrm>
        <a:graphic>
          <a:graphicData uri="http://schemas.openxmlformats.org/presentationml/2006/ole">
            <mc:AlternateContent xmlns:mc="http://schemas.openxmlformats.org/markup-compatibility/2006">
              <mc:Choice xmlns:v="urn:schemas-microsoft-com:vml" Requires="v">
                <p:oleObj spid="_x0000_s686597" name="Equation" r:id="rId4" imgW="1536700" imgH="444500" progId="Equation.DSMT4">
                  <p:embed/>
                </p:oleObj>
              </mc:Choice>
              <mc:Fallback>
                <p:oleObj name="Equation" r:id="rId4" imgW="1536700" imgH="444500" progId="Equation.DSMT4">
                  <p:embed/>
                  <p:pic>
                    <p:nvPicPr>
                      <p:cNvPr id="0" name=""/>
                      <p:cNvPicPr>
                        <a:picLocks noChangeAspect="1" noChangeArrowheads="1"/>
                      </p:cNvPicPr>
                      <p:nvPr/>
                    </p:nvPicPr>
                    <p:blipFill>
                      <a:blip r:embed="rId5"/>
                      <a:srcRect/>
                      <a:stretch>
                        <a:fillRect/>
                      </a:stretch>
                    </p:blipFill>
                    <p:spPr bwMode="auto">
                      <a:xfrm>
                        <a:off x="5762355" y="1392469"/>
                        <a:ext cx="4540250" cy="1314450"/>
                      </a:xfrm>
                      <a:prstGeom prst="rect">
                        <a:avLst/>
                      </a:prstGeom>
                      <a:noFill/>
                      <a:extLst/>
                    </p:spPr>
                  </p:pic>
                </p:oleObj>
              </mc:Fallback>
            </mc:AlternateContent>
          </a:graphicData>
        </a:graphic>
      </p:graphicFrame>
      <p:graphicFrame>
        <p:nvGraphicFramePr>
          <p:cNvPr id="38" name="Object 37"/>
          <p:cNvGraphicFramePr>
            <a:graphicFrameLocks noChangeAspect="1"/>
          </p:cNvGraphicFramePr>
          <p:nvPr>
            <p:extLst>
              <p:ext uri="{D42A27DB-BD31-4B8C-83A1-F6EECF244321}">
                <p14:modId xmlns:p14="http://schemas.microsoft.com/office/powerpoint/2010/main" val="2207299362"/>
              </p:ext>
            </p:extLst>
          </p:nvPr>
        </p:nvGraphicFramePr>
        <p:xfrm>
          <a:off x="7143750" y="3074988"/>
          <a:ext cx="1350963" cy="561975"/>
        </p:xfrm>
        <a:graphic>
          <a:graphicData uri="http://schemas.openxmlformats.org/presentationml/2006/ole">
            <mc:AlternateContent xmlns:mc="http://schemas.openxmlformats.org/markup-compatibility/2006">
              <mc:Choice xmlns:v="urn:schemas-microsoft-com:vml" Requires="v">
                <p:oleObj spid="_x0000_s686598" name="Equation" r:id="rId6" imgW="457200" imgH="190500" progId="Equation.DSMT4">
                  <p:embed/>
                </p:oleObj>
              </mc:Choice>
              <mc:Fallback>
                <p:oleObj name="Equation" r:id="rId6" imgW="457200" imgH="190500" progId="Equation.DSMT4">
                  <p:embed/>
                  <p:pic>
                    <p:nvPicPr>
                      <p:cNvPr id="0" name=""/>
                      <p:cNvPicPr>
                        <a:picLocks noChangeAspect="1" noChangeArrowheads="1"/>
                      </p:cNvPicPr>
                      <p:nvPr/>
                    </p:nvPicPr>
                    <p:blipFill>
                      <a:blip r:embed="rId7"/>
                      <a:srcRect/>
                      <a:stretch>
                        <a:fillRect/>
                      </a:stretch>
                    </p:blipFill>
                    <p:spPr bwMode="auto">
                      <a:xfrm>
                        <a:off x="7143750" y="3074988"/>
                        <a:ext cx="1350963" cy="561975"/>
                      </a:xfrm>
                      <a:prstGeom prst="rect">
                        <a:avLst/>
                      </a:prstGeom>
                      <a:noFill/>
                      <a:extLst/>
                    </p:spPr>
                  </p:pic>
                </p:oleObj>
              </mc:Fallback>
            </mc:AlternateContent>
          </a:graphicData>
        </a:graphic>
      </p:graphicFrame>
      <p:sp>
        <p:nvSpPr>
          <p:cNvPr id="39" name="Freeform 38"/>
          <p:cNvSpPr/>
          <p:nvPr/>
        </p:nvSpPr>
        <p:spPr>
          <a:xfrm>
            <a:off x="8382068" y="3021272"/>
            <a:ext cx="2450989" cy="976398"/>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40" name="Straight Connector 39"/>
          <p:cNvCxnSpPr/>
          <p:nvPr/>
        </p:nvCxnSpPr>
        <p:spPr>
          <a:xfrm flipV="1">
            <a:off x="8447093" y="3987667"/>
            <a:ext cx="2731234" cy="15038"/>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flipV="1">
            <a:off x="8464800" y="2771105"/>
            <a:ext cx="1533" cy="1230051"/>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graphicFrame>
        <p:nvGraphicFramePr>
          <p:cNvPr id="42" name="Object 41"/>
          <p:cNvGraphicFramePr>
            <a:graphicFrameLocks noChangeAspect="1"/>
          </p:cNvGraphicFramePr>
          <p:nvPr>
            <p:extLst>
              <p:ext uri="{D42A27DB-BD31-4B8C-83A1-F6EECF244321}">
                <p14:modId xmlns:p14="http://schemas.microsoft.com/office/powerpoint/2010/main" val="635620184"/>
              </p:ext>
            </p:extLst>
          </p:nvPr>
        </p:nvGraphicFramePr>
        <p:xfrm>
          <a:off x="10804333" y="3570676"/>
          <a:ext cx="338138" cy="412750"/>
        </p:xfrm>
        <a:graphic>
          <a:graphicData uri="http://schemas.openxmlformats.org/presentationml/2006/ole">
            <mc:AlternateContent xmlns:mc="http://schemas.openxmlformats.org/markup-compatibility/2006">
              <mc:Choice xmlns:v="urn:schemas-microsoft-com:vml" Requires="v">
                <p:oleObj spid="_x0000_s686599" name="Equation" r:id="rId8" imgW="114300" imgH="139700" progId="Equation.DSMT4">
                  <p:embed/>
                </p:oleObj>
              </mc:Choice>
              <mc:Fallback>
                <p:oleObj name="Equation" r:id="rId8" imgW="114300" imgH="139700" progId="Equation.DSMT4">
                  <p:embed/>
                  <p:pic>
                    <p:nvPicPr>
                      <p:cNvPr id="0" name=""/>
                      <p:cNvPicPr>
                        <a:picLocks noChangeAspect="1" noChangeArrowheads="1"/>
                      </p:cNvPicPr>
                      <p:nvPr/>
                    </p:nvPicPr>
                    <p:blipFill>
                      <a:blip r:embed="rId9"/>
                      <a:srcRect/>
                      <a:stretch>
                        <a:fillRect/>
                      </a:stretch>
                    </p:blipFill>
                    <p:spPr bwMode="auto">
                      <a:xfrm>
                        <a:off x="10804333" y="3570676"/>
                        <a:ext cx="338138" cy="412750"/>
                      </a:xfrm>
                      <a:prstGeom prst="rect">
                        <a:avLst/>
                      </a:prstGeom>
                      <a:noFill/>
                      <a:extLst/>
                    </p:spPr>
                  </p:pic>
                </p:oleObj>
              </mc:Fallback>
            </mc:AlternateContent>
          </a:graphicData>
        </a:graphic>
      </p:graphicFrame>
    </p:spTree>
    <p:extLst>
      <p:ext uri="{BB962C8B-B14F-4D97-AF65-F5344CB8AC3E}">
        <p14:creationId xmlns:p14="http://schemas.microsoft.com/office/powerpoint/2010/main" val="221770577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Kernel Density Estimation</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4046602021"/>
              </p:ext>
            </p:extLst>
          </p:nvPr>
        </p:nvGraphicFramePr>
        <p:xfrm>
          <a:off x="802727" y="1156550"/>
          <a:ext cx="3411196" cy="5213144"/>
        </p:xfrm>
        <a:graphic>
          <a:graphicData uri="http://schemas.openxmlformats.org/drawingml/2006/table">
            <a:tbl>
              <a:tblPr firstRow="1" bandRow="1">
                <a:tableStyleId>{5C22544A-7EE6-4342-B048-85BDC9FD1C3A}</a:tableStyleId>
              </a:tblPr>
              <a:tblGrid>
                <a:gridCol w="1705598"/>
                <a:gridCol w="1705598"/>
              </a:tblGrid>
              <a:tr h="651643">
                <a:tc>
                  <a:txBody>
                    <a:bodyPr/>
                    <a:lstStyle/>
                    <a:p>
                      <a:pPr algn="ctr"/>
                      <a:r>
                        <a:rPr lang="en-US" sz="2800" dirty="0" smtClean="0">
                          <a:latin typeface="Segoe"/>
                          <a:cs typeface="Segoe"/>
                        </a:rPr>
                        <a:t>crime</a:t>
                      </a:r>
                      <a:endParaRPr lang="en-US" sz="2800" dirty="0">
                        <a:latin typeface="Segoe"/>
                        <a:cs typeface="Segoe"/>
                      </a:endParaRPr>
                    </a:p>
                  </a:txBody>
                  <a:tcPr/>
                </a:tc>
                <a:tc>
                  <a:txBody>
                    <a:bodyPr/>
                    <a:lstStyle/>
                    <a:p>
                      <a:pPr algn="ctr"/>
                      <a:r>
                        <a:rPr lang="en-US" sz="2800" dirty="0" smtClean="0">
                          <a:latin typeface="Segoe"/>
                          <a:cs typeface="Segoe"/>
                        </a:rPr>
                        <a:t>location</a:t>
                      </a:r>
                      <a:endParaRPr lang="en-US" sz="2800" dirty="0">
                        <a:latin typeface="Segoe"/>
                        <a:cs typeface="Segoe"/>
                      </a:endParaRPr>
                    </a:p>
                  </a:txBody>
                  <a:tcPr/>
                </a:tc>
              </a:tr>
              <a:tr h="651643">
                <a:tc>
                  <a:txBody>
                    <a:bodyPr/>
                    <a:lstStyle/>
                    <a:p>
                      <a:pPr algn="ctr"/>
                      <a:r>
                        <a:rPr lang="en-US" sz="2800" dirty="0" smtClean="0">
                          <a:latin typeface="Segoe"/>
                          <a:cs typeface="Segoe"/>
                        </a:rPr>
                        <a:t>1</a:t>
                      </a:r>
                      <a:endParaRPr lang="en-US" sz="2800" dirty="0">
                        <a:latin typeface="Segoe"/>
                        <a:cs typeface="Segoe"/>
                      </a:endParaRPr>
                    </a:p>
                  </a:txBody>
                  <a:tcPr/>
                </a:tc>
                <a:tc>
                  <a:txBody>
                    <a:bodyPr/>
                    <a:lstStyle/>
                    <a:p>
                      <a:pPr algn="ctr"/>
                      <a:r>
                        <a:rPr lang="en-US" sz="2800" dirty="0" smtClean="0">
                          <a:latin typeface="Segoe"/>
                          <a:cs typeface="Segoe"/>
                        </a:rPr>
                        <a:t>15</a:t>
                      </a:r>
                      <a:endParaRPr lang="en-US" sz="2800" dirty="0">
                        <a:latin typeface="Segoe"/>
                        <a:cs typeface="Segoe"/>
                      </a:endParaRPr>
                    </a:p>
                  </a:txBody>
                  <a:tcPr/>
                </a:tc>
              </a:tr>
              <a:tr h="651643">
                <a:tc>
                  <a:txBody>
                    <a:bodyPr/>
                    <a:lstStyle/>
                    <a:p>
                      <a:pPr algn="ctr"/>
                      <a:r>
                        <a:rPr lang="en-US" sz="2800" dirty="0" smtClean="0">
                          <a:latin typeface="Segoe"/>
                          <a:cs typeface="Segoe"/>
                        </a:rPr>
                        <a:t>2</a:t>
                      </a:r>
                      <a:endParaRPr lang="en-US" sz="2800" dirty="0">
                        <a:latin typeface="Segoe"/>
                        <a:cs typeface="Segoe"/>
                      </a:endParaRPr>
                    </a:p>
                  </a:txBody>
                  <a:tcPr/>
                </a:tc>
                <a:tc>
                  <a:txBody>
                    <a:bodyPr/>
                    <a:lstStyle/>
                    <a:p>
                      <a:pPr algn="ctr"/>
                      <a:r>
                        <a:rPr lang="en-US" sz="2800" dirty="0" smtClean="0">
                          <a:latin typeface="Segoe"/>
                          <a:cs typeface="Segoe"/>
                        </a:rPr>
                        <a:t>12</a:t>
                      </a:r>
                    </a:p>
                  </a:txBody>
                  <a:tcPr/>
                </a:tc>
              </a:tr>
              <a:tr h="651643">
                <a:tc>
                  <a:txBody>
                    <a:bodyPr/>
                    <a:lstStyle/>
                    <a:p>
                      <a:pPr algn="ctr"/>
                      <a:r>
                        <a:rPr lang="en-US" sz="2800" dirty="0" smtClean="0">
                          <a:latin typeface="Segoe"/>
                          <a:cs typeface="Segoe"/>
                        </a:rPr>
                        <a:t>3</a:t>
                      </a:r>
                      <a:endParaRPr lang="en-US" sz="2800" dirty="0">
                        <a:latin typeface="Segoe"/>
                        <a:cs typeface="Segoe"/>
                      </a:endParaRPr>
                    </a:p>
                  </a:txBody>
                  <a:tcPr/>
                </a:tc>
                <a:tc>
                  <a:txBody>
                    <a:bodyPr/>
                    <a:lstStyle/>
                    <a:p>
                      <a:pPr algn="ctr"/>
                      <a:r>
                        <a:rPr lang="en-US" sz="2800" dirty="0" smtClean="0">
                          <a:latin typeface="Segoe"/>
                          <a:cs typeface="Segoe"/>
                        </a:rPr>
                        <a:t>10</a:t>
                      </a:r>
                      <a:endParaRPr lang="en-US" sz="2800" dirty="0">
                        <a:latin typeface="Segoe"/>
                        <a:cs typeface="Segoe"/>
                      </a:endParaRPr>
                    </a:p>
                  </a:txBody>
                  <a:tcPr/>
                </a:tc>
              </a:tr>
              <a:tr h="651643">
                <a:tc>
                  <a:txBody>
                    <a:bodyPr/>
                    <a:lstStyle/>
                    <a:p>
                      <a:pPr algn="ctr"/>
                      <a:r>
                        <a:rPr lang="en-US" sz="2800" dirty="0" smtClean="0">
                          <a:latin typeface="Segoe"/>
                          <a:cs typeface="Segoe"/>
                        </a:rPr>
                        <a:t>4</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5</a:t>
                      </a:r>
                      <a:endParaRPr lang="en-US" sz="2800" dirty="0">
                        <a:latin typeface="Segoe"/>
                        <a:cs typeface="Segoe"/>
                      </a:endParaRPr>
                    </a:p>
                  </a:txBody>
                  <a:tcPr/>
                </a:tc>
                <a:tc>
                  <a:txBody>
                    <a:bodyPr/>
                    <a:lstStyle/>
                    <a:p>
                      <a:pPr algn="ctr"/>
                      <a:r>
                        <a:rPr lang="en-US" sz="2800" dirty="0" smtClean="0">
                          <a:latin typeface="Segoe"/>
                          <a:cs typeface="Segoe"/>
                        </a:rPr>
                        <a:t>:</a:t>
                      </a:r>
                      <a:endParaRPr lang="en-US" sz="2800" dirty="0">
                        <a:latin typeface="Segoe"/>
                        <a:cs typeface="Segoe"/>
                      </a:endParaRPr>
                    </a:p>
                  </a:txBody>
                  <a:tcPr/>
                </a:tc>
              </a:tr>
              <a:tr h="651643">
                <a:tc>
                  <a:txBody>
                    <a:bodyPr/>
                    <a:lstStyle/>
                    <a:p>
                      <a:pPr algn="ctr"/>
                      <a:r>
                        <a:rPr lang="en-US" sz="2800" dirty="0" smtClean="0">
                          <a:latin typeface="Segoe"/>
                          <a:cs typeface="Segoe"/>
                        </a:rPr>
                        <a:t>6</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a:t>
                      </a:r>
                      <a:endParaRPr lang="en-US" sz="2800" dirty="0">
                        <a:latin typeface="Segoe"/>
                        <a:cs typeface="Segoe"/>
                      </a:endParaRPr>
                    </a:p>
                  </a:txBody>
                  <a:tcPr/>
                </a:tc>
                <a:tc>
                  <a:txBody>
                    <a:bodyPr/>
                    <a:lstStyle/>
                    <a:p>
                      <a:pPr algn="ctr"/>
                      <a:endParaRPr lang="en-US" sz="2800" dirty="0">
                        <a:latin typeface="Segoe"/>
                        <a:cs typeface="Segoe"/>
                      </a:endParaRPr>
                    </a:p>
                  </a:txBody>
                  <a:tcPr/>
                </a:tc>
              </a:tr>
            </a:tbl>
          </a:graphicData>
        </a:graphic>
      </p:graphicFrame>
      <p:cxnSp>
        <p:nvCxnSpPr>
          <p:cNvPr id="5" name="Straight Connector 4"/>
          <p:cNvCxnSpPr/>
          <p:nvPr/>
        </p:nvCxnSpPr>
        <p:spPr>
          <a:xfrm flipV="1">
            <a:off x="5384800" y="5740400"/>
            <a:ext cx="6045200" cy="16933"/>
          </a:xfrm>
          <a:prstGeom prst="line">
            <a:avLst/>
          </a:prstGeom>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6722533" y="56557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p:cNvSpPr/>
          <p:nvPr/>
        </p:nvSpPr>
        <p:spPr>
          <a:xfrm>
            <a:off x="6942665" y="5655735"/>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p:cNvSpPr/>
          <p:nvPr/>
        </p:nvSpPr>
        <p:spPr>
          <a:xfrm>
            <a:off x="6847409" y="56620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Oval 9"/>
          <p:cNvSpPr/>
          <p:nvPr/>
        </p:nvSpPr>
        <p:spPr>
          <a:xfrm>
            <a:off x="57509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Oval 10"/>
          <p:cNvSpPr/>
          <p:nvPr/>
        </p:nvSpPr>
        <p:spPr>
          <a:xfrm>
            <a:off x="61700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Oval 11"/>
          <p:cNvSpPr/>
          <p:nvPr/>
        </p:nvSpPr>
        <p:spPr>
          <a:xfrm>
            <a:off x="8379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Oval 12"/>
          <p:cNvSpPr/>
          <p:nvPr/>
        </p:nvSpPr>
        <p:spPr>
          <a:xfrm>
            <a:off x="85005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 name="Oval 13"/>
          <p:cNvSpPr/>
          <p:nvPr/>
        </p:nvSpPr>
        <p:spPr>
          <a:xfrm>
            <a:off x="871643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Oval 14"/>
          <p:cNvSpPr/>
          <p:nvPr/>
        </p:nvSpPr>
        <p:spPr>
          <a:xfrm>
            <a:off x="9376833" y="56239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 name="Oval 15"/>
          <p:cNvSpPr/>
          <p:nvPr/>
        </p:nvSpPr>
        <p:spPr>
          <a:xfrm>
            <a:off x="107801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 name="Oval 16"/>
          <p:cNvSpPr/>
          <p:nvPr/>
        </p:nvSpPr>
        <p:spPr>
          <a:xfrm>
            <a:off x="103483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 name="Oval 17"/>
          <p:cNvSpPr/>
          <p:nvPr/>
        </p:nvSpPr>
        <p:spPr>
          <a:xfrm>
            <a:off x="8862483" y="56303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 name="Oval 18"/>
          <p:cNvSpPr/>
          <p:nvPr/>
        </p:nvSpPr>
        <p:spPr>
          <a:xfrm>
            <a:off x="8621183" y="561763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 name="Oval 19"/>
          <p:cNvSpPr/>
          <p:nvPr/>
        </p:nvSpPr>
        <p:spPr>
          <a:xfrm>
            <a:off x="952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 name="Oval 20"/>
          <p:cNvSpPr/>
          <p:nvPr/>
        </p:nvSpPr>
        <p:spPr>
          <a:xfrm>
            <a:off x="8252883" y="5636682"/>
            <a:ext cx="203200" cy="22013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 name="Freeform 21"/>
          <p:cNvSpPr/>
          <p:nvPr/>
        </p:nvSpPr>
        <p:spPr>
          <a:xfrm>
            <a:off x="5164667" y="43650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3" name="Freeform 22"/>
          <p:cNvSpPr/>
          <p:nvPr/>
        </p:nvSpPr>
        <p:spPr>
          <a:xfrm>
            <a:off x="5452539" y="4381962"/>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 name="Freeform 23"/>
          <p:cNvSpPr/>
          <p:nvPr/>
        </p:nvSpPr>
        <p:spPr>
          <a:xfrm>
            <a:off x="7687727" y="4432762"/>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 name="Freeform 24"/>
          <p:cNvSpPr/>
          <p:nvPr/>
        </p:nvSpPr>
        <p:spPr>
          <a:xfrm>
            <a:off x="9431869" y="4466630"/>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Freeform 25"/>
          <p:cNvSpPr/>
          <p:nvPr/>
        </p:nvSpPr>
        <p:spPr>
          <a:xfrm>
            <a:off x="7755468" y="45004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Freeform 26"/>
          <p:cNvSpPr/>
          <p:nvPr/>
        </p:nvSpPr>
        <p:spPr>
          <a:xfrm>
            <a:off x="7535335" y="44666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Freeform 27"/>
          <p:cNvSpPr/>
          <p:nvPr/>
        </p:nvSpPr>
        <p:spPr>
          <a:xfrm>
            <a:off x="6146801" y="446662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Freeform 28"/>
          <p:cNvSpPr/>
          <p:nvPr/>
        </p:nvSpPr>
        <p:spPr>
          <a:xfrm>
            <a:off x="6248404" y="44496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 name="Freeform 29"/>
          <p:cNvSpPr/>
          <p:nvPr/>
        </p:nvSpPr>
        <p:spPr>
          <a:xfrm>
            <a:off x="8060265" y="4449695"/>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 name="Freeform 30"/>
          <p:cNvSpPr/>
          <p:nvPr/>
        </p:nvSpPr>
        <p:spPr>
          <a:xfrm>
            <a:off x="8619068" y="4500496"/>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2" name="Freeform 31"/>
          <p:cNvSpPr/>
          <p:nvPr/>
        </p:nvSpPr>
        <p:spPr>
          <a:xfrm>
            <a:off x="8161868" y="4500498"/>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3" name="Freeform 32"/>
          <p:cNvSpPr/>
          <p:nvPr/>
        </p:nvSpPr>
        <p:spPr>
          <a:xfrm>
            <a:off x="7907868" y="4449694"/>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4" name="Freeform 33"/>
          <p:cNvSpPr/>
          <p:nvPr/>
        </p:nvSpPr>
        <p:spPr>
          <a:xfrm>
            <a:off x="6350005" y="4483564"/>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Freeform 34"/>
          <p:cNvSpPr/>
          <p:nvPr/>
        </p:nvSpPr>
        <p:spPr>
          <a:xfrm>
            <a:off x="8788406" y="4483567"/>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Freeform 35"/>
          <p:cNvSpPr/>
          <p:nvPr/>
        </p:nvSpPr>
        <p:spPr>
          <a:xfrm>
            <a:off x="9922935" y="4500497"/>
            <a:ext cx="1761066" cy="1307639"/>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aphicFrame>
        <p:nvGraphicFramePr>
          <p:cNvPr id="37" name="Object 36"/>
          <p:cNvGraphicFramePr>
            <a:graphicFrameLocks noChangeAspect="1"/>
          </p:cNvGraphicFramePr>
          <p:nvPr>
            <p:extLst>
              <p:ext uri="{D42A27DB-BD31-4B8C-83A1-F6EECF244321}">
                <p14:modId xmlns:p14="http://schemas.microsoft.com/office/powerpoint/2010/main" val="3974450419"/>
              </p:ext>
            </p:extLst>
          </p:nvPr>
        </p:nvGraphicFramePr>
        <p:xfrm>
          <a:off x="5762355" y="1392469"/>
          <a:ext cx="4540250" cy="1314450"/>
        </p:xfrm>
        <a:graphic>
          <a:graphicData uri="http://schemas.openxmlformats.org/presentationml/2006/ole">
            <mc:AlternateContent xmlns:mc="http://schemas.openxmlformats.org/markup-compatibility/2006">
              <mc:Choice xmlns:v="urn:schemas-microsoft-com:vml" Requires="v">
                <p:oleObj spid="_x0000_s687822" name="Equation" r:id="rId4" imgW="1536700" imgH="444500" progId="Equation.DSMT4">
                  <p:embed/>
                </p:oleObj>
              </mc:Choice>
              <mc:Fallback>
                <p:oleObj name="Equation" r:id="rId4" imgW="1536700" imgH="444500" progId="Equation.DSMT4">
                  <p:embed/>
                  <p:pic>
                    <p:nvPicPr>
                      <p:cNvPr id="0" name=""/>
                      <p:cNvPicPr>
                        <a:picLocks noChangeAspect="1" noChangeArrowheads="1"/>
                      </p:cNvPicPr>
                      <p:nvPr/>
                    </p:nvPicPr>
                    <p:blipFill>
                      <a:blip r:embed="rId5"/>
                      <a:srcRect/>
                      <a:stretch>
                        <a:fillRect/>
                      </a:stretch>
                    </p:blipFill>
                    <p:spPr bwMode="auto">
                      <a:xfrm>
                        <a:off x="5762355" y="1392469"/>
                        <a:ext cx="4540250" cy="1314450"/>
                      </a:xfrm>
                      <a:prstGeom prst="rect">
                        <a:avLst/>
                      </a:prstGeom>
                      <a:noFill/>
                      <a:extLst/>
                    </p:spPr>
                  </p:pic>
                </p:oleObj>
              </mc:Fallback>
            </mc:AlternateContent>
          </a:graphicData>
        </a:graphic>
      </p:graphicFrame>
      <p:graphicFrame>
        <p:nvGraphicFramePr>
          <p:cNvPr id="38" name="Object 37"/>
          <p:cNvGraphicFramePr>
            <a:graphicFrameLocks noChangeAspect="1"/>
          </p:cNvGraphicFramePr>
          <p:nvPr>
            <p:extLst>
              <p:ext uri="{D42A27DB-BD31-4B8C-83A1-F6EECF244321}">
                <p14:modId xmlns:p14="http://schemas.microsoft.com/office/powerpoint/2010/main" val="628495518"/>
              </p:ext>
            </p:extLst>
          </p:nvPr>
        </p:nvGraphicFramePr>
        <p:xfrm>
          <a:off x="7143750" y="3074988"/>
          <a:ext cx="1350963" cy="561975"/>
        </p:xfrm>
        <a:graphic>
          <a:graphicData uri="http://schemas.openxmlformats.org/presentationml/2006/ole">
            <mc:AlternateContent xmlns:mc="http://schemas.openxmlformats.org/markup-compatibility/2006">
              <mc:Choice xmlns:v="urn:schemas-microsoft-com:vml" Requires="v">
                <p:oleObj spid="_x0000_s687823" name="Equation" r:id="rId6" imgW="457200" imgH="190500" progId="Equation.DSMT4">
                  <p:embed/>
                </p:oleObj>
              </mc:Choice>
              <mc:Fallback>
                <p:oleObj name="Equation" r:id="rId6" imgW="457200" imgH="190500" progId="Equation.DSMT4">
                  <p:embed/>
                  <p:pic>
                    <p:nvPicPr>
                      <p:cNvPr id="0" name=""/>
                      <p:cNvPicPr>
                        <a:picLocks noChangeAspect="1" noChangeArrowheads="1"/>
                      </p:cNvPicPr>
                      <p:nvPr/>
                    </p:nvPicPr>
                    <p:blipFill>
                      <a:blip r:embed="rId7"/>
                      <a:srcRect/>
                      <a:stretch>
                        <a:fillRect/>
                      </a:stretch>
                    </p:blipFill>
                    <p:spPr bwMode="auto">
                      <a:xfrm>
                        <a:off x="7143750" y="3074988"/>
                        <a:ext cx="1350963" cy="561975"/>
                      </a:xfrm>
                      <a:prstGeom prst="rect">
                        <a:avLst/>
                      </a:prstGeom>
                      <a:noFill/>
                      <a:extLst/>
                    </p:spPr>
                  </p:pic>
                </p:oleObj>
              </mc:Fallback>
            </mc:AlternateContent>
          </a:graphicData>
        </a:graphic>
      </p:graphicFrame>
      <p:sp>
        <p:nvSpPr>
          <p:cNvPr id="39" name="Freeform 38"/>
          <p:cNvSpPr/>
          <p:nvPr/>
        </p:nvSpPr>
        <p:spPr>
          <a:xfrm>
            <a:off x="9235999" y="2771103"/>
            <a:ext cx="942842" cy="1226567"/>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40" name="Straight Connector 39"/>
          <p:cNvCxnSpPr/>
          <p:nvPr/>
        </p:nvCxnSpPr>
        <p:spPr>
          <a:xfrm flipV="1">
            <a:off x="8447093" y="3987667"/>
            <a:ext cx="2731234" cy="15038"/>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flipV="1">
            <a:off x="8464800" y="2771105"/>
            <a:ext cx="1533" cy="1230051"/>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graphicFrame>
        <p:nvGraphicFramePr>
          <p:cNvPr id="42" name="Object 41"/>
          <p:cNvGraphicFramePr>
            <a:graphicFrameLocks noChangeAspect="1"/>
          </p:cNvGraphicFramePr>
          <p:nvPr>
            <p:extLst>
              <p:ext uri="{D42A27DB-BD31-4B8C-83A1-F6EECF244321}">
                <p14:modId xmlns:p14="http://schemas.microsoft.com/office/powerpoint/2010/main" val="1105589184"/>
              </p:ext>
            </p:extLst>
          </p:nvPr>
        </p:nvGraphicFramePr>
        <p:xfrm>
          <a:off x="10804333" y="3570676"/>
          <a:ext cx="338138" cy="412750"/>
        </p:xfrm>
        <a:graphic>
          <a:graphicData uri="http://schemas.openxmlformats.org/presentationml/2006/ole">
            <mc:AlternateContent xmlns:mc="http://schemas.openxmlformats.org/markup-compatibility/2006">
              <mc:Choice xmlns:v="urn:schemas-microsoft-com:vml" Requires="v">
                <p:oleObj spid="_x0000_s687824" name="Equation" r:id="rId8" imgW="114300" imgH="139700" progId="Equation.DSMT4">
                  <p:embed/>
                </p:oleObj>
              </mc:Choice>
              <mc:Fallback>
                <p:oleObj name="Equation" r:id="rId8" imgW="114300" imgH="139700" progId="Equation.DSMT4">
                  <p:embed/>
                  <p:pic>
                    <p:nvPicPr>
                      <p:cNvPr id="0" name=""/>
                      <p:cNvPicPr>
                        <a:picLocks noChangeAspect="1" noChangeArrowheads="1"/>
                      </p:cNvPicPr>
                      <p:nvPr/>
                    </p:nvPicPr>
                    <p:blipFill>
                      <a:blip r:embed="rId9"/>
                      <a:srcRect/>
                      <a:stretch>
                        <a:fillRect/>
                      </a:stretch>
                    </p:blipFill>
                    <p:spPr bwMode="auto">
                      <a:xfrm>
                        <a:off x="10804333" y="3570676"/>
                        <a:ext cx="338138" cy="412750"/>
                      </a:xfrm>
                      <a:prstGeom prst="rect">
                        <a:avLst/>
                      </a:prstGeom>
                      <a:noFill/>
                      <a:extLst/>
                    </p:spPr>
                  </p:pic>
                </p:oleObj>
              </mc:Fallback>
            </mc:AlternateContent>
          </a:graphicData>
        </a:graphic>
      </p:graphicFrame>
      <p:graphicFrame>
        <p:nvGraphicFramePr>
          <p:cNvPr id="43" name="Object 42"/>
          <p:cNvGraphicFramePr>
            <a:graphicFrameLocks noChangeAspect="1"/>
          </p:cNvGraphicFramePr>
          <p:nvPr>
            <p:extLst>
              <p:ext uri="{D42A27DB-BD31-4B8C-83A1-F6EECF244321}">
                <p14:modId xmlns:p14="http://schemas.microsoft.com/office/powerpoint/2010/main" val="2358166900"/>
              </p:ext>
            </p:extLst>
          </p:nvPr>
        </p:nvGraphicFramePr>
        <p:xfrm>
          <a:off x="5663142" y="5748338"/>
          <a:ext cx="450850" cy="600075"/>
        </p:xfrm>
        <a:graphic>
          <a:graphicData uri="http://schemas.openxmlformats.org/presentationml/2006/ole">
            <mc:AlternateContent xmlns:mc="http://schemas.openxmlformats.org/markup-compatibility/2006">
              <mc:Choice xmlns:v="urn:schemas-microsoft-com:vml" Requires="v">
                <p:oleObj spid="_x0000_s687825" name="Equation" r:id="rId10" imgW="152400" imgH="203200" progId="Equation.DSMT4">
                  <p:embed/>
                </p:oleObj>
              </mc:Choice>
              <mc:Fallback>
                <p:oleObj name="Equation" r:id="rId10" imgW="152400" imgH="203200" progId="Equation.DSMT4">
                  <p:embed/>
                  <p:pic>
                    <p:nvPicPr>
                      <p:cNvPr id="0" name=""/>
                      <p:cNvPicPr>
                        <a:picLocks noChangeAspect="1" noChangeArrowheads="1"/>
                      </p:cNvPicPr>
                      <p:nvPr/>
                    </p:nvPicPr>
                    <p:blipFill>
                      <a:blip r:embed="rId11"/>
                      <a:srcRect/>
                      <a:stretch>
                        <a:fillRect/>
                      </a:stretch>
                    </p:blipFill>
                    <p:spPr bwMode="auto">
                      <a:xfrm>
                        <a:off x="5663142" y="5748338"/>
                        <a:ext cx="450850" cy="600075"/>
                      </a:xfrm>
                      <a:prstGeom prst="rect">
                        <a:avLst/>
                      </a:prstGeom>
                      <a:noFill/>
                      <a:extLst/>
                    </p:spPr>
                  </p:pic>
                </p:oleObj>
              </mc:Fallback>
            </mc:AlternateContent>
          </a:graphicData>
        </a:graphic>
      </p:graphicFrame>
      <p:graphicFrame>
        <p:nvGraphicFramePr>
          <p:cNvPr id="44" name="Object 43"/>
          <p:cNvGraphicFramePr>
            <a:graphicFrameLocks noChangeAspect="1"/>
          </p:cNvGraphicFramePr>
          <p:nvPr>
            <p:extLst>
              <p:ext uri="{D42A27DB-BD31-4B8C-83A1-F6EECF244321}">
                <p14:modId xmlns:p14="http://schemas.microsoft.com/office/powerpoint/2010/main" val="1823055547"/>
              </p:ext>
            </p:extLst>
          </p:nvPr>
        </p:nvGraphicFramePr>
        <p:xfrm>
          <a:off x="6030913" y="5781675"/>
          <a:ext cx="527050" cy="600075"/>
        </p:xfrm>
        <a:graphic>
          <a:graphicData uri="http://schemas.openxmlformats.org/presentationml/2006/ole">
            <mc:AlternateContent xmlns:mc="http://schemas.openxmlformats.org/markup-compatibility/2006">
              <mc:Choice xmlns:v="urn:schemas-microsoft-com:vml" Requires="v">
                <p:oleObj spid="_x0000_s687826" name="Equation" r:id="rId12" imgW="177800" imgH="203200" progId="Equation.DSMT4">
                  <p:embed/>
                </p:oleObj>
              </mc:Choice>
              <mc:Fallback>
                <p:oleObj name="Equation" r:id="rId12" imgW="177800" imgH="203200" progId="Equation.DSMT4">
                  <p:embed/>
                  <p:pic>
                    <p:nvPicPr>
                      <p:cNvPr id="0" name=""/>
                      <p:cNvPicPr>
                        <a:picLocks noChangeAspect="1" noChangeArrowheads="1"/>
                      </p:cNvPicPr>
                      <p:nvPr/>
                    </p:nvPicPr>
                    <p:blipFill>
                      <a:blip r:embed="rId13"/>
                      <a:srcRect/>
                      <a:stretch>
                        <a:fillRect/>
                      </a:stretch>
                    </p:blipFill>
                    <p:spPr bwMode="auto">
                      <a:xfrm>
                        <a:off x="6030913" y="5781675"/>
                        <a:ext cx="527050" cy="600075"/>
                      </a:xfrm>
                      <a:prstGeom prst="rect">
                        <a:avLst/>
                      </a:prstGeom>
                      <a:noFill/>
                      <a:extLst/>
                    </p:spPr>
                  </p:pic>
                </p:oleObj>
              </mc:Fallback>
            </mc:AlternateContent>
          </a:graphicData>
        </a:graphic>
      </p:graphicFrame>
      <p:graphicFrame>
        <p:nvGraphicFramePr>
          <p:cNvPr id="45" name="Object 44"/>
          <p:cNvGraphicFramePr>
            <a:graphicFrameLocks noChangeAspect="1"/>
          </p:cNvGraphicFramePr>
          <p:nvPr>
            <p:extLst>
              <p:ext uri="{D42A27DB-BD31-4B8C-83A1-F6EECF244321}">
                <p14:modId xmlns:p14="http://schemas.microsoft.com/office/powerpoint/2010/main" val="1698821012"/>
              </p:ext>
            </p:extLst>
          </p:nvPr>
        </p:nvGraphicFramePr>
        <p:xfrm>
          <a:off x="6557963" y="5815013"/>
          <a:ext cx="488950" cy="600075"/>
        </p:xfrm>
        <a:graphic>
          <a:graphicData uri="http://schemas.openxmlformats.org/presentationml/2006/ole">
            <mc:AlternateContent xmlns:mc="http://schemas.openxmlformats.org/markup-compatibility/2006">
              <mc:Choice xmlns:v="urn:schemas-microsoft-com:vml" Requires="v">
                <p:oleObj spid="_x0000_s687827" name="Equation" r:id="rId14" imgW="165100" imgH="203200" progId="Equation.DSMT4">
                  <p:embed/>
                </p:oleObj>
              </mc:Choice>
              <mc:Fallback>
                <p:oleObj name="Equation" r:id="rId14" imgW="165100" imgH="203200" progId="Equation.DSMT4">
                  <p:embed/>
                  <p:pic>
                    <p:nvPicPr>
                      <p:cNvPr id="0" name=""/>
                      <p:cNvPicPr>
                        <a:picLocks noChangeAspect="1" noChangeArrowheads="1"/>
                      </p:cNvPicPr>
                      <p:nvPr/>
                    </p:nvPicPr>
                    <p:blipFill>
                      <a:blip r:embed="rId15"/>
                      <a:srcRect/>
                      <a:stretch>
                        <a:fillRect/>
                      </a:stretch>
                    </p:blipFill>
                    <p:spPr bwMode="auto">
                      <a:xfrm>
                        <a:off x="6557963" y="5815013"/>
                        <a:ext cx="488950" cy="600075"/>
                      </a:xfrm>
                      <a:prstGeom prst="rect">
                        <a:avLst/>
                      </a:prstGeom>
                      <a:noFill/>
                      <a:extLst/>
                    </p:spPr>
                  </p:pic>
                </p:oleObj>
              </mc:Fallback>
            </mc:AlternateContent>
          </a:graphicData>
        </a:graphic>
      </p:graphicFrame>
    </p:spTree>
    <p:extLst>
      <p:ext uri="{BB962C8B-B14F-4D97-AF65-F5344CB8AC3E}">
        <p14:creationId xmlns:p14="http://schemas.microsoft.com/office/powerpoint/2010/main" val="32023416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Kernel Density Estimation</a:t>
            </a:r>
            <a:endParaRPr lang="en-US" dirty="0"/>
          </a:p>
        </p:txBody>
      </p:sp>
      <p:graphicFrame>
        <p:nvGraphicFramePr>
          <p:cNvPr id="37" name="Object 36"/>
          <p:cNvGraphicFramePr>
            <a:graphicFrameLocks noChangeAspect="1"/>
          </p:cNvGraphicFramePr>
          <p:nvPr>
            <p:extLst>
              <p:ext uri="{D42A27DB-BD31-4B8C-83A1-F6EECF244321}">
                <p14:modId xmlns:p14="http://schemas.microsoft.com/office/powerpoint/2010/main" val="222740569"/>
              </p:ext>
            </p:extLst>
          </p:nvPr>
        </p:nvGraphicFramePr>
        <p:xfrm>
          <a:off x="5762355" y="1392469"/>
          <a:ext cx="4540250" cy="1314450"/>
        </p:xfrm>
        <a:graphic>
          <a:graphicData uri="http://schemas.openxmlformats.org/presentationml/2006/ole">
            <mc:AlternateContent xmlns:mc="http://schemas.openxmlformats.org/markup-compatibility/2006">
              <mc:Choice xmlns:v="urn:schemas-microsoft-com:vml" Requires="v">
                <p:oleObj spid="_x0000_s694762" name="Equation" r:id="rId4" imgW="1536700" imgH="444500" progId="Equation.DSMT4">
                  <p:embed/>
                </p:oleObj>
              </mc:Choice>
              <mc:Fallback>
                <p:oleObj name="Equation" r:id="rId4" imgW="1536700" imgH="444500" progId="Equation.DSMT4">
                  <p:embed/>
                  <p:pic>
                    <p:nvPicPr>
                      <p:cNvPr id="0" name=""/>
                      <p:cNvPicPr>
                        <a:picLocks noChangeAspect="1" noChangeArrowheads="1"/>
                      </p:cNvPicPr>
                      <p:nvPr/>
                    </p:nvPicPr>
                    <p:blipFill>
                      <a:blip r:embed="rId5"/>
                      <a:srcRect/>
                      <a:stretch>
                        <a:fillRect/>
                      </a:stretch>
                    </p:blipFill>
                    <p:spPr bwMode="auto">
                      <a:xfrm>
                        <a:off x="5762355" y="1392469"/>
                        <a:ext cx="4540250" cy="1314450"/>
                      </a:xfrm>
                      <a:prstGeom prst="rect">
                        <a:avLst/>
                      </a:prstGeom>
                      <a:noFill/>
                      <a:extLst/>
                    </p:spPr>
                  </p:pic>
                </p:oleObj>
              </mc:Fallback>
            </mc:AlternateContent>
          </a:graphicData>
        </a:graphic>
      </p:graphicFrame>
      <p:graphicFrame>
        <p:nvGraphicFramePr>
          <p:cNvPr id="38" name="Object 37"/>
          <p:cNvGraphicFramePr>
            <a:graphicFrameLocks noChangeAspect="1"/>
          </p:cNvGraphicFramePr>
          <p:nvPr>
            <p:extLst>
              <p:ext uri="{D42A27DB-BD31-4B8C-83A1-F6EECF244321}">
                <p14:modId xmlns:p14="http://schemas.microsoft.com/office/powerpoint/2010/main" val="3150085672"/>
              </p:ext>
            </p:extLst>
          </p:nvPr>
        </p:nvGraphicFramePr>
        <p:xfrm>
          <a:off x="7143750" y="3074988"/>
          <a:ext cx="1350963" cy="561975"/>
        </p:xfrm>
        <a:graphic>
          <a:graphicData uri="http://schemas.openxmlformats.org/presentationml/2006/ole">
            <mc:AlternateContent xmlns:mc="http://schemas.openxmlformats.org/markup-compatibility/2006">
              <mc:Choice xmlns:v="urn:schemas-microsoft-com:vml" Requires="v">
                <p:oleObj spid="_x0000_s694763" name="Equation" r:id="rId6" imgW="457200" imgH="190500" progId="Equation.DSMT4">
                  <p:embed/>
                </p:oleObj>
              </mc:Choice>
              <mc:Fallback>
                <p:oleObj name="Equation" r:id="rId6" imgW="457200" imgH="190500" progId="Equation.DSMT4">
                  <p:embed/>
                  <p:pic>
                    <p:nvPicPr>
                      <p:cNvPr id="0" name=""/>
                      <p:cNvPicPr>
                        <a:picLocks noChangeAspect="1" noChangeArrowheads="1"/>
                      </p:cNvPicPr>
                      <p:nvPr/>
                    </p:nvPicPr>
                    <p:blipFill>
                      <a:blip r:embed="rId7"/>
                      <a:srcRect/>
                      <a:stretch>
                        <a:fillRect/>
                      </a:stretch>
                    </p:blipFill>
                    <p:spPr bwMode="auto">
                      <a:xfrm>
                        <a:off x="7143750" y="3074988"/>
                        <a:ext cx="1350963" cy="561975"/>
                      </a:xfrm>
                      <a:prstGeom prst="rect">
                        <a:avLst/>
                      </a:prstGeom>
                      <a:noFill/>
                      <a:extLst/>
                    </p:spPr>
                  </p:pic>
                </p:oleObj>
              </mc:Fallback>
            </mc:AlternateContent>
          </a:graphicData>
        </a:graphic>
      </p:graphicFrame>
      <p:sp>
        <p:nvSpPr>
          <p:cNvPr id="39" name="Freeform 38"/>
          <p:cNvSpPr/>
          <p:nvPr/>
        </p:nvSpPr>
        <p:spPr>
          <a:xfrm>
            <a:off x="9235999" y="2771103"/>
            <a:ext cx="942842" cy="1226567"/>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40" name="Straight Connector 39"/>
          <p:cNvCxnSpPr/>
          <p:nvPr/>
        </p:nvCxnSpPr>
        <p:spPr>
          <a:xfrm flipV="1">
            <a:off x="8447093" y="3987667"/>
            <a:ext cx="2731234" cy="15038"/>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flipV="1">
            <a:off x="8464800" y="2771105"/>
            <a:ext cx="1533" cy="1230051"/>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graphicFrame>
        <p:nvGraphicFramePr>
          <p:cNvPr id="42" name="Object 41"/>
          <p:cNvGraphicFramePr>
            <a:graphicFrameLocks noChangeAspect="1"/>
          </p:cNvGraphicFramePr>
          <p:nvPr>
            <p:extLst>
              <p:ext uri="{D42A27DB-BD31-4B8C-83A1-F6EECF244321}">
                <p14:modId xmlns:p14="http://schemas.microsoft.com/office/powerpoint/2010/main" val="3467483062"/>
              </p:ext>
            </p:extLst>
          </p:nvPr>
        </p:nvGraphicFramePr>
        <p:xfrm>
          <a:off x="10804333" y="3570676"/>
          <a:ext cx="338138" cy="412750"/>
        </p:xfrm>
        <a:graphic>
          <a:graphicData uri="http://schemas.openxmlformats.org/presentationml/2006/ole">
            <mc:AlternateContent xmlns:mc="http://schemas.openxmlformats.org/markup-compatibility/2006">
              <mc:Choice xmlns:v="urn:schemas-microsoft-com:vml" Requires="v">
                <p:oleObj spid="_x0000_s694764" name="Equation" r:id="rId8" imgW="114300" imgH="139700" progId="Equation.DSMT4">
                  <p:embed/>
                </p:oleObj>
              </mc:Choice>
              <mc:Fallback>
                <p:oleObj name="Equation" r:id="rId8" imgW="114300" imgH="139700" progId="Equation.DSMT4">
                  <p:embed/>
                  <p:pic>
                    <p:nvPicPr>
                      <p:cNvPr id="0" name=""/>
                      <p:cNvPicPr>
                        <a:picLocks noChangeAspect="1" noChangeArrowheads="1"/>
                      </p:cNvPicPr>
                      <p:nvPr/>
                    </p:nvPicPr>
                    <p:blipFill>
                      <a:blip r:embed="rId9"/>
                      <a:srcRect/>
                      <a:stretch>
                        <a:fillRect/>
                      </a:stretch>
                    </p:blipFill>
                    <p:spPr bwMode="auto">
                      <a:xfrm>
                        <a:off x="10804333" y="3570676"/>
                        <a:ext cx="338138" cy="412750"/>
                      </a:xfrm>
                      <a:prstGeom prst="rect">
                        <a:avLst/>
                      </a:prstGeom>
                      <a:noFill/>
                      <a:extLst/>
                    </p:spPr>
                  </p:pic>
                </p:oleObj>
              </mc:Fallback>
            </mc:AlternateContent>
          </a:graphicData>
        </a:graphic>
      </p:graphicFrame>
      <p:pic>
        <p:nvPicPr>
          <p:cNvPr id="43" name="Picture 42" descr="IMG_1453.JPG"/>
          <p:cNvPicPr>
            <a:picLocks noChangeAspect="1"/>
          </p:cNvPicPr>
          <p:nvPr/>
        </p:nvPicPr>
        <p:blipFill rotWithShape="1">
          <a:blip r:embed="rId10">
            <a:extLst>
              <a:ext uri="{28A0092B-C50C-407E-A947-70E740481C1C}">
                <a14:useLocalDpi xmlns:a14="http://schemas.microsoft.com/office/drawing/2010/main" val="0"/>
              </a:ext>
            </a:extLst>
          </a:blip>
          <a:srcRect l="35625" r="28958"/>
          <a:stretch/>
        </p:blipFill>
        <p:spPr>
          <a:xfrm rot="5400000">
            <a:off x="2665007" y="501531"/>
            <a:ext cx="1981199" cy="4195480"/>
          </a:xfrm>
          <a:prstGeom prst="rect">
            <a:avLst/>
          </a:prstGeom>
        </p:spPr>
      </p:pic>
      <p:sp>
        <p:nvSpPr>
          <p:cNvPr id="45" name="Content Placeholder 44"/>
          <p:cNvSpPr>
            <a:spLocks noGrp="1"/>
          </p:cNvSpPr>
          <p:nvPr>
            <p:ph sz="quarter" idx="10"/>
          </p:nvPr>
        </p:nvSpPr>
        <p:spPr>
          <a:xfrm>
            <a:off x="396346" y="846360"/>
            <a:ext cx="11525250" cy="728441"/>
          </a:xfrm>
        </p:spPr>
        <p:txBody>
          <a:bodyPr/>
          <a:lstStyle/>
          <a:p>
            <a:r>
              <a:rPr lang="en-US" dirty="0" smtClean="0"/>
              <a:t>Multidimensional kernels work too.</a:t>
            </a:r>
            <a:endParaRPr lang="en-US" dirty="0"/>
          </a:p>
        </p:txBody>
      </p:sp>
      <p:pic>
        <p:nvPicPr>
          <p:cNvPr id="46" name="Picture 45" descr="IMG_1454.JPG"/>
          <p:cNvPicPr>
            <a:picLocks noChangeAspect="1"/>
          </p:cNvPicPr>
          <p:nvPr/>
        </p:nvPicPr>
        <p:blipFill rotWithShape="1">
          <a:blip r:embed="rId11">
            <a:extLst>
              <a:ext uri="{28A0092B-C50C-407E-A947-70E740481C1C}">
                <a14:useLocalDpi xmlns:a14="http://schemas.microsoft.com/office/drawing/2010/main" val="0"/>
              </a:ext>
            </a:extLst>
          </a:blip>
          <a:srcRect l="38542" t="4167" r="29584"/>
          <a:stretch/>
        </p:blipFill>
        <p:spPr>
          <a:xfrm rot="5400000">
            <a:off x="1590703" y="2911505"/>
            <a:ext cx="1644595" cy="3708400"/>
          </a:xfrm>
          <a:prstGeom prst="rect">
            <a:avLst/>
          </a:prstGeom>
        </p:spPr>
      </p:pic>
      <p:pic>
        <p:nvPicPr>
          <p:cNvPr id="47" name="Picture 46" descr="IMG_1452.JPG"/>
          <p:cNvPicPr>
            <a:picLocks noChangeAspect="1"/>
          </p:cNvPicPr>
          <p:nvPr/>
        </p:nvPicPr>
        <p:blipFill rotWithShape="1">
          <a:blip r:embed="rId12">
            <a:extLst>
              <a:ext uri="{28A0092B-C50C-407E-A947-70E740481C1C}">
                <a14:useLocalDpi xmlns:a14="http://schemas.microsoft.com/office/drawing/2010/main" val="0"/>
              </a:ext>
            </a:extLst>
          </a:blip>
          <a:srcRect l="28957" r="14376"/>
          <a:stretch/>
        </p:blipFill>
        <p:spPr>
          <a:xfrm rot="5400000">
            <a:off x="6316138" y="711205"/>
            <a:ext cx="4605865" cy="6096000"/>
          </a:xfrm>
          <a:prstGeom prst="rect">
            <a:avLst/>
          </a:prstGeom>
        </p:spPr>
      </p:pic>
    </p:spTree>
    <p:extLst>
      <p:ext uri="{BB962C8B-B14F-4D97-AF65-F5344CB8AC3E}">
        <p14:creationId xmlns:p14="http://schemas.microsoft.com/office/powerpoint/2010/main" val="30966166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Kernel Density Estimation</a:t>
            </a:r>
            <a:endParaRPr lang="en-US" dirty="0"/>
          </a:p>
        </p:txBody>
      </p:sp>
      <p:graphicFrame>
        <p:nvGraphicFramePr>
          <p:cNvPr id="37" name="Object 36"/>
          <p:cNvGraphicFramePr>
            <a:graphicFrameLocks noChangeAspect="1"/>
          </p:cNvGraphicFramePr>
          <p:nvPr>
            <p:extLst>
              <p:ext uri="{D42A27DB-BD31-4B8C-83A1-F6EECF244321}">
                <p14:modId xmlns:p14="http://schemas.microsoft.com/office/powerpoint/2010/main" val="1040276974"/>
              </p:ext>
            </p:extLst>
          </p:nvPr>
        </p:nvGraphicFramePr>
        <p:xfrm>
          <a:off x="5762355" y="1392469"/>
          <a:ext cx="4540250" cy="1314450"/>
        </p:xfrm>
        <a:graphic>
          <a:graphicData uri="http://schemas.openxmlformats.org/presentationml/2006/ole">
            <mc:AlternateContent xmlns:mc="http://schemas.openxmlformats.org/markup-compatibility/2006">
              <mc:Choice xmlns:v="urn:schemas-microsoft-com:vml" Requires="v">
                <p:oleObj spid="_x0000_s752916" name="Equation" r:id="rId4" imgW="1536700" imgH="444500" progId="Equation.DSMT4">
                  <p:embed/>
                </p:oleObj>
              </mc:Choice>
              <mc:Fallback>
                <p:oleObj name="Equation" r:id="rId4" imgW="1536700" imgH="444500" progId="Equation.DSMT4">
                  <p:embed/>
                  <p:pic>
                    <p:nvPicPr>
                      <p:cNvPr id="0" name=""/>
                      <p:cNvPicPr>
                        <a:picLocks noChangeAspect="1" noChangeArrowheads="1"/>
                      </p:cNvPicPr>
                      <p:nvPr/>
                    </p:nvPicPr>
                    <p:blipFill>
                      <a:blip r:embed="rId5"/>
                      <a:srcRect/>
                      <a:stretch>
                        <a:fillRect/>
                      </a:stretch>
                    </p:blipFill>
                    <p:spPr bwMode="auto">
                      <a:xfrm>
                        <a:off x="5762355" y="1392469"/>
                        <a:ext cx="4540250" cy="1314450"/>
                      </a:xfrm>
                      <a:prstGeom prst="rect">
                        <a:avLst/>
                      </a:prstGeom>
                      <a:noFill/>
                      <a:extLst/>
                    </p:spPr>
                  </p:pic>
                </p:oleObj>
              </mc:Fallback>
            </mc:AlternateContent>
          </a:graphicData>
        </a:graphic>
      </p:graphicFrame>
      <p:graphicFrame>
        <p:nvGraphicFramePr>
          <p:cNvPr id="38" name="Object 37"/>
          <p:cNvGraphicFramePr>
            <a:graphicFrameLocks noChangeAspect="1"/>
          </p:cNvGraphicFramePr>
          <p:nvPr>
            <p:extLst>
              <p:ext uri="{D42A27DB-BD31-4B8C-83A1-F6EECF244321}">
                <p14:modId xmlns:p14="http://schemas.microsoft.com/office/powerpoint/2010/main" val="489890619"/>
              </p:ext>
            </p:extLst>
          </p:nvPr>
        </p:nvGraphicFramePr>
        <p:xfrm>
          <a:off x="7143750" y="3074988"/>
          <a:ext cx="1350963" cy="561975"/>
        </p:xfrm>
        <a:graphic>
          <a:graphicData uri="http://schemas.openxmlformats.org/presentationml/2006/ole">
            <mc:AlternateContent xmlns:mc="http://schemas.openxmlformats.org/markup-compatibility/2006">
              <mc:Choice xmlns:v="urn:schemas-microsoft-com:vml" Requires="v">
                <p:oleObj spid="_x0000_s752917" name="Equation" r:id="rId6" imgW="457200" imgH="190500" progId="Equation.DSMT4">
                  <p:embed/>
                </p:oleObj>
              </mc:Choice>
              <mc:Fallback>
                <p:oleObj name="Equation" r:id="rId6" imgW="457200" imgH="190500" progId="Equation.DSMT4">
                  <p:embed/>
                  <p:pic>
                    <p:nvPicPr>
                      <p:cNvPr id="0" name=""/>
                      <p:cNvPicPr>
                        <a:picLocks noChangeAspect="1" noChangeArrowheads="1"/>
                      </p:cNvPicPr>
                      <p:nvPr/>
                    </p:nvPicPr>
                    <p:blipFill>
                      <a:blip r:embed="rId7"/>
                      <a:srcRect/>
                      <a:stretch>
                        <a:fillRect/>
                      </a:stretch>
                    </p:blipFill>
                    <p:spPr bwMode="auto">
                      <a:xfrm>
                        <a:off x="7143750" y="3074988"/>
                        <a:ext cx="1350963" cy="561975"/>
                      </a:xfrm>
                      <a:prstGeom prst="rect">
                        <a:avLst/>
                      </a:prstGeom>
                      <a:noFill/>
                      <a:extLst/>
                    </p:spPr>
                  </p:pic>
                </p:oleObj>
              </mc:Fallback>
            </mc:AlternateContent>
          </a:graphicData>
        </a:graphic>
      </p:graphicFrame>
      <p:sp>
        <p:nvSpPr>
          <p:cNvPr id="39" name="Freeform 38"/>
          <p:cNvSpPr/>
          <p:nvPr/>
        </p:nvSpPr>
        <p:spPr>
          <a:xfrm>
            <a:off x="9235999" y="2771103"/>
            <a:ext cx="942842" cy="1226567"/>
          </a:xfrm>
          <a:custGeom>
            <a:avLst/>
            <a:gdLst>
              <a:gd name="connsiteX0" fmla="*/ 0 w 1761066"/>
              <a:gd name="connsiteY0" fmla="*/ 1307639 h 1307639"/>
              <a:gd name="connsiteX1" fmla="*/ 321733 w 1761066"/>
              <a:gd name="connsiteY1" fmla="*/ 1036705 h 1307639"/>
              <a:gd name="connsiteX2" fmla="*/ 541866 w 1761066"/>
              <a:gd name="connsiteY2" fmla="*/ 342439 h 1307639"/>
              <a:gd name="connsiteX3" fmla="*/ 829733 w 1761066"/>
              <a:gd name="connsiteY3" fmla="*/ 20705 h 1307639"/>
              <a:gd name="connsiteX4" fmla="*/ 1117600 w 1761066"/>
              <a:gd name="connsiteY4" fmla="*/ 122305 h 1307639"/>
              <a:gd name="connsiteX5" fmla="*/ 1388533 w 1761066"/>
              <a:gd name="connsiteY5" fmla="*/ 850439 h 1307639"/>
              <a:gd name="connsiteX6" fmla="*/ 1524000 w 1761066"/>
              <a:gd name="connsiteY6" fmla="*/ 1104439 h 1307639"/>
              <a:gd name="connsiteX7" fmla="*/ 1761066 w 1761066"/>
              <a:gd name="connsiteY7" fmla="*/ 1172172 h 130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1066" h="1307639">
                <a:moveTo>
                  <a:pt x="0" y="1307639"/>
                </a:moveTo>
                <a:cubicBezTo>
                  <a:pt x="115711" y="1252605"/>
                  <a:pt x="231422" y="1197572"/>
                  <a:pt x="321733" y="1036705"/>
                </a:cubicBezTo>
                <a:cubicBezTo>
                  <a:pt x="412044" y="875838"/>
                  <a:pt x="457199" y="511772"/>
                  <a:pt x="541866" y="342439"/>
                </a:cubicBezTo>
                <a:cubicBezTo>
                  <a:pt x="626533" y="173106"/>
                  <a:pt x="733777" y="57394"/>
                  <a:pt x="829733" y="20705"/>
                </a:cubicBezTo>
                <a:cubicBezTo>
                  <a:pt x="925689" y="-15984"/>
                  <a:pt x="1024467" y="-15984"/>
                  <a:pt x="1117600" y="122305"/>
                </a:cubicBezTo>
                <a:cubicBezTo>
                  <a:pt x="1210733" y="260594"/>
                  <a:pt x="1320800" y="686750"/>
                  <a:pt x="1388533" y="850439"/>
                </a:cubicBezTo>
                <a:cubicBezTo>
                  <a:pt x="1456266" y="1014128"/>
                  <a:pt x="1461911" y="1050817"/>
                  <a:pt x="1524000" y="1104439"/>
                </a:cubicBezTo>
                <a:cubicBezTo>
                  <a:pt x="1586089" y="1158061"/>
                  <a:pt x="1761066" y="1172172"/>
                  <a:pt x="1761066" y="117217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40" name="Straight Connector 39"/>
          <p:cNvCxnSpPr/>
          <p:nvPr/>
        </p:nvCxnSpPr>
        <p:spPr>
          <a:xfrm flipV="1">
            <a:off x="8447093" y="3987667"/>
            <a:ext cx="2731234" cy="15038"/>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flipV="1">
            <a:off x="8464800" y="2771105"/>
            <a:ext cx="1533" cy="1230051"/>
          </a:xfrm>
          <a:prstGeom prst="line">
            <a:avLst/>
          </a:prstGeom>
          <a:ln>
            <a:headEnd type="none"/>
            <a:tailEnd type="arrow"/>
          </a:ln>
        </p:spPr>
        <p:style>
          <a:lnRef idx="2">
            <a:schemeClr val="accent1"/>
          </a:lnRef>
          <a:fillRef idx="0">
            <a:schemeClr val="accent1"/>
          </a:fillRef>
          <a:effectRef idx="1">
            <a:schemeClr val="accent1"/>
          </a:effectRef>
          <a:fontRef idx="minor">
            <a:schemeClr val="tx1"/>
          </a:fontRef>
        </p:style>
      </p:cxnSp>
      <p:graphicFrame>
        <p:nvGraphicFramePr>
          <p:cNvPr id="42" name="Object 41"/>
          <p:cNvGraphicFramePr>
            <a:graphicFrameLocks noChangeAspect="1"/>
          </p:cNvGraphicFramePr>
          <p:nvPr>
            <p:extLst>
              <p:ext uri="{D42A27DB-BD31-4B8C-83A1-F6EECF244321}">
                <p14:modId xmlns:p14="http://schemas.microsoft.com/office/powerpoint/2010/main" val="3298426265"/>
              </p:ext>
            </p:extLst>
          </p:nvPr>
        </p:nvGraphicFramePr>
        <p:xfrm>
          <a:off x="10804333" y="3570676"/>
          <a:ext cx="338138" cy="412750"/>
        </p:xfrm>
        <a:graphic>
          <a:graphicData uri="http://schemas.openxmlformats.org/presentationml/2006/ole">
            <mc:AlternateContent xmlns:mc="http://schemas.openxmlformats.org/markup-compatibility/2006">
              <mc:Choice xmlns:v="urn:schemas-microsoft-com:vml" Requires="v">
                <p:oleObj spid="_x0000_s752918" name="Equation" r:id="rId8" imgW="114300" imgH="139700" progId="Equation.DSMT4">
                  <p:embed/>
                </p:oleObj>
              </mc:Choice>
              <mc:Fallback>
                <p:oleObj name="Equation" r:id="rId8" imgW="114300" imgH="139700" progId="Equation.DSMT4">
                  <p:embed/>
                  <p:pic>
                    <p:nvPicPr>
                      <p:cNvPr id="0" name=""/>
                      <p:cNvPicPr>
                        <a:picLocks noChangeAspect="1" noChangeArrowheads="1"/>
                      </p:cNvPicPr>
                      <p:nvPr/>
                    </p:nvPicPr>
                    <p:blipFill>
                      <a:blip r:embed="rId9"/>
                      <a:srcRect/>
                      <a:stretch>
                        <a:fillRect/>
                      </a:stretch>
                    </p:blipFill>
                    <p:spPr bwMode="auto">
                      <a:xfrm>
                        <a:off x="10804333" y="3570676"/>
                        <a:ext cx="338138" cy="412750"/>
                      </a:xfrm>
                      <a:prstGeom prst="rect">
                        <a:avLst/>
                      </a:prstGeom>
                      <a:noFill/>
                      <a:extLst/>
                    </p:spPr>
                  </p:pic>
                </p:oleObj>
              </mc:Fallback>
            </mc:AlternateContent>
          </a:graphicData>
        </a:graphic>
      </p:graphicFrame>
      <p:sp>
        <p:nvSpPr>
          <p:cNvPr id="45" name="Content Placeholder 44"/>
          <p:cNvSpPr>
            <a:spLocks noGrp="1"/>
          </p:cNvSpPr>
          <p:nvPr>
            <p:ph sz="quarter" idx="10"/>
          </p:nvPr>
        </p:nvSpPr>
        <p:spPr>
          <a:xfrm>
            <a:off x="396346" y="846360"/>
            <a:ext cx="11525250" cy="728441"/>
          </a:xfrm>
        </p:spPr>
        <p:txBody>
          <a:bodyPr/>
          <a:lstStyle/>
          <a:p>
            <a:r>
              <a:rPr lang="en-US" dirty="0" smtClean="0"/>
              <a:t>Multidimensional kernels work too.</a:t>
            </a:r>
            <a:endParaRPr lang="en-US" dirty="0"/>
          </a:p>
        </p:txBody>
      </p:sp>
      <p:pic>
        <p:nvPicPr>
          <p:cNvPr id="44" name="Picture 43" descr="bump.jp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32934" y="2059851"/>
            <a:ext cx="4351866" cy="3092115"/>
          </a:xfrm>
          <a:prstGeom prst="rect">
            <a:avLst/>
          </a:prstGeom>
        </p:spPr>
      </p:pic>
      <p:graphicFrame>
        <p:nvGraphicFramePr>
          <p:cNvPr id="48" name="Object 47"/>
          <p:cNvGraphicFramePr>
            <a:graphicFrameLocks noChangeAspect="1"/>
          </p:cNvGraphicFramePr>
          <p:nvPr>
            <p:extLst>
              <p:ext uri="{D42A27DB-BD31-4B8C-83A1-F6EECF244321}">
                <p14:modId xmlns:p14="http://schemas.microsoft.com/office/powerpoint/2010/main" val="4189927417"/>
              </p:ext>
            </p:extLst>
          </p:nvPr>
        </p:nvGraphicFramePr>
        <p:xfrm>
          <a:off x="0" y="3091921"/>
          <a:ext cx="1350963" cy="561975"/>
        </p:xfrm>
        <a:graphic>
          <a:graphicData uri="http://schemas.openxmlformats.org/presentationml/2006/ole">
            <mc:AlternateContent xmlns:mc="http://schemas.openxmlformats.org/markup-compatibility/2006">
              <mc:Choice xmlns:v="urn:schemas-microsoft-com:vml" Requires="v">
                <p:oleObj spid="_x0000_s752919" name="Equation" r:id="rId11" imgW="457200" imgH="190500" progId="Equation.DSMT4">
                  <p:embed/>
                </p:oleObj>
              </mc:Choice>
              <mc:Fallback>
                <p:oleObj name="Equation" r:id="rId11" imgW="457200" imgH="190500" progId="Equation.DSMT4">
                  <p:embed/>
                  <p:pic>
                    <p:nvPicPr>
                      <p:cNvPr id="0" name=""/>
                      <p:cNvPicPr>
                        <a:picLocks noChangeAspect="1" noChangeArrowheads="1"/>
                      </p:cNvPicPr>
                      <p:nvPr/>
                    </p:nvPicPr>
                    <p:blipFill>
                      <a:blip r:embed="rId7"/>
                      <a:srcRect/>
                      <a:stretch>
                        <a:fillRect/>
                      </a:stretch>
                    </p:blipFill>
                    <p:spPr bwMode="auto">
                      <a:xfrm>
                        <a:off x="0" y="3091921"/>
                        <a:ext cx="1350963" cy="561975"/>
                      </a:xfrm>
                      <a:prstGeom prst="rect">
                        <a:avLst/>
                      </a:prstGeom>
                      <a:noFill/>
                      <a:extLst/>
                    </p:spPr>
                  </p:pic>
                </p:oleObj>
              </mc:Fallback>
            </mc:AlternateContent>
          </a:graphicData>
        </a:graphic>
      </p:graphicFrame>
    </p:spTree>
    <p:extLst>
      <p:ext uri="{BB962C8B-B14F-4D97-AF65-F5344CB8AC3E}">
        <p14:creationId xmlns:p14="http://schemas.microsoft.com/office/powerpoint/2010/main" val="36414344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Kernel Density Estimation</a:t>
            </a:r>
            <a:endParaRPr lang="en-US" dirty="0"/>
          </a:p>
        </p:txBody>
      </p:sp>
      <p:sp>
        <p:nvSpPr>
          <p:cNvPr id="3" name="Content Placeholder 2"/>
          <p:cNvSpPr>
            <a:spLocks noGrp="1"/>
          </p:cNvSpPr>
          <p:nvPr>
            <p:ph sz="quarter" idx="10"/>
          </p:nvPr>
        </p:nvSpPr>
        <p:spPr/>
        <p:txBody>
          <a:bodyPr/>
          <a:lstStyle/>
          <a:p>
            <a:r>
              <a:rPr lang="en-US" dirty="0" smtClean="0"/>
              <a:t>The go-to method for density estimation</a:t>
            </a:r>
          </a:p>
          <a:p>
            <a:r>
              <a:rPr lang="en-US" dirty="0" smtClean="0"/>
              <a:t>“Nonparametric” (means there’s a bump on each point)</a:t>
            </a:r>
          </a:p>
          <a:p>
            <a:r>
              <a:rPr lang="en-US" dirty="0" smtClean="0"/>
              <a:t>Tricky to use anything other than Euclidean distance</a:t>
            </a:r>
            <a:endParaRPr lang="en-US" dirty="0"/>
          </a:p>
        </p:txBody>
      </p:sp>
    </p:spTree>
    <p:extLst>
      <p:ext uri="{BB962C8B-B14F-4D97-AF65-F5344CB8AC3E}">
        <p14:creationId xmlns:p14="http://schemas.microsoft.com/office/powerpoint/2010/main" val="1567572422"/>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 Nearest Neighbor (KNN)</a:t>
            </a:r>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163711423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will we do with spatial data</a:t>
            </a:r>
            <a:endParaRPr lang="en-US" dirty="0"/>
          </a:p>
        </p:txBody>
      </p:sp>
      <p:sp>
        <p:nvSpPr>
          <p:cNvPr id="3" name="Content Placeholder 2"/>
          <p:cNvSpPr>
            <a:spLocks noGrp="1"/>
          </p:cNvSpPr>
          <p:nvPr>
            <p:ph sz="quarter" idx="10"/>
          </p:nvPr>
        </p:nvSpPr>
        <p:spPr/>
        <p:txBody>
          <a:bodyPr/>
          <a:lstStyle/>
          <a:p>
            <a:r>
              <a:rPr lang="en-US" dirty="0" smtClean="0"/>
              <a:t>Map it</a:t>
            </a:r>
          </a:p>
          <a:p>
            <a:r>
              <a:rPr lang="en-US" dirty="0" smtClean="0"/>
              <a:t>Density estimation</a:t>
            </a:r>
          </a:p>
          <a:p>
            <a:r>
              <a:rPr lang="en-US" dirty="0" smtClean="0"/>
              <a:t>Prediction: Classification</a:t>
            </a:r>
            <a:r>
              <a:rPr lang="en-US" smtClean="0"/>
              <a:t>, regression/interpolation</a:t>
            </a:r>
            <a:endParaRPr lang="en-US" dirty="0" smtClean="0"/>
          </a:p>
          <a:p>
            <a:endParaRPr lang="en-US" dirty="0"/>
          </a:p>
        </p:txBody>
      </p:sp>
    </p:spTree>
    <p:extLst>
      <p:ext uri="{BB962C8B-B14F-4D97-AF65-F5344CB8AC3E}">
        <p14:creationId xmlns:p14="http://schemas.microsoft.com/office/powerpoint/2010/main" val="12855369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 Nearest Neighbor (KNN)</a:t>
            </a:r>
            <a:endParaRPr lang="en-US" dirty="0"/>
          </a:p>
        </p:txBody>
      </p:sp>
      <p:sp>
        <p:nvSpPr>
          <p:cNvPr id="3" name="Content Placeholder 2"/>
          <p:cNvSpPr>
            <a:spLocks noGrp="1"/>
          </p:cNvSpPr>
          <p:nvPr>
            <p:ph sz="quarter" idx="10"/>
          </p:nvPr>
        </p:nvSpPr>
        <p:spPr/>
        <p:txBody>
          <a:bodyPr/>
          <a:lstStyle/>
          <a:p>
            <a:r>
              <a:rPr lang="en-US" dirty="0"/>
              <a:t>Amongst the simplest of all machine learning algorithms. No explicit training or model. </a:t>
            </a:r>
          </a:p>
          <a:p>
            <a:r>
              <a:rPr lang="en-US" dirty="0"/>
              <a:t>Can be used both for classification and regression. </a:t>
            </a:r>
          </a:p>
          <a:p>
            <a:r>
              <a:rPr lang="en-US" dirty="0"/>
              <a:t>Use x’s K-Nearest Neighbors to vote on what x’s label should be.</a:t>
            </a:r>
          </a:p>
          <a:p>
            <a:endParaRPr lang="en-US" dirty="0"/>
          </a:p>
        </p:txBody>
      </p:sp>
    </p:spTree>
    <p:extLst>
      <p:ext uri="{BB962C8B-B14F-4D97-AF65-F5344CB8AC3E}">
        <p14:creationId xmlns:p14="http://schemas.microsoft.com/office/powerpoint/2010/main" val="12902078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rot="7991628">
            <a:off x="6166146" y="1745799"/>
            <a:ext cx="6352170" cy="626534"/>
            <a:chOff x="0" y="2963333"/>
            <a:chExt cx="7332133" cy="626534"/>
          </a:xfrm>
        </p:grpSpPr>
        <p:sp>
          <p:nvSpPr>
            <p:cNvPr id="12" name="Rectangle 11"/>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 name="Straight Connector 12"/>
            <p:cNvCxnSpPr>
              <a:stCxn id="12" idx="1"/>
              <a:endCxn id="12"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p:txBody>
          <a:bodyPr/>
          <a:lstStyle/>
          <a:p>
            <a:r>
              <a:rPr lang="en-US" dirty="0" smtClean="0"/>
              <a:t>KNN</a:t>
            </a:r>
            <a:endParaRPr lang="en-US" dirty="0"/>
          </a:p>
        </p:txBody>
      </p:sp>
      <p:pic>
        <p:nvPicPr>
          <p:cNvPr id="6" name="Picture 5" descr="Screen Shot 2016-07-08 at 11.58.58 AM.png"/>
          <p:cNvPicPr>
            <a:picLocks noChangeAspect="1"/>
          </p:cNvPicPr>
          <p:nvPr/>
        </p:nvPicPr>
        <p:blipFill rotWithShape="1">
          <a:blip r:embed="rId3">
            <a:extLst>
              <a:ext uri="{28A0092B-C50C-407E-A947-70E740481C1C}">
                <a14:useLocalDpi xmlns:a14="http://schemas.microsoft.com/office/drawing/2010/main" val="0"/>
              </a:ext>
            </a:extLst>
          </a:blip>
          <a:srcRect l="74061" t="14251" r="8438" b="68089"/>
          <a:stretch/>
        </p:blipFill>
        <p:spPr>
          <a:xfrm>
            <a:off x="11121683" y="6858000"/>
            <a:ext cx="2770800" cy="2694129"/>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2657151216"/>
              </p:ext>
            </p:extLst>
          </p:nvPr>
        </p:nvGraphicFramePr>
        <p:xfrm>
          <a:off x="575733" y="1142999"/>
          <a:ext cx="5147733" cy="5112573"/>
        </p:xfrm>
        <a:graphic>
          <a:graphicData uri="http://schemas.openxmlformats.org/drawingml/2006/table">
            <a:tbl>
              <a:tblPr firstRow="1" bandRow="1">
                <a:tableStyleId>{5C22544A-7EE6-4342-B048-85BDC9FD1C3A}</a:tableStyleId>
              </a:tblPr>
              <a:tblGrid>
                <a:gridCol w="1715911"/>
                <a:gridCol w="2019614"/>
                <a:gridCol w="1412208"/>
              </a:tblGrid>
              <a:tr h="776948">
                <a:tc>
                  <a:txBody>
                    <a:bodyPr/>
                    <a:lstStyle/>
                    <a:p>
                      <a:pPr algn="ctr"/>
                      <a:r>
                        <a:rPr lang="en-US" sz="2800" dirty="0" smtClean="0"/>
                        <a:t>Ad</a:t>
                      </a:r>
                      <a:endParaRPr lang="en-US" sz="2800" dirty="0">
                        <a:latin typeface="Segoe"/>
                        <a:cs typeface="Segoe"/>
                      </a:endParaRPr>
                    </a:p>
                  </a:txBody>
                  <a:tcPr/>
                </a:tc>
                <a:tc>
                  <a:txBody>
                    <a:bodyPr/>
                    <a:lstStyle/>
                    <a:p>
                      <a:pPr algn="ctr"/>
                      <a:r>
                        <a:rPr lang="en-US" sz="2800" dirty="0" smtClean="0"/>
                        <a:t>location</a:t>
                      </a:r>
                      <a:endParaRPr lang="en-US" sz="2800" dirty="0">
                        <a:latin typeface="Segoe"/>
                        <a:cs typeface="Segoe"/>
                      </a:endParaRPr>
                    </a:p>
                  </a:txBody>
                  <a:tcPr/>
                </a:tc>
                <a:tc>
                  <a:txBody>
                    <a:bodyPr/>
                    <a:lstStyle/>
                    <a:p>
                      <a:pPr marL="0" marR="0" indent="0" algn="ctr" defTabSz="914088" rtl="0" eaLnBrk="1" fontAlgn="auto" latinLnBrk="0" hangingPunct="1">
                        <a:lnSpc>
                          <a:spcPct val="100000"/>
                        </a:lnSpc>
                        <a:spcBef>
                          <a:spcPts val="0"/>
                        </a:spcBef>
                        <a:spcAft>
                          <a:spcPts val="0"/>
                        </a:spcAft>
                        <a:buClrTx/>
                        <a:buSzTx/>
                        <a:buFontTx/>
                        <a:buNone/>
                        <a:tabLst/>
                        <a:defRPr/>
                      </a:pPr>
                      <a:r>
                        <a:rPr lang="en-US" sz="2800" dirty="0" smtClean="0">
                          <a:latin typeface="+mn-lt"/>
                          <a:cs typeface="+mn-cs"/>
                        </a:rPr>
                        <a:t>label</a:t>
                      </a:r>
                      <a:endParaRPr lang="en-US" sz="2800" dirty="0" smtClean="0">
                        <a:latin typeface="Segoe"/>
                        <a:cs typeface="Segoe"/>
                      </a:endParaRPr>
                    </a:p>
                  </a:txBody>
                  <a:tcPr/>
                </a:tc>
              </a:tr>
              <a:tr h="611093">
                <a:tc>
                  <a:txBody>
                    <a:bodyPr/>
                    <a:lstStyle/>
                    <a:p>
                      <a:pPr algn="ctr"/>
                      <a:r>
                        <a:rPr lang="en-US" sz="2800" dirty="0" smtClean="0"/>
                        <a:t>1</a:t>
                      </a:r>
                      <a:endParaRPr lang="en-US" sz="2800" dirty="0">
                        <a:latin typeface="Segoe"/>
                        <a:cs typeface="Segoe"/>
                      </a:endParaRPr>
                    </a:p>
                  </a:txBody>
                  <a:tcPr/>
                </a:tc>
                <a:tc>
                  <a:txBody>
                    <a:bodyPr/>
                    <a:lstStyle/>
                    <a:p>
                      <a:pPr algn="ctr"/>
                      <a:r>
                        <a:rPr lang="en-US" sz="1800" dirty="0" smtClean="0">
                          <a:latin typeface="Segoe"/>
                          <a:cs typeface="Segoe"/>
                        </a:rPr>
                        <a:t>41.296001,</a:t>
                      </a:r>
                    </a:p>
                    <a:p>
                      <a:pPr algn="ctr"/>
                      <a:r>
                        <a:rPr lang="en-US" sz="1800" dirty="0" smtClean="0">
                          <a:latin typeface="Segoe"/>
                          <a:cs typeface="Segoe"/>
                        </a:rPr>
                        <a:t>-72.924335</a:t>
                      </a:r>
                      <a:endParaRPr lang="en-US" sz="1800" dirty="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2</a:t>
                      </a:r>
                      <a:endParaRPr lang="en-US" sz="2800" dirty="0">
                        <a:latin typeface="Segoe"/>
                        <a:cs typeface="Segoe"/>
                      </a:endParaRPr>
                    </a:p>
                  </a:txBody>
                  <a:tcPr/>
                </a:tc>
                <a:tc>
                  <a:txBody>
                    <a:bodyPr/>
                    <a:lstStyle/>
                    <a:p>
                      <a:pPr algn="ctr"/>
                      <a:r>
                        <a:rPr lang="en-US" sz="1800" dirty="0" smtClean="0">
                          <a:latin typeface="Segoe"/>
                          <a:cs typeface="Segoe"/>
                        </a:rPr>
                        <a:t>41.297983,</a:t>
                      </a:r>
                    </a:p>
                    <a:p>
                      <a:pPr algn="ctr"/>
                      <a:r>
                        <a:rPr lang="en-US" sz="1800" dirty="0" smtClean="0">
                          <a:latin typeface="Segoe"/>
                          <a:cs typeface="Segoe"/>
                        </a:rPr>
                        <a:t>-72.923498</a:t>
                      </a:r>
                    </a:p>
                  </a:txBody>
                  <a:tcPr/>
                </a:tc>
                <a:tc>
                  <a:txBody>
                    <a:bodyPr/>
                    <a:lstStyle/>
                    <a:p>
                      <a:pPr algn="ctr"/>
                      <a:r>
                        <a:rPr lang="en-US" sz="2800" dirty="0" smtClean="0"/>
                        <a:t>-</a:t>
                      </a:r>
                      <a:endParaRPr lang="en-US" sz="2800" dirty="0"/>
                    </a:p>
                  </a:txBody>
                  <a:tcPr/>
                </a:tc>
              </a:tr>
              <a:tr h="611093">
                <a:tc>
                  <a:txBody>
                    <a:bodyPr/>
                    <a:lstStyle/>
                    <a:p>
                      <a:pPr algn="ctr"/>
                      <a:r>
                        <a:rPr lang="en-US" sz="2800" dirty="0" smtClean="0"/>
                        <a:t>3</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4</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5</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6</a:t>
                      </a:r>
                      <a:endParaRPr lang="en-US" sz="2800" dirty="0">
                        <a:latin typeface="Segoe"/>
                        <a:cs typeface="Segoe"/>
                      </a:endParaRPr>
                    </a:p>
                  </a:txBody>
                  <a:tcPr/>
                </a:tc>
                <a:tc>
                  <a:txBody>
                    <a:bodyPr/>
                    <a:lstStyle/>
                    <a:p>
                      <a:pPr algn="ctr"/>
                      <a:endParaRPr lang="en-US" sz="2800">
                        <a:latin typeface="Segoe"/>
                        <a:cs typeface="Segoe"/>
                      </a:endParaRPr>
                    </a:p>
                  </a:txBody>
                  <a:tcPr/>
                </a:tc>
                <a:tc>
                  <a:txBody>
                    <a:bodyPr/>
                    <a:lstStyle/>
                    <a:p>
                      <a:pPr algn="ctr"/>
                      <a:r>
                        <a:rPr lang="en-US" sz="2800" dirty="0" smtClean="0"/>
                        <a:t>-</a:t>
                      </a:r>
                      <a:endParaRPr lang="en-US" sz="2800" dirty="0"/>
                    </a:p>
                  </a:txBody>
                  <a:tcPr/>
                </a:tc>
              </a:tr>
              <a:tr h="611093">
                <a:tc>
                  <a:txBody>
                    <a:bodyPr/>
                    <a:lstStyle/>
                    <a:p>
                      <a:pPr algn="ctr"/>
                      <a:r>
                        <a:rPr lang="en-US" sz="2800" dirty="0" smtClean="0"/>
                        <a:t>:</a:t>
                      </a:r>
                      <a:endParaRPr lang="en-US" sz="2800" dirty="0">
                        <a:latin typeface="Segoe"/>
                        <a:cs typeface="Segoe"/>
                      </a:endParaRPr>
                    </a:p>
                  </a:txBody>
                  <a:tcPr/>
                </a:tc>
                <a:tc>
                  <a:txBody>
                    <a:bodyPr/>
                    <a:lstStyle/>
                    <a:p>
                      <a:pPr algn="ctr"/>
                      <a:endParaRPr lang="en-US" sz="2800" dirty="0">
                        <a:latin typeface="Segoe"/>
                        <a:cs typeface="Segoe"/>
                      </a:endParaRPr>
                    </a:p>
                  </a:txBody>
                  <a:tcPr/>
                </a:tc>
                <a:tc>
                  <a:txBody>
                    <a:bodyPr/>
                    <a:lstStyle/>
                    <a:p>
                      <a:pPr algn="ctr"/>
                      <a:r>
                        <a:rPr lang="en-US" dirty="0" smtClean="0"/>
                        <a:t>:</a:t>
                      </a:r>
                      <a:endParaRPr lang="en-US" dirty="0"/>
                    </a:p>
                  </a:txBody>
                  <a:tcPr/>
                </a:tc>
              </a:tr>
            </a:tbl>
          </a:graphicData>
        </a:graphic>
      </p:graphicFrame>
      <p:sp>
        <p:nvSpPr>
          <p:cNvPr id="5" name="Content Placeholder 4"/>
          <p:cNvSpPr>
            <a:spLocks noGrp="1"/>
          </p:cNvSpPr>
          <p:nvPr>
            <p:ph sz="quarter" idx="10"/>
          </p:nvPr>
        </p:nvSpPr>
        <p:spPr>
          <a:xfrm>
            <a:off x="379413" y="6062132"/>
            <a:ext cx="11525250" cy="616481"/>
          </a:xfrm>
        </p:spPr>
        <p:txBody>
          <a:bodyPr/>
          <a:lstStyle/>
          <a:p>
            <a:endParaRPr lang="en-US" dirty="0"/>
          </a:p>
        </p:txBody>
      </p:sp>
      <p:sp>
        <p:nvSpPr>
          <p:cNvPr id="4" name="TextBox 3"/>
          <p:cNvSpPr txBox="1"/>
          <p:nvPr/>
        </p:nvSpPr>
        <p:spPr>
          <a:xfrm>
            <a:off x="8043016" y="2039841"/>
            <a:ext cx="427371" cy="677108"/>
          </a:xfrm>
          <a:prstGeom prst="rect">
            <a:avLst/>
          </a:prstGeom>
          <a:noFill/>
        </p:spPr>
        <p:txBody>
          <a:bodyPr wrap="none" rtlCol="0">
            <a:spAutoFit/>
          </a:bodyPr>
          <a:lstStyle/>
          <a:p>
            <a:r>
              <a:rPr lang="en-US" sz="3800" dirty="0">
                <a:solidFill>
                  <a:srgbClr val="FF0000"/>
                </a:solidFill>
              </a:rPr>
              <a:t>+</a:t>
            </a:r>
          </a:p>
        </p:txBody>
      </p:sp>
      <p:sp>
        <p:nvSpPr>
          <p:cNvPr id="7" name="TextBox 6"/>
          <p:cNvSpPr txBox="1"/>
          <p:nvPr/>
        </p:nvSpPr>
        <p:spPr>
          <a:xfrm>
            <a:off x="7906791" y="3597036"/>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8" name="TextBox 7"/>
          <p:cNvSpPr txBox="1"/>
          <p:nvPr/>
        </p:nvSpPr>
        <p:spPr>
          <a:xfrm>
            <a:off x="8407074" y="3346867"/>
            <a:ext cx="427371" cy="677108"/>
          </a:xfrm>
          <a:prstGeom prst="rect">
            <a:avLst/>
          </a:prstGeom>
          <a:noFill/>
        </p:spPr>
        <p:txBody>
          <a:bodyPr wrap="none" rtlCol="0">
            <a:spAutoFit/>
          </a:bodyPr>
          <a:lstStyle/>
          <a:p>
            <a:r>
              <a:rPr lang="en-US" sz="3800" dirty="0">
                <a:solidFill>
                  <a:srgbClr val="FF0000"/>
                </a:solidFill>
              </a:rPr>
              <a:t>+</a:t>
            </a:r>
          </a:p>
        </p:txBody>
      </p:sp>
      <p:sp>
        <p:nvSpPr>
          <p:cNvPr id="9" name="TextBox 8"/>
          <p:cNvSpPr txBox="1"/>
          <p:nvPr/>
        </p:nvSpPr>
        <p:spPr>
          <a:xfrm>
            <a:off x="7521958" y="2865773"/>
            <a:ext cx="427371" cy="677108"/>
          </a:xfrm>
          <a:prstGeom prst="rect">
            <a:avLst/>
          </a:prstGeom>
          <a:noFill/>
        </p:spPr>
        <p:txBody>
          <a:bodyPr wrap="none" rtlCol="0">
            <a:spAutoFit/>
          </a:bodyPr>
          <a:lstStyle/>
          <a:p>
            <a:r>
              <a:rPr lang="en-US" sz="3800" dirty="0">
                <a:solidFill>
                  <a:srgbClr val="FF0000"/>
                </a:solidFill>
              </a:rPr>
              <a:t>+</a:t>
            </a:r>
          </a:p>
        </p:txBody>
      </p:sp>
      <p:sp>
        <p:nvSpPr>
          <p:cNvPr id="10" name="TextBox 9"/>
          <p:cNvSpPr txBox="1"/>
          <p:nvPr/>
        </p:nvSpPr>
        <p:spPr>
          <a:xfrm>
            <a:off x="9638541" y="2134509"/>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grpSp>
        <p:nvGrpSpPr>
          <p:cNvPr id="14" name="Group 13"/>
          <p:cNvGrpSpPr/>
          <p:nvPr/>
        </p:nvGrpSpPr>
        <p:grpSpPr>
          <a:xfrm rot="13361995">
            <a:off x="5157183" y="4364492"/>
            <a:ext cx="3960214" cy="626534"/>
            <a:chOff x="0" y="2963333"/>
            <a:chExt cx="7332133" cy="626534"/>
          </a:xfrm>
        </p:grpSpPr>
        <p:sp>
          <p:nvSpPr>
            <p:cNvPr id="15" name="Rectangle 14"/>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Connector 15"/>
            <p:cNvCxnSpPr>
              <a:stCxn id="15" idx="1"/>
              <a:endCxn id="15"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17" name="Group 16"/>
          <p:cNvGrpSpPr/>
          <p:nvPr/>
        </p:nvGrpSpPr>
        <p:grpSpPr>
          <a:xfrm rot="7991628">
            <a:off x="5436094" y="1313677"/>
            <a:ext cx="5483264" cy="626534"/>
            <a:chOff x="0" y="2963333"/>
            <a:chExt cx="7332133" cy="626534"/>
          </a:xfrm>
        </p:grpSpPr>
        <p:sp>
          <p:nvSpPr>
            <p:cNvPr id="18" name="Rectangle 17"/>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a:stCxn id="18" idx="1"/>
              <a:endCxn id="18"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0" name="TextBox 19"/>
          <p:cNvSpPr txBox="1"/>
          <p:nvPr/>
        </p:nvSpPr>
        <p:spPr>
          <a:xfrm>
            <a:off x="7616631" y="939845"/>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21" name="TextBox 20"/>
          <p:cNvSpPr txBox="1"/>
          <p:nvPr/>
        </p:nvSpPr>
        <p:spPr>
          <a:xfrm>
            <a:off x="7193316" y="3018173"/>
            <a:ext cx="427371" cy="677108"/>
          </a:xfrm>
          <a:prstGeom prst="rect">
            <a:avLst/>
          </a:prstGeom>
          <a:noFill/>
        </p:spPr>
        <p:txBody>
          <a:bodyPr wrap="none" rtlCol="0">
            <a:spAutoFit/>
          </a:bodyPr>
          <a:lstStyle/>
          <a:p>
            <a:r>
              <a:rPr lang="en-US" sz="3800" dirty="0">
                <a:solidFill>
                  <a:srgbClr val="FF0000"/>
                </a:solidFill>
              </a:rPr>
              <a:t>+</a:t>
            </a:r>
          </a:p>
        </p:txBody>
      </p:sp>
      <p:grpSp>
        <p:nvGrpSpPr>
          <p:cNvPr id="22" name="Group 21"/>
          <p:cNvGrpSpPr/>
          <p:nvPr/>
        </p:nvGrpSpPr>
        <p:grpSpPr>
          <a:xfrm rot="7991628">
            <a:off x="7052181" y="2513694"/>
            <a:ext cx="6458594" cy="626534"/>
            <a:chOff x="0" y="2963333"/>
            <a:chExt cx="7332133" cy="626534"/>
          </a:xfrm>
        </p:grpSpPr>
        <p:sp>
          <p:nvSpPr>
            <p:cNvPr id="23" name="Rectangle 22"/>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a:stCxn id="23" idx="1"/>
              <a:endCxn id="23"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25" name="Group 24"/>
          <p:cNvGrpSpPr/>
          <p:nvPr/>
        </p:nvGrpSpPr>
        <p:grpSpPr>
          <a:xfrm rot="13361995">
            <a:off x="8292041" y="937551"/>
            <a:ext cx="3960214" cy="626534"/>
            <a:chOff x="0" y="2963333"/>
            <a:chExt cx="7332133" cy="626534"/>
          </a:xfrm>
        </p:grpSpPr>
        <p:sp>
          <p:nvSpPr>
            <p:cNvPr id="26" name="Rectangle 25"/>
            <p:cNvSpPr/>
            <p:nvPr/>
          </p:nvSpPr>
          <p:spPr>
            <a:xfrm>
              <a:off x="0" y="2963333"/>
              <a:ext cx="7332133" cy="626534"/>
            </a:xfrm>
            <a:prstGeom prst="rect">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7" name="Straight Connector 26"/>
            <p:cNvCxnSpPr>
              <a:stCxn id="26" idx="1"/>
              <a:endCxn id="26" idx="3"/>
            </p:cNvCxnSpPr>
            <p:nvPr/>
          </p:nvCxnSpPr>
          <p:spPr>
            <a:xfrm>
              <a:off x="0" y="3276600"/>
              <a:ext cx="7332133" cy="0"/>
            </a:xfrm>
            <a:prstGeom prst="line">
              <a:avLst/>
            </a:prstGeom>
            <a:ln>
              <a:solidFill>
                <a:srgbClr val="FFFF00"/>
              </a:solidFill>
              <a:prstDash val="dash"/>
            </a:ln>
            <a:effectLst/>
          </p:spPr>
          <p:style>
            <a:lnRef idx="2">
              <a:schemeClr val="accent1"/>
            </a:lnRef>
            <a:fillRef idx="0">
              <a:schemeClr val="accent1"/>
            </a:fillRef>
            <a:effectRef idx="1">
              <a:schemeClr val="accent1"/>
            </a:effectRef>
            <a:fontRef idx="minor">
              <a:schemeClr val="tx1"/>
            </a:fontRef>
          </p:style>
        </p:cxnSp>
      </p:grpSp>
      <p:sp>
        <p:nvSpPr>
          <p:cNvPr id="28" name="TextBox 27"/>
          <p:cNvSpPr txBox="1"/>
          <p:nvPr/>
        </p:nvSpPr>
        <p:spPr>
          <a:xfrm>
            <a:off x="10291224" y="3133635"/>
            <a:ext cx="427371" cy="677108"/>
          </a:xfrm>
          <a:prstGeom prst="rect">
            <a:avLst/>
          </a:prstGeom>
          <a:noFill/>
        </p:spPr>
        <p:txBody>
          <a:bodyPr wrap="none" rtlCol="0">
            <a:spAutoFit/>
          </a:bodyPr>
          <a:lstStyle/>
          <a:p>
            <a:r>
              <a:rPr lang="en-US" sz="3800" dirty="0">
                <a:solidFill>
                  <a:srgbClr val="FF0000"/>
                </a:solidFill>
              </a:rPr>
              <a:t>+</a:t>
            </a:r>
          </a:p>
        </p:txBody>
      </p:sp>
      <p:sp>
        <p:nvSpPr>
          <p:cNvPr id="29" name="TextBox 28"/>
          <p:cNvSpPr txBox="1"/>
          <p:nvPr/>
        </p:nvSpPr>
        <p:spPr>
          <a:xfrm>
            <a:off x="9058224" y="4575368"/>
            <a:ext cx="427371" cy="677108"/>
          </a:xfrm>
          <a:prstGeom prst="rect">
            <a:avLst/>
          </a:prstGeom>
          <a:noFill/>
        </p:spPr>
        <p:txBody>
          <a:bodyPr wrap="none" rtlCol="0">
            <a:spAutoFit/>
          </a:bodyPr>
          <a:lstStyle/>
          <a:p>
            <a:r>
              <a:rPr lang="en-US" sz="3800" dirty="0">
                <a:solidFill>
                  <a:srgbClr val="FF0000"/>
                </a:solidFill>
              </a:rPr>
              <a:t>+</a:t>
            </a:r>
          </a:p>
        </p:txBody>
      </p:sp>
      <p:sp>
        <p:nvSpPr>
          <p:cNvPr id="30" name="TextBox 29"/>
          <p:cNvSpPr txBox="1"/>
          <p:nvPr/>
        </p:nvSpPr>
        <p:spPr>
          <a:xfrm>
            <a:off x="9059758" y="2537078"/>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1" name="TextBox 30"/>
          <p:cNvSpPr txBox="1"/>
          <p:nvPr/>
        </p:nvSpPr>
        <p:spPr>
          <a:xfrm>
            <a:off x="9192917" y="4325198"/>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2" name="TextBox 31"/>
          <p:cNvSpPr txBox="1"/>
          <p:nvPr/>
        </p:nvSpPr>
        <p:spPr>
          <a:xfrm>
            <a:off x="9712441" y="3728642"/>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3" name="TextBox 32"/>
          <p:cNvSpPr txBox="1"/>
          <p:nvPr/>
        </p:nvSpPr>
        <p:spPr>
          <a:xfrm>
            <a:off x="6309733" y="2230728"/>
            <a:ext cx="427371" cy="677108"/>
          </a:xfrm>
          <a:prstGeom prst="rect">
            <a:avLst/>
          </a:prstGeom>
          <a:noFill/>
        </p:spPr>
        <p:txBody>
          <a:bodyPr wrap="none" rtlCol="0">
            <a:spAutoFit/>
          </a:bodyPr>
          <a:lstStyle/>
          <a:p>
            <a:r>
              <a:rPr lang="en-US" sz="3800" dirty="0">
                <a:solidFill>
                  <a:srgbClr val="FF0000"/>
                </a:solidFill>
              </a:rPr>
              <a:t>+</a:t>
            </a:r>
          </a:p>
        </p:txBody>
      </p:sp>
      <p:sp>
        <p:nvSpPr>
          <p:cNvPr id="34" name="TextBox 33"/>
          <p:cNvSpPr txBox="1"/>
          <p:nvPr/>
        </p:nvSpPr>
        <p:spPr>
          <a:xfrm>
            <a:off x="9502316" y="2267665"/>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5" name="TextBox 34"/>
          <p:cNvSpPr txBox="1"/>
          <p:nvPr/>
        </p:nvSpPr>
        <p:spPr>
          <a:xfrm>
            <a:off x="9790941" y="1844302"/>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6" name="TextBox 35"/>
          <p:cNvSpPr txBox="1"/>
          <p:nvPr/>
        </p:nvSpPr>
        <p:spPr>
          <a:xfrm>
            <a:off x="9194450" y="2652541"/>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7" name="TextBox 36"/>
          <p:cNvSpPr txBox="1"/>
          <p:nvPr/>
        </p:nvSpPr>
        <p:spPr>
          <a:xfrm>
            <a:off x="7345716" y="3170573"/>
            <a:ext cx="427371" cy="677108"/>
          </a:xfrm>
          <a:prstGeom prst="rect">
            <a:avLst/>
          </a:prstGeom>
          <a:noFill/>
        </p:spPr>
        <p:txBody>
          <a:bodyPr wrap="none" rtlCol="0">
            <a:spAutoFit/>
          </a:bodyPr>
          <a:lstStyle/>
          <a:p>
            <a:r>
              <a:rPr lang="en-US" sz="3800" dirty="0">
                <a:solidFill>
                  <a:srgbClr val="FF0000"/>
                </a:solidFill>
              </a:rPr>
              <a:t>+</a:t>
            </a:r>
          </a:p>
        </p:txBody>
      </p:sp>
      <p:sp>
        <p:nvSpPr>
          <p:cNvPr id="38" name="TextBox 37"/>
          <p:cNvSpPr txBox="1"/>
          <p:nvPr/>
        </p:nvSpPr>
        <p:spPr>
          <a:xfrm>
            <a:off x="7401908" y="2707172"/>
            <a:ext cx="427371" cy="677108"/>
          </a:xfrm>
          <a:prstGeom prst="rect">
            <a:avLst/>
          </a:prstGeom>
          <a:noFill/>
        </p:spPr>
        <p:txBody>
          <a:bodyPr wrap="none" rtlCol="0">
            <a:spAutoFit/>
          </a:bodyPr>
          <a:lstStyle/>
          <a:p>
            <a:r>
              <a:rPr lang="en-US" sz="3800" dirty="0">
                <a:solidFill>
                  <a:srgbClr val="FF0000"/>
                </a:solidFill>
              </a:rPr>
              <a:t>+</a:t>
            </a:r>
          </a:p>
        </p:txBody>
      </p:sp>
    </p:spTree>
    <p:extLst>
      <p:ext uri="{BB962C8B-B14F-4D97-AF65-F5344CB8AC3E}">
        <p14:creationId xmlns:p14="http://schemas.microsoft.com/office/powerpoint/2010/main" val="1732749563"/>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KNN</a:t>
            </a:r>
            <a:endParaRPr lang="en-US" dirty="0"/>
          </a:p>
        </p:txBody>
      </p:sp>
      <p:pic>
        <p:nvPicPr>
          <p:cNvPr id="6" name="Picture 5" descr="Screen Shot 2016-07-08 at 11.58.58 AM.png"/>
          <p:cNvPicPr>
            <a:picLocks noChangeAspect="1"/>
          </p:cNvPicPr>
          <p:nvPr/>
        </p:nvPicPr>
        <p:blipFill rotWithShape="1">
          <a:blip r:embed="rId3">
            <a:extLst>
              <a:ext uri="{28A0092B-C50C-407E-A947-70E740481C1C}">
                <a14:useLocalDpi xmlns:a14="http://schemas.microsoft.com/office/drawing/2010/main" val="0"/>
              </a:ext>
            </a:extLst>
          </a:blip>
          <a:srcRect l="74061" t="14251" r="8438" b="68089"/>
          <a:stretch/>
        </p:blipFill>
        <p:spPr>
          <a:xfrm>
            <a:off x="11121683" y="6858000"/>
            <a:ext cx="2770800" cy="2694129"/>
          </a:xfrm>
          <a:prstGeom prst="rect">
            <a:avLst/>
          </a:prstGeom>
        </p:spPr>
      </p:pic>
      <p:sp>
        <p:nvSpPr>
          <p:cNvPr id="5" name="Content Placeholder 4"/>
          <p:cNvSpPr>
            <a:spLocks noGrp="1"/>
          </p:cNvSpPr>
          <p:nvPr>
            <p:ph sz="quarter" idx="10"/>
          </p:nvPr>
        </p:nvSpPr>
        <p:spPr>
          <a:xfrm>
            <a:off x="379413" y="1539502"/>
            <a:ext cx="11525250" cy="5139111"/>
          </a:xfrm>
        </p:spPr>
        <p:txBody>
          <a:bodyPr/>
          <a:lstStyle/>
          <a:p>
            <a:r>
              <a:rPr lang="en-US" dirty="0"/>
              <a:t>Classify using the majority vote of the k closest training </a:t>
            </a:r>
            <a:r>
              <a:rPr lang="en-US" dirty="0" smtClean="0"/>
              <a:t>points</a:t>
            </a:r>
          </a:p>
          <a:p>
            <a:endParaRPr lang="en-US" dirty="0"/>
          </a:p>
          <a:p>
            <a:r>
              <a:rPr lang="en-US" dirty="0" smtClean="0"/>
              <a:t>1-NN: classify as +</a:t>
            </a:r>
          </a:p>
          <a:p>
            <a:r>
              <a:rPr lang="en-US" dirty="0" smtClean="0"/>
              <a:t>2-NN: tie</a:t>
            </a:r>
          </a:p>
          <a:p>
            <a:r>
              <a:rPr lang="en-US" dirty="0" smtClean="0"/>
              <a:t>3-NN: classify as -</a:t>
            </a:r>
            <a:endParaRPr lang="en-US" dirty="0"/>
          </a:p>
          <a:p>
            <a:endParaRPr lang="en-US" dirty="0"/>
          </a:p>
        </p:txBody>
      </p:sp>
      <p:sp>
        <p:nvSpPr>
          <p:cNvPr id="4" name="TextBox 3"/>
          <p:cNvSpPr txBox="1"/>
          <p:nvPr/>
        </p:nvSpPr>
        <p:spPr>
          <a:xfrm>
            <a:off x="8043016" y="2039841"/>
            <a:ext cx="427371" cy="677108"/>
          </a:xfrm>
          <a:prstGeom prst="rect">
            <a:avLst/>
          </a:prstGeom>
          <a:noFill/>
        </p:spPr>
        <p:txBody>
          <a:bodyPr wrap="none" rtlCol="0">
            <a:spAutoFit/>
          </a:bodyPr>
          <a:lstStyle/>
          <a:p>
            <a:r>
              <a:rPr lang="en-US" sz="3800" dirty="0">
                <a:solidFill>
                  <a:srgbClr val="FF0000"/>
                </a:solidFill>
              </a:rPr>
              <a:t>+</a:t>
            </a:r>
          </a:p>
        </p:txBody>
      </p:sp>
      <p:sp>
        <p:nvSpPr>
          <p:cNvPr id="7" name="TextBox 6"/>
          <p:cNvSpPr txBox="1"/>
          <p:nvPr/>
        </p:nvSpPr>
        <p:spPr>
          <a:xfrm>
            <a:off x="7906791" y="3597036"/>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8" name="TextBox 7"/>
          <p:cNvSpPr txBox="1"/>
          <p:nvPr/>
        </p:nvSpPr>
        <p:spPr>
          <a:xfrm>
            <a:off x="8407074" y="3346867"/>
            <a:ext cx="427371" cy="677108"/>
          </a:xfrm>
          <a:prstGeom prst="rect">
            <a:avLst/>
          </a:prstGeom>
          <a:noFill/>
        </p:spPr>
        <p:txBody>
          <a:bodyPr wrap="none" rtlCol="0">
            <a:spAutoFit/>
          </a:bodyPr>
          <a:lstStyle/>
          <a:p>
            <a:r>
              <a:rPr lang="en-US" sz="3800" dirty="0">
                <a:solidFill>
                  <a:srgbClr val="FF0000"/>
                </a:solidFill>
              </a:rPr>
              <a:t>+</a:t>
            </a:r>
          </a:p>
        </p:txBody>
      </p:sp>
      <p:sp>
        <p:nvSpPr>
          <p:cNvPr id="9" name="TextBox 8"/>
          <p:cNvSpPr txBox="1"/>
          <p:nvPr/>
        </p:nvSpPr>
        <p:spPr>
          <a:xfrm>
            <a:off x="7521958" y="2865773"/>
            <a:ext cx="427371" cy="677108"/>
          </a:xfrm>
          <a:prstGeom prst="rect">
            <a:avLst/>
          </a:prstGeom>
          <a:noFill/>
        </p:spPr>
        <p:txBody>
          <a:bodyPr wrap="none" rtlCol="0">
            <a:spAutoFit/>
          </a:bodyPr>
          <a:lstStyle/>
          <a:p>
            <a:r>
              <a:rPr lang="en-US" sz="3800" dirty="0">
                <a:solidFill>
                  <a:srgbClr val="FF0000"/>
                </a:solidFill>
              </a:rPr>
              <a:t>+</a:t>
            </a:r>
          </a:p>
        </p:txBody>
      </p:sp>
      <p:sp>
        <p:nvSpPr>
          <p:cNvPr id="10" name="TextBox 9"/>
          <p:cNvSpPr txBox="1"/>
          <p:nvPr/>
        </p:nvSpPr>
        <p:spPr>
          <a:xfrm>
            <a:off x="9638541" y="2134509"/>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20" name="TextBox 19"/>
          <p:cNvSpPr txBox="1"/>
          <p:nvPr/>
        </p:nvSpPr>
        <p:spPr>
          <a:xfrm>
            <a:off x="7616631" y="939845"/>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21" name="TextBox 20"/>
          <p:cNvSpPr txBox="1"/>
          <p:nvPr/>
        </p:nvSpPr>
        <p:spPr>
          <a:xfrm>
            <a:off x="7193316" y="3018173"/>
            <a:ext cx="427371" cy="677108"/>
          </a:xfrm>
          <a:prstGeom prst="rect">
            <a:avLst/>
          </a:prstGeom>
          <a:noFill/>
        </p:spPr>
        <p:txBody>
          <a:bodyPr wrap="none" rtlCol="0">
            <a:spAutoFit/>
          </a:bodyPr>
          <a:lstStyle/>
          <a:p>
            <a:r>
              <a:rPr lang="en-US" sz="3800" dirty="0">
                <a:solidFill>
                  <a:srgbClr val="FF0000"/>
                </a:solidFill>
              </a:rPr>
              <a:t>+</a:t>
            </a:r>
          </a:p>
        </p:txBody>
      </p:sp>
      <p:sp>
        <p:nvSpPr>
          <p:cNvPr id="28" name="TextBox 27"/>
          <p:cNvSpPr txBox="1"/>
          <p:nvPr/>
        </p:nvSpPr>
        <p:spPr>
          <a:xfrm>
            <a:off x="10291224" y="3133635"/>
            <a:ext cx="427371" cy="677108"/>
          </a:xfrm>
          <a:prstGeom prst="rect">
            <a:avLst/>
          </a:prstGeom>
          <a:noFill/>
        </p:spPr>
        <p:txBody>
          <a:bodyPr wrap="none" rtlCol="0">
            <a:spAutoFit/>
          </a:bodyPr>
          <a:lstStyle/>
          <a:p>
            <a:r>
              <a:rPr lang="en-US" sz="3800" dirty="0">
                <a:solidFill>
                  <a:srgbClr val="FF0000"/>
                </a:solidFill>
              </a:rPr>
              <a:t>+</a:t>
            </a:r>
          </a:p>
        </p:txBody>
      </p:sp>
      <p:sp>
        <p:nvSpPr>
          <p:cNvPr id="29" name="TextBox 28"/>
          <p:cNvSpPr txBox="1"/>
          <p:nvPr/>
        </p:nvSpPr>
        <p:spPr>
          <a:xfrm>
            <a:off x="9058224" y="4575368"/>
            <a:ext cx="427371" cy="677108"/>
          </a:xfrm>
          <a:prstGeom prst="rect">
            <a:avLst/>
          </a:prstGeom>
          <a:noFill/>
        </p:spPr>
        <p:txBody>
          <a:bodyPr wrap="none" rtlCol="0">
            <a:spAutoFit/>
          </a:bodyPr>
          <a:lstStyle/>
          <a:p>
            <a:r>
              <a:rPr lang="en-US" sz="3800" dirty="0">
                <a:solidFill>
                  <a:srgbClr val="FF0000"/>
                </a:solidFill>
              </a:rPr>
              <a:t>+</a:t>
            </a:r>
          </a:p>
        </p:txBody>
      </p:sp>
      <p:sp>
        <p:nvSpPr>
          <p:cNvPr id="30" name="TextBox 29"/>
          <p:cNvSpPr txBox="1"/>
          <p:nvPr/>
        </p:nvSpPr>
        <p:spPr>
          <a:xfrm>
            <a:off x="9059758" y="2537078"/>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1" name="TextBox 30"/>
          <p:cNvSpPr txBox="1"/>
          <p:nvPr/>
        </p:nvSpPr>
        <p:spPr>
          <a:xfrm>
            <a:off x="9192917" y="4325198"/>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2" name="TextBox 31"/>
          <p:cNvSpPr txBox="1"/>
          <p:nvPr/>
        </p:nvSpPr>
        <p:spPr>
          <a:xfrm>
            <a:off x="9712441" y="3728642"/>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3" name="TextBox 32"/>
          <p:cNvSpPr txBox="1"/>
          <p:nvPr/>
        </p:nvSpPr>
        <p:spPr>
          <a:xfrm>
            <a:off x="6309733" y="2230728"/>
            <a:ext cx="427371" cy="677108"/>
          </a:xfrm>
          <a:prstGeom prst="rect">
            <a:avLst/>
          </a:prstGeom>
          <a:noFill/>
        </p:spPr>
        <p:txBody>
          <a:bodyPr wrap="none" rtlCol="0">
            <a:spAutoFit/>
          </a:bodyPr>
          <a:lstStyle/>
          <a:p>
            <a:r>
              <a:rPr lang="en-US" sz="3800" dirty="0">
                <a:solidFill>
                  <a:srgbClr val="FF0000"/>
                </a:solidFill>
              </a:rPr>
              <a:t>+</a:t>
            </a:r>
          </a:p>
        </p:txBody>
      </p:sp>
      <p:sp>
        <p:nvSpPr>
          <p:cNvPr id="34" name="TextBox 33"/>
          <p:cNvSpPr txBox="1"/>
          <p:nvPr/>
        </p:nvSpPr>
        <p:spPr>
          <a:xfrm>
            <a:off x="9502316" y="2267665"/>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5" name="TextBox 34"/>
          <p:cNvSpPr txBox="1"/>
          <p:nvPr/>
        </p:nvSpPr>
        <p:spPr>
          <a:xfrm>
            <a:off x="9790941" y="1844302"/>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6" name="TextBox 35"/>
          <p:cNvSpPr txBox="1"/>
          <p:nvPr/>
        </p:nvSpPr>
        <p:spPr>
          <a:xfrm>
            <a:off x="9194450" y="2652541"/>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37" name="TextBox 36"/>
          <p:cNvSpPr txBox="1"/>
          <p:nvPr/>
        </p:nvSpPr>
        <p:spPr>
          <a:xfrm>
            <a:off x="7345716" y="3170573"/>
            <a:ext cx="427371" cy="677108"/>
          </a:xfrm>
          <a:prstGeom prst="rect">
            <a:avLst/>
          </a:prstGeom>
          <a:noFill/>
        </p:spPr>
        <p:txBody>
          <a:bodyPr wrap="none" rtlCol="0">
            <a:spAutoFit/>
          </a:bodyPr>
          <a:lstStyle/>
          <a:p>
            <a:r>
              <a:rPr lang="en-US" sz="3800" dirty="0">
                <a:solidFill>
                  <a:srgbClr val="FF0000"/>
                </a:solidFill>
              </a:rPr>
              <a:t>+</a:t>
            </a:r>
          </a:p>
        </p:txBody>
      </p:sp>
      <p:sp>
        <p:nvSpPr>
          <p:cNvPr id="38" name="TextBox 37"/>
          <p:cNvSpPr txBox="1"/>
          <p:nvPr/>
        </p:nvSpPr>
        <p:spPr>
          <a:xfrm>
            <a:off x="7401908" y="2707172"/>
            <a:ext cx="427371" cy="677108"/>
          </a:xfrm>
          <a:prstGeom prst="rect">
            <a:avLst/>
          </a:prstGeom>
          <a:noFill/>
        </p:spPr>
        <p:txBody>
          <a:bodyPr wrap="none" rtlCol="0">
            <a:spAutoFit/>
          </a:bodyPr>
          <a:lstStyle/>
          <a:p>
            <a:r>
              <a:rPr lang="en-US" sz="3800" dirty="0">
                <a:solidFill>
                  <a:srgbClr val="FF0000"/>
                </a:solidFill>
              </a:rPr>
              <a:t>+</a:t>
            </a:r>
          </a:p>
        </p:txBody>
      </p:sp>
      <p:sp>
        <p:nvSpPr>
          <p:cNvPr id="39" name="Oval 38"/>
          <p:cNvSpPr/>
          <p:nvPr/>
        </p:nvSpPr>
        <p:spPr>
          <a:xfrm>
            <a:off x="8985857" y="3502367"/>
            <a:ext cx="211658" cy="230925"/>
          </a:xfrm>
          <a:prstGeom prst="ellipse">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Oval 39"/>
          <p:cNvSpPr/>
          <p:nvPr/>
        </p:nvSpPr>
        <p:spPr>
          <a:xfrm>
            <a:off x="8601024" y="3117490"/>
            <a:ext cx="981324" cy="987552"/>
          </a:xfrm>
          <a:prstGeom prst="ellipse">
            <a:avLst/>
          </a:prstGeom>
          <a:noFill/>
          <a:ln>
            <a:solidFill>
              <a:srgbClr val="00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Oval 40"/>
          <p:cNvSpPr/>
          <p:nvPr/>
        </p:nvSpPr>
        <p:spPr>
          <a:xfrm>
            <a:off x="8407073" y="2944295"/>
            <a:ext cx="1371600" cy="1371600"/>
          </a:xfrm>
          <a:prstGeom prst="ellipse">
            <a:avLst/>
          </a:prstGeom>
          <a:noFill/>
          <a:ln>
            <a:solidFill>
              <a:srgbClr val="00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p:cNvSpPr/>
          <p:nvPr/>
        </p:nvSpPr>
        <p:spPr>
          <a:xfrm>
            <a:off x="8482505" y="3002029"/>
            <a:ext cx="1234440" cy="1234440"/>
          </a:xfrm>
          <a:prstGeom prst="ellipse">
            <a:avLst/>
          </a:prstGeom>
          <a:noFill/>
          <a:ln>
            <a:solidFill>
              <a:srgbClr val="00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40084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KNN for regression</a:t>
            </a:r>
            <a:endParaRPr lang="en-US" dirty="0"/>
          </a:p>
        </p:txBody>
      </p:sp>
      <p:pic>
        <p:nvPicPr>
          <p:cNvPr id="6" name="Picture 5" descr="Screen Shot 2016-07-08 at 11.58.58 AM.png"/>
          <p:cNvPicPr>
            <a:picLocks noChangeAspect="1"/>
          </p:cNvPicPr>
          <p:nvPr/>
        </p:nvPicPr>
        <p:blipFill rotWithShape="1">
          <a:blip r:embed="rId3">
            <a:extLst>
              <a:ext uri="{28A0092B-C50C-407E-A947-70E740481C1C}">
                <a14:useLocalDpi xmlns:a14="http://schemas.microsoft.com/office/drawing/2010/main" val="0"/>
              </a:ext>
            </a:extLst>
          </a:blip>
          <a:srcRect l="74061" t="14251" r="8438" b="68089"/>
          <a:stretch/>
        </p:blipFill>
        <p:spPr>
          <a:xfrm>
            <a:off x="11121683" y="6858000"/>
            <a:ext cx="2770800" cy="2694129"/>
          </a:xfrm>
          <a:prstGeom prst="rect">
            <a:avLst/>
          </a:prstGeom>
        </p:spPr>
      </p:pic>
      <p:sp>
        <p:nvSpPr>
          <p:cNvPr id="5" name="Content Placeholder 4"/>
          <p:cNvSpPr>
            <a:spLocks noGrp="1"/>
          </p:cNvSpPr>
          <p:nvPr>
            <p:ph sz="quarter" idx="10"/>
          </p:nvPr>
        </p:nvSpPr>
        <p:spPr>
          <a:xfrm>
            <a:off x="379413" y="1539502"/>
            <a:ext cx="11525250" cy="5139111"/>
          </a:xfrm>
        </p:spPr>
        <p:txBody>
          <a:bodyPr/>
          <a:lstStyle/>
          <a:p>
            <a:r>
              <a:rPr lang="en-US" dirty="0" smtClean="0"/>
              <a:t>Predict </a:t>
            </a:r>
            <a:r>
              <a:rPr lang="en-US" dirty="0"/>
              <a:t>using the </a:t>
            </a:r>
            <a:r>
              <a:rPr lang="en-US" dirty="0" smtClean="0"/>
              <a:t>average label </a:t>
            </a:r>
            <a:r>
              <a:rPr lang="en-US" dirty="0"/>
              <a:t>of the k closest training </a:t>
            </a:r>
            <a:r>
              <a:rPr lang="en-US" dirty="0" smtClean="0"/>
              <a:t>points</a:t>
            </a:r>
          </a:p>
          <a:p>
            <a:endParaRPr lang="en-US" dirty="0"/>
          </a:p>
          <a:p>
            <a:r>
              <a:rPr lang="en-US" dirty="0" smtClean="0"/>
              <a:t>1-NN: value is 5</a:t>
            </a:r>
          </a:p>
          <a:p>
            <a:r>
              <a:rPr lang="en-US" dirty="0" smtClean="0"/>
              <a:t>2-NN: value is 6</a:t>
            </a:r>
          </a:p>
          <a:p>
            <a:r>
              <a:rPr lang="en-US" dirty="0" smtClean="0"/>
              <a:t>3-NN: value is (5+7+9)/3=7</a:t>
            </a:r>
            <a:endParaRPr lang="en-US" dirty="0"/>
          </a:p>
          <a:p>
            <a:endParaRPr lang="en-US" dirty="0"/>
          </a:p>
        </p:txBody>
      </p:sp>
      <p:sp>
        <p:nvSpPr>
          <p:cNvPr id="4" name="TextBox 3"/>
          <p:cNvSpPr txBox="1"/>
          <p:nvPr/>
        </p:nvSpPr>
        <p:spPr>
          <a:xfrm>
            <a:off x="8043016" y="2039841"/>
            <a:ext cx="301660" cy="369332"/>
          </a:xfrm>
          <a:prstGeom prst="rect">
            <a:avLst/>
          </a:prstGeom>
          <a:noFill/>
        </p:spPr>
        <p:txBody>
          <a:bodyPr wrap="none" rtlCol="0">
            <a:spAutoFit/>
          </a:bodyPr>
          <a:lstStyle/>
          <a:p>
            <a:r>
              <a:rPr lang="en-US" dirty="0">
                <a:solidFill>
                  <a:srgbClr val="FF0000"/>
                </a:solidFill>
              </a:rPr>
              <a:t>9</a:t>
            </a:r>
          </a:p>
        </p:txBody>
      </p:sp>
      <p:sp>
        <p:nvSpPr>
          <p:cNvPr id="7" name="TextBox 6"/>
          <p:cNvSpPr txBox="1"/>
          <p:nvPr/>
        </p:nvSpPr>
        <p:spPr>
          <a:xfrm>
            <a:off x="7906791" y="3597036"/>
            <a:ext cx="301660" cy="369332"/>
          </a:xfrm>
          <a:prstGeom prst="rect">
            <a:avLst/>
          </a:prstGeom>
          <a:noFill/>
        </p:spPr>
        <p:txBody>
          <a:bodyPr wrap="none" rtlCol="0">
            <a:spAutoFit/>
          </a:bodyPr>
          <a:lstStyle/>
          <a:p>
            <a:r>
              <a:rPr lang="en-US" dirty="0">
                <a:solidFill>
                  <a:srgbClr val="FF0000"/>
                </a:solidFill>
              </a:rPr>
              <a:t>3</a:t>
            </a:r>
          </a:p>
        </p:txBody>
      </p:sp>
      <p:sp>
        <p:nvSpPr>
          <p:cNvPr id="8" name="TextBox 7"/>
          <p:cNvSpPr txBox="1"/>
          <p:nvPr/>
        </p:nvSpPr>
        <p:spPr>
          <a:xfrm>
            <a:off x="8476924" y="3511967"/>
            <a:ext cx="282161" cy="323165"/>
          </a:xfrm>
          <a:prstGeom prst="rect">
            <a:avLst/>
          </a:prstGeom>
          <a:noFill/>
        </p:spPr>
        <p:txBody>
          <a:bodyPr wrap="none" rtlCol="0">
            <a:spAutoFit/>
          </a:bodyPr>
          <a:lstStyle/>
          <a:p>
            <a:r>
              <a:rPr lang="en-US" sz="1500" dirty="0" smtClean="0">
                <a:solidFill>
                  <a:srgbClr val="FF0000"/>
                </a:solidFill>
              </a:rPr>
              <a:t>5</a:t>
            </a:r>
            <a:endParaRPr lang="en-US" sz="1500" dirty="0">
              <a:solidFill>
                <a:srgbClr val="FF0000"/>
              </a:solidFill>
            </a:endParaRPr>
          </a:p>
        </p:txBody>
      </p:sp>
      <p:sp>
        <p:nvSpPr>
          <p:cNvPr id="9" name="TextBox 8"/>
          <p:cNvSpPr txBox="1"/>
          <p:nvPr/>
        </p:nvSpPr>
        <p:spPr>
          <a:xfrm>
            <a:off x="7598158" y="2935623"/>
            <a:ext cx="301660" cy="369332"/>
          </a:xfrm>
          <a:prstGeom prst="rect">
            <a:avLst/>
          </a:prstGeom>
          <a:noFill/>
        </p:spPr>
        <p:txBody>
          <a:bodyPr wrap="none" rtlCol="0">
            <a:spAutoFit/>
          </a:bodyPr>
          <a:lstStyle/>
          <a:p>
            <a:r>
              <a:rPr lang="en-US" dirty="0" smtClean="0">
                <a:solidFill>
                  <a:srgbClr val="FF0000"/>
                </a:solidFill>
              </a:rPr>
              <a:t>6</a:t>
            </a:r>
            <a:endParaRPr lang="en-US" dirty="0">
              <a:solidFill>
                <a:srgbClr val="FF0000"/>
              </a:solidFill>
            </a:endParaRPr>
          </a:p>
        </p:txBody>
      </p:sp>
      <p:sp>
        <p:nvSpPr>
          <p:cNvPr id="10" name="TextBox 9"/>
          <p:cNvSpPr txBox="1"/>
          <p:nvPr/>
        </p:nvSpPr>
        <p:spPr>
          <a:xfrm>
            <a:off x="9638541" y="2134509"/>
            <a:ext cx="301660" cy="369332"/>
          </a:xfrm>
          <a:prstGeom prst="rect">
            <a:avLst/>
          </a:prstGeom>
          <a:noFill/>
        </p:spPr>
        <p:txBody>
          <a:bodyPr wrap="none" rtlCol="0">
            <a:spAutoFit/>
          </a:bodyPr>
          <a:lstStyle/>
          <a:p>
            <a:r>
              <a:rPr lang="en-US" dirty="0">
                <a:solidFill>
                  <a:srgbClr val="FF0000"/>
                </a:solidFill>
              </a:rPr>
              <a:t>2</a:t>
            </a:r>
          </a:p>
        </p:txBody>
      </p:sp>
      <p:sp>
        <p:nvSpPr>
          <p:cNvPr id="21" name="TextBox 20"/>
          <p:cNvSpPr txBox="1"/>
          <p:nvPr/>
        </p:nvSpPr>
        <p:spPr>
          <a:xfrm>
            <a:off x="7193316" y="3018173"/>
            <a:ext cx="301660" cy="369332"/>
          </a:xfrm>
          <a:prstGeom prst="rect">
            <a:avLst/>
          </a:prstGeom>
          <a:noFill/>
        </p:spPr>
        <p:txBody>
          <a:bodyPr wrap="none" rtlCol="0">
            <a:spAutoFit/>
          </a:bodyPr>
          <a:lstStyle/>
          <a:p>
            <a:r>
              <a:rPr lang="en-US" dirty="0" smtClean="0">
                <a:solidFill>
                  <a:srgbClr val="FF0000"/>
                </a:solidFill>
              </a:rPr>
              <a:t>2</a:t>
            </a:r>
            <a:endParaRPr lang="en-US" dirty="0">
              <a:solidFill>
                <a:srgbClr val="FF0000"/>
              </a:solidFill>
            </a:endParaRPr>
          </a:p>
        </p:txBody>
      </p:sp>
      <p:sp>
        <p:nvSpPr>
          <p:cNvPr id="28" name="TextBox 27"/>
          <p:cNvSpPr txBox="1"/>
          <p:nvPr/>
        </p:nvSpPr>
        <p:spPr>
          <a:xfrm>
            <a:off x="10291224" y="3133635"/>
            <a:ext cx="301660" cy="369332"/>
          </a:xfrm>
          <a:prstGeom prst="rect">
            <a:avLst/>
          </a:prstGeom>
          <a:noFill/>
        </p:spPr>
        <p:txBody>
          <a:bodyPr wrap="none" rtlCol="0">
            <a:spAutoFit/>
          </a:bodyPr>
          <a:lstStyle/>
          <a:p>
            <a:r>
              <a:rPr lang="en-US" dirty="0" smtClean="0">
                <a:solidFill>
                  <a:srgbClr val="FF0000"/>
                </a:solidFill>
              </a:rPr>
              <a:t>7</a:t>
            </a:r>
            <a:endParaRPr lang="en-US" dirty="0">
              <a:solidFill>
                <a:srgbClr val="FF0000"/>
              </a:solidFill>
            </a:endParaRPr>
          </a:p>
        </p:txBody>
      </p:sp>
      <p:sp>
        <p:nvSpPr>
          <p:cNvPr id="30" name="TextBox 29"/>
          <p:cNvSpPr txBox="1"/>
          <p:nvPr/>
        </p:nvSpPr>
        <p:spPr>
          <a:xfrm>
            <a:off x="9180408" y="2778378"/>
            <a:ext cx="282161" cy="323165"/>
          </a:xfrm>
          <a:prstGeom prst="rect">
            <a:avLst/>
          </a:prstGeom>
          <a:noFill/>
        </p:spPr>
        <p:txBody>
          <a:bodyPr wrap="none" rtlCol="0">
            <a:spAutoFit/>
          </a:bodyPr>
          <a:lstStyle/>
          <a:p>
            <a:r>
              <a:rPr lang="en-US" sz="1500" dirty="0" smtClean="0">
                <a:solidFill>
                  <a:srgbClr val="FF0000"/>
                </a:solidFill>
              </a:rPr>
              <a:t>9</a:t>
            </a:r>
            <a:endParaRPr lang="en-US" sz="1500" dirty="0">
              <a:solidFill>
                <a:srgbClr val="FF0000"/>
              </a:solidFill>
            </a:endParaRPr>
          </a:p>
        </p:txBody>
      </p:sp>
      <p:sp>
        <p:nvSpPr>
          <p:cNvPr id="31" name="TextBox 30"/>
          <p:cNvSpPr txBox="1"/>
          <p:nvPr/>
        </p:nvSpPr>
        <p:spPr>
          <a:xfrm>
            <a:off x="9345317" y="4528398"/>
            <a:ext cx="301660" cy="369332"/>
          </a:xfrm>
          <a:prstGeom prst="rect">
            <a:avLst/>
          </a:prstGeom>
          <a:noFill/>
        </p:spPr>
        <p:txBody>
          <a:bodyPr wrap="none" rtlCol="0">
            <a:spAutoFit/>
          </a:bodyPr>
          <a:lstStyle/>
          <a:p>
            <a:r>
              <a:rPr lang="en-US" dirty="0" smtClean="0">
                <a:solidFill>
                  <a:srgbClr val="FF0000"/>
                </a:solidFill>
              </a:rPr>
              <a:t>7</a:t>
            </a:r>
            <a:endParaRPr lang="en-US" dirty="0">
              <a:solidFill>
                <a:srgbClr val="FF0000"/>
              </a:solidFill>
            </a:endParaRPr>
          </a:p>
        </p:txBody>
      </p:sp>
      <p:sp>
        <p:nvSpPr>
          <p:cNvPr id="32" name="TextBox 31"/>
          <p:cNvSpPr txBox="1"/>
          <p:nvPr/>
        </p:nvSpPr>
        <p:spPr>
          <a:xfrm>
            <a:off x="9712441" y="3728642"/>
            <a:ext cx="301660" cy="369332"/>
          </a:xfrm>
          <a:prstGeom prst="rect">
            <a:avLst/>
          </a:prstGeom>
          <a:noFill/>
        </p:spPr>
        <p:txBody>
          <a:bodyPr wrap="none" rtlCol="0">
            <a:spAutoFit/>
          </a:bodyPr>
          <a:lstStyle/>
          <a:p>
            <a:r>
              <a:rPr lang="en-US" dirty="0">
                <a:solidFill>
                  <a:srgbClr val="FF0000"/>
                </a:solidFill>
              </a:rPr>
              <a:t>2</a:t>
            </a:r>
          </a:p>
        </p:txBody>
      </p:sp>
      <p:sp>
        <p:nvSpPr>
          <p:cNvPr id="33" name="TextBox 32"/>
          <p:cNvSpPr txBox="1"/>
          <p:nvPr/>
        </p:nvSpPr>
        <p:spPr>
          <a:xfrm>
            <a:off x="6309733" y="2230728"/>
            <a:ext cx="301660" cy="369332"/>
          </a:xfrm>
          <a:prstGeom prst="rect">
            <a:avLst/>
          </a:prstGeom>
          <a:noFill/>
        </p:spPr>
        <p:txBody>
          <a:bodyPr wrap="none" rtlCol="0">
            <a:spAutoFit/>
          </a:bodyPr>
          <a:lstStyle/>
          <a:p>
            <a:r>
              <a:rPr lang="en-US" dirty="0" smtClean="0">
                <a:solidFill>
                  <a:srgbClr val="FF0000"/>
                </a:solidFill>
              </a:rPr>
              <a:t>3</a:t>
            </a:r>
            <a:endParaRPr lang="en-US" dirty="0">
              <a:solidFill>
                <a:srgbClr val="FF0000"/>
              </a:solidFill>
            </a:endParaRPr>
          </a:p>
        </p:txBody>
      </p:sp>
      <p:sp>
        <p:nvSpPr>
          <p:cNvPr id="34" name="TextBox 33"/>
          <p:cNvSpPr txBox="1"/>
          <p:nvPr/>
        </p:nvSpPr>
        <p:spPr>
          <a:xfrm>
            <a:off x="9502316" y="2267665"/>
            <a:ext cx="301660" cy="369332"/>
          </a:xfrm>
          <a:prstGeom prst="rect">
            <a:avLst/>
          </a:prstGeom>
          <a:noFill/>
        </p:spPr>
        <p:txBody>
          <a:bodyPr wrap="none" rtlCol="0">
            <a:spAutoFit/>
          </a:bodyPr>
          <a:lstStyle/>
          <a:p>
            <a:r>
              <a:rPr lang="en-US" dirty="0">
                <a:solidFill>
                  <a:srgbClr val="FF0000"/>
                </a:solidFill>
              </a:rPr>
              <a:t>1</a:t>
            </a:r>
          </a:p>
        </p:txBody>
      </p:sp>
      <p:sp>
        <p:nvSpPr>
          <p:cNvPr id="35" name="TextBox 34"/>
          <p:cNvSpPr txBox="1"/>
          <p:nvPr/>
        </p:nvSpPr>
        <p:spPr>
          <a:xfrm>
            <a:off x="9790941" y="1844302"/>
            <a:ext cx="301660" cy="369332"/>
          </a:xfrm>
          <a:prstGeom prst="rect">
            <a:avLst/>
          </a:prstGeom>
          <a:noFill/>
        </p:spPr>
        <p:txBody>
          <a:bodyPr wrap="none" rtlCol="0">
            <a:spAutoFit/>
          </a:bodyPr>
          <a:lstStyle/>
          <a:p>
            <a:r>
              <a:rPr lang="en-US" dirty="0">
                <a:solidFill>
                  <a:srgbClr val="FF0000"/>
                </a:solidFill>
              </a:rPr>
              <a:t>3</a:t>
            </a:r>
          </a:p>
        </p:txBody>
      </p:sp>
      <p:sp>
        <p:nvSpPr>
          <p:cNvPr id="36" name="TextBox 35"/>
          <p:cNvSpPr txBox="1"/>
          <p:nvPr/>
        </p:nvSpPr>
        <p:spPr>
          <a:xfrm>
            <a:off x="9308750" y="2938291"/>
            <a:ext cx="282161" cy="323165"/>
          </a:xfrm>
          <a:prstGeom prst="rect">
            <a:avLst/>
          </a:prstGeom>
          <a:noFill/>
        </p:spPr>
        <p:txBody>
          <a:bodyPr wrap="none" rtlCol="0">
            <a:spAutoFit/>
          </a:bodyPr>
          <a:lstStyle/>
          <a:p>
            <a:r>
              <a:rPr lang="en-US" sz="1500" dirty="0">
                <a:solidFill>
                  <a:srgbClr val="FF0000"/>
                </a:solidFill>
              </a:rPr>
              <a:t>7</a:t>
            </a:r>
          </a:p>
        </p:txBody>
      </p:sp>
      <p:sp>
        <p:nvSpPr>
          <p:cNvPr id="37" name="TextBox 36"/>
          <p:cNvSpPr txBox="1"/>
          <p:nvPr/>
        </p:nvSpPr>
        <p:spPr>
          <a:xfrm>
            <a:off x="7396516" y="3335673"/>
            <a:ext cx="301660" cy="369332"/>
          </a:xfrm>
          <a:prstGeom prst="rect">
            <a:avLst/>
          </a:prstGeom>
          <a:noFill/>
        </p:spPr>
        <p:txBody>
          <a:bodyPr wrap="none" rtlCol="0">
            <a:spAutoFit/>
          </a:bodyPr>
          <a:lstStyle/>
          <a:p>
            <a:r>
              <a:rPr lang="en-US" dirty="0" smtClean="0">
                <a:solidFill>
                  <a:srgbClr val="FF0000"/>
                </a:solidFill>
              </a:rPr>
              <a:t>3</a:t>
            </a:r>
            <a:endParaRPr lang="en-US" dirty="0">
              <a:solidFill>
                <a:srgbClr val="FF0000"/>
              </a:solidFill>
            </a:endParaRPr>
          </a:p>
        </p:txBody>
      </p:sp>
      <p:sp>
        <p:nvSpPr>
          <p:cNvPr id="38" name="TextBox 37"/>
          <p:cNvSpPr txBox="1"/>
          <p:nvPr/>
        </p:nvSpPr>
        <p:spPr>
          <a:xfrm>
            <a:off x="7401908" y="2707172"/>
            <a:ext cx="301660" cy="369332"/>
          </a:xfrm>
          <a:prstGeom prst="rect">
            <a:avLst/>
          </a:prstGeom>
          <a:noFill/>
        </p:spPr>
        <p:txBody>
          <a:bodyPr wrap="none" rtlCol="0">
            <a:spAutoFit/>
          </a:bodyPr>
          <a:lstStyle/>
          <a:p>
            <a:r>
              <a:rPr lang="en-US" dirty="0" smtClean="0">
                <a:solidFill>
                  <a:srgbClr val="FF0000"/>
                </a:solidFill>
              </a:rPr>
              <a:t>1</a:t>
            </a:r>
            <a:endParaRPr lang="en-US" dirty="0">
              <a:solidFill>
                <a:srgbClr val="FF0000"/>
              </a:solidFill>
            </a:endParaRPr>
          </a:p>
        </p:txBody>
      </p:sp>
      <p:sp>
        <p:nvSpPr>
          <p:cNvPr id="39" name="Oval 38"/>
          <p:cNvSpPr/>
          <p:nvPr/>
        </p:nvSpPr>
        <p:spPr>
          <a:xfrm>
            <a:off x="8985857" y="3502367"/>
            <a:ext cx="211658" cy="230925"/>
          </a:xfrm>
          <a:prstGeom prst="ellipse">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Oval 39"/>
          <p:cNvSpPr/>
          <p:nvPr/>
        </p:nvSpPr>
        <p:spPr>
          <a:xfrm>
            <a:off x="8601024" y="3117490"/>
            <a:ext cx="981324" cy="987552"/>
          </a:xfrm>
          <a:prstGeom prst="ellipse">
            <a:avLst/>
          </a:prstGeom>
          <a:noFill/>
          <a:ln>
            <a:solidFill>
              <a:srgbClr val="00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Oval 40"/>
          <p:cNvSpPr/>
          <p:nvPr/>
        </p:nvSpPr>
        <p:spPr>
          <a:xfrm>
            <a:off x="8407073" y="2944295"/>
            <a:ext cx="1371600" cy="1371600"/>
          </a:xfrm>
          <a:prstGeom prst="ellipse">
            <a:avLst/>
          </a:prstGeom>
          <a:noFill/>
          <a:ln>
            <a:solidFill>
              <a:srgbClr val="00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p:cNvSpPr/>
          <p:nvPr/>
        </p:nvSpPr>
        <p:spPr>
          <a:xfrm>
            <a:off x="8482505" y="3002029"/>
            <a:ext cx="1234440" cy="1234440"/>
          </a:xfrm>
          <a:prstGeom prst="ellipse">
            <a:avLst/>
          </a:prstGeom>
          <a:noFill/>
          <a:ln>
            <a:solidFill>
              <a:srgbClr val="00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01184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Making K-NN More Powerful</a:t>
            </a:r>
            <a:endParaRPr lang="en-US" dirty="0"/>
          </a:p>
        </p:txBody>
      </p:sp>
      <p:sp>
        <p:nvSpPr>
          <p:cNvPr id="3" name="Content Placeholder 2"/>
          <p:cNvSpPr>
            <a:spLocks noGrp="1"/>
          </p:cNvSpPr>
          <p:nvPr>
            <p:ph sz="quarter" idx="10"/>
          </p:nvPr>
        </p:nvSpPr>
        <p:spPr>
          <a:xfrm>
            <a:off x="176213" y="947959"/>
            <a:ext cx="9691687" cy="5740707"/>
          </a:xfrm>
        </p:spPr>
        <p:txBody>
          <a:bodyPr/>
          <a:lstStyle/>
          <a:p>
            <a:pPr>
              <a:lnSpc>
                <a:spcPct val="120000"/>
              </a:lnSpc>
            </a:pPr>
            <a:r>
              <a:rPr lang="en-US" sz="2800" dirty="0" smtClean="0">
                <a:latin typeface="Times"/>
                <a:cs typeface="Times"/>
              </a:rPr>
              <a:t>K controls </a:t>
            </a:r>
            <a:r>
              <a:rPr lang="en-US" sz="2800" dirty="0" err="1" smtClean="0">
                <a:latin typeface="Times"/>
                <a:cs typeface="Times"/>
              </a:rPr>
              <a:t>overfitting</a:t>
            </a:r>
            <a:endParaRPr lang="en-US" sz="2800" dirty="0">
              <a:latin typeface="Times"/>
              <a:cs typeface="Times"/>
            </a:endParaRPr>
          </a:p>
          <a:p>
            <a:pPr lvl="1">
              <a:lnSpc>
                <a:spcPct val="120000"/>
              </a:lnSpc>
            </a:pPr>
            <a:r>
              <a:rPr lang="en-US" sz="2400" dirty="0">
                <a:latin typeface="Times"/>
                <a:cs typeface="Times"/>
              </a:rPr>
              <a:t>K too small: we’ll model the noise</a:t>
            </a:r>
          </a:p>
          <a:p>
            <a:pPr lvl="1">
              <a:lnSpc>
                <a:spcPct val="120000"/>
              </a:lnSpc>
            </a:pPr>
            <a:r>
              <a:rPr lang="en-US" sz="2400" dirty="0">
                <a:latin typeface="Times"/>
                <a:cs typeface="Times"/>
              </a:rPr>
              <a:t>K too large: neighbors include too many points from other </a:t>
            </a:r>
            <a:r>
              <a:rPr lang="en-US" sz="2400" dirty="0" smtClean="0">
                <a:latin typeface="Times"/>
                <a:cs typeface="Times"/>
              </a:rPr>
              <a:t>classes</a:t>
            </a:r>
          </a:p>
          <a:p>
            <a:pPr lvl="1">
              <a:lnSpc>
                <a:spcPct val="120000"/>
              </a:lnSpc>
            </a:pPr>
            <a:endParaRPr lang="en-US" sz="2400" dirty="0">
              <a:latin typeface="Times"/>
              <a:cs typeface="Times"/>
            </a:endParaRPr>
          </a:p>
          <a:p>
            <a:pPr>
              <a:lnSpc>
                <a:spcPct val="120000"/>
              </a:lnSpc>
            </a:pPr>
            <a:r>
              <a:rPr lang="en-US" sz="2800" dirty="0" smtClean="0">
                <a:latin typeface="Times"/>
                <a:cs typeface="Times"/>
              </a:rPr>
              <a:t>Can use </a:t>
            </a:r>
            <a:r>
              <a:rPr lang="en-US" sz="2800" dirty="0">
                <a:latin typeface="Times"/>
                <a:cs typeface="Times"/>
              </a:rPr>
              <a:t>a distance-based voting scheme, where closer neighbors have more influence</a:t>
            </a:r>
            <a:r>
              <a:rPr lang="en-US" sz="2800" dirty="0" smtClean="0">
                <a:latin typeface="Times"/>
                <a:cs typeface="Times"/>
              </a:rPr>
              <a:t>.</a:t>
            </a:r>
          </a:p>
          <a:p>
            <a:pPr>
              <a:lnSpc>
                <a:spcPct val="120000"/>
              </a:lnSpc>
            </a:pPr>
            <a:endParaRPr lang="en-US" sz="2800" dirty="0">
              <a:latin typeface="Times"/>
              <a:cs typeface="Times"/>
            </a:endParaRPr>
          </a:p>
          <a:p>
            <a:pPr>
              <a:lnSpc>
                <a:spcPct val="120000"/>
              </a:lnSpc>
            </a:pPr>
            <a:r>
              <a:rPr lang="en-US" sz="2800" dirty="0">
                <a:latin typeface="Times"/>
                <a:cs typeface="Times"/>
              </a:rPr>
              <a:t>The distance measure has to be </a:t>
            </a:r>
            <a:r>
              <a:rPr lang="en-US" sz="2800" dirty="0" smtClean="0">
                <a:latin typeface="Times"/>
                <a:cs typeface="Times"/>
              </a:rPr>
              <a:t>meaningful. Attributes </a:t>
            </a:r>
            <a:r>
              <a:rPr lang="en-US" sz="2800" dirty="0">
                <a:latin typeface="Times"/>
                <a:cs typeface="Times"/>
              </a:rPr>
              <a:t>should be </a:t>
            </a:r>
            <a:r>
              <a:rPr lang="en-US" sz="2800" dirty="0" smtClean="0">
                <a:latin typeface="Times"/>
                <a:cs typeface="Times"/>
              </a:rPr>
              <a:t>scaled.</a:t>
            </a:r>
            <a:endParaRPr lang="en-US" sz="2800" dirty="0">
              <a:latin typeface="Times"/>
              <a:cs typeface="Times"/>
            </a:endParaRPr>
          </a:p>
          <a:p>
            <a:pPr lvl="1">
              <a:lnSpc>
                <a:spcPct val="120000"/>
              </a:lnSpc>
            </a:pPr>
            <a:r>
              <a:rPr lang="en-US" sz="2400" dirty="0" err="1">
                <a:latin typeface="Times"/>
                <a:cs typeface="Times"/>
              </a:rPr>
              <a:t>Eg</a:t>
            </a:r>
            <a:r>
              <a:rPr lang="en-US" sz="2400" dirty="0">
                <a:latin typeface="Times"/>
                <a:cs typeface="Times"/>
              </a:rPr>
              <a:t>. Income varies 10,000-1,000,000 while height varies 1.5-1.8 meters</a:t>
            </a:r>
          </a:p>
          <a:p>
            <a:endParaRPr lang="en-US" dirty="0"/>
          </a:p>
        </p:txBody>
      </p:sp>
      <p:sp>
        <p:nvSpPr>
          <p:cNvPr id="4" name="TextBox 3"/>
          <p:cNvSpPr txBox="1"/>
          <p:nvPr/>
        </p:nvSpPr>
        <p:spPr>
          <a:xfrm>
            <a:off x="10297471" y="2763741"/>
            <a:ext cx="427371" cy="677108"/>
          </a:xfrm>
          <a:prstGeom prst="rect">
            <a:avLst/>
          </a:prstGeom>
          <a:noFill/>
        </p:spPr>
        <p:txBody>
          <a:bodyPr wrap="none" rtlCol="0">
            <a:spAutoFit/>
          </a:bodyPr>
          <a:lstStyle/>
          <a:p>
            <a:r>
              <a:rPr lang="en-US" sz="3800" dirty="0">
                <a:solidFill>
                  <a:srgbClr val="FF0000"/>
                </a:solidFill>
              </a:rPr>
              <a:t>+</a:t>
            </a:r>
          </a:p>
        </p:txBody>
      </p:sp>
      <p:sp>
        <p:nvSpPr>
          <p:cNvPr id="5" name="TextBox 4"/>
          <p:cNvSpPr txBox="1"/>
          <p:nvPr/>
        </p:nvSpPr>
        <p:spPr>
          <a:xfrm>
            <a:off x="10402546" y="5121036"/>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6" name="TextBox 5"/>
          <p:cNvSpPr txBox="1"/>
          <p:nvPr/>
        </p:nvSpPr>
        <p:spPr>
          <a:xfrm>
            <a:off x="10464679" y="5194717"/>
            <a:ext cx="427371" cy="677108"/>
          </a:xfrm>
          <a:prstGeom prst="rect">
            <a:avLst/>
          </a:prstGeom>
          <a:noFill/>
        </p:spPr>
        <p:txBody>
          <a:bodyPr wrap="none" rtlCol="0">
            <a:spAutoFit/>
          </a:bodyPr>
          <a:lstStyle/>
          <a:p>
            <a:r>
              <a:rPr lang="en-US" sz="3800" dirty="0">
                <a:solidFill>
                  <a:srgbClr val="FF0000"/>
                </a:solidFill>
              </a:rPr>
              <a:t>+</a:t>
            </a:r>
          </a:p>
        </p:txBody>
      </p:sp>
      <p:sp>
        <p:nvSpPr>
          <p:cNvPr id="7" name="TextBox 6"/>
          <p:cNvSpPr txBox="1"/>
          <p:nvPr/>
        </p:nvSpPr>
        <p:spPr>
          <a:xfrm>
            <a:off x="10322513" y="4173873"/>
            <a:ext cx="427371" cy="677108"/>
          </a:xfrm>
          <a:prstGeom prst="rect">
            <a:avLst/>
          </a:prstGeom>
          <a:noFill/>
        </p:spPr>
        <p:txBody>
          <a:bodyPr wrap="none" rtlCol="0">
            <a:spAutoFit/>
          </a:bodyPr>
          <a:lstStyle/>
          <a:p>
            <a:r>
              <a:rPr lang="en-US" sz="3800" dirty="0">
                <a:solidFill>
                  <a:srgbClr val="FF0000"/>
                </a:solidFill>
              </a:rPr>
              <a:t>+</a:t>
            </a:r>
          </a:p>
        </p:txBody>
      </p:sp>
      <p:sp>
        <p:nvSpPr>
          <p:cNvPr id="8" name="TextBox 7"/>
          <p:cNvSpPr txBox="1"/>
          <p:nvPr/>
        </p:nvSpPr>
        <p:spPr>
          <a:xfrm>
            <a:off x="10400746" y="3690259"/>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9" name="TextBox 8"/>
          <p:cNvSpPr txBox="1"/>
          <p:nvPr/>
        </p:nvSpPr>
        <p:spPr>
          <a:xfrm>
            <a:off x="10273271" y="3951623"/>
            <a:ext cx="427371" cy="677108"/>
          </a:xfrm>
          <a:prstGeom prst="rect">
            <a:avLst/>
          </a:prstGeom>
          <a:noFill/>
        </p:spPr>
        <p:txBody>
          <a:bodyPr wrap="none" rtlCol="0">
            <a:spAutoFit/>
          </a:bodyPr>
          <a:lstStyle/>
          <a:p>
            <a:r>
              <a:rPr lang="en-US" sz="3800" dirty="0">
                <a:solidFill>
                  <a:srgbClr val="FF0000"/>
                </a:solidFill>
              </a:rPr>
              <a:t>+</a:t>
            </a:r>
          </a:p>
        </p:txBody>
      </p:sp>
      <p:sp>
        <p:nvSpPr>
          <p:cNvPr id="10" name="TextBox 9"/>
          <p:cNvSpPr txBox="1"/>
          <p:nvPr/>
        </p:nvSpPr>
        <p:spPr>
          <a:xfrm>
            <a:off x="10367629" y="5330735"/>
            <a:ext cx="427371" cy="677108"/>
          </a:xfrm>
          <a:prstGeom prst="rect">
            <a:avLst/>
          </a:prstGeom>
          <a:noFill/>
        </p:spPr>
        <p:txBody>
          <a:bodyPr wrap="none" rtlCol="0">
            <a:spAutoFit/>
          </a:bodyPr>
          <a:lstStyle/>
          <a:p>
            <a:r>
              <a:rPr lang="en-US" sz="3800" dirty="0">
                <a:solidFill>
                  <a:srgbClr val="FF0000"/>
                </a:solidFill>
              </a:rPr>
              <a:t>+</a:t>
            </a:r>
          </a:p>
        </p:txBody>
      </p:sp>
      <p:sp>
        <p:nvSpPr>
          <p:cNvPr id="11" name="TextBox 10"/>
          <p:cNvSpPr txBox="1"/>
          <p:nvPr/>
        </p:nvSpPr>
        <p:spPr>
          <a:xfrm>
            <a:off x="10531629" y="6048568"/>
            <a:ext cx="427371" cy="677108"/>
          </a:xfrm>
          <a:prstGeom prst="rect">
            <a:avLst/>
          </a:prstGeom>
          <a:noFill/>
        </p:spPr>
        <p:txBody>
          <a:bodyPr wrap="none" rtlCol="0">
            <a:spAutoFit/>
          </a:bodyPr>
          <a:lstStyle/>
          <a:p>
            <a:r>
              <a:rPr lang="en-US" sz="3800" dirty="0">
                <a:solidFill>
                  <a:srgbClr val="FF0000"/>
                </a:solidFill>
              </a:rPr>
              <a:t>+</a:t>
            </a:r>
          </a:p>
        </p:txBody>
      </p:sp>
      <p:sp>
        <p:nvSpPr>
          <p:cNvPr id="12" name="TextBox 11"/>
          <p:cNvSpPr txBox="1"/>
          <p:nvPr/>
        </p:nvSpPr>
        <p:spPr>
          <a:xfrm>
            <a:off x="10533163" y="4010278"/>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13" name="TextBox 12"/>
          <p:cNvSpPr txBox="1"/>
          <p:nvPr/>
        </p:nvSpPr>
        <p:spPr>
          <a:xfrm>
            <a:off x="10666322" y="5798398"/>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14" name="TextBox 13"/>
          <p:cNvSpPr txBox="1"/>
          <p:nvPr/>
        </p:nvSpPr>
        <p:spPr>
          <a:xfrm>
            <a:off x="10500046" y="5004992"/>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15" name="TextBox 14"/>
          <p:cNvSpPr txBox="1"/>
          <p:nvPr/>
        </p:nvSpPr>
        <p:spPr>
          <a:xfrm>
            <a:off x="10310438" y="3532478"/>
            <a:ext cx="427371" cy="677108"/>
          </a:xfrm>
          <a:prstGeom prst="rect">
            <a:avLst/>
          </a:prstGeom>
          <a:noFill/>
        </p:spPr>
        <p:txBody>
          <a:bodyPr wrap="none" rtlCol="0">
            <a:spAutoFit/>
          </a:bodyPr>
          <a:lstStyle/>
          <a:p>
            <a:r>
              <a:rPr lang="en-US" sz="3800" dirty="0">
                <a:solidFill>
                  <a:srgbClr val="FF0000"/>
                </a:solidFill>
              </a:rPr>
              <a:t>+</a:t>
            </a:r>
          </a:p>
        </p:txBody>
      </p:sp>
      <p:sp>
        <p:nvSpPr>
          <p:cNvPr id="16" name="TextBox 15"/>
          <p:cNvSpPr txBox="1"/>
          <p:nvPr/>
        </p:nvSpPr>
        <p:spPr>
          <a:xfrm>
            <a:off x="10385171" y="3759915"/>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17" name="TextBox 16"/>
          <p:cNvSpPr txBox="1"/>
          <p:nvPr/>
        </p:nvSpPr>
        <p:spPr>
          <a:xfrm>
            <a:off x="10261046" y="3419102"/>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18" name="TextBox 17"/>
          <p:cNvSpPr txBox="1"/>
          <p:nvPr/>
        </p:nvSpPr>
        <p:spPr>
          <a:xfrm>
            <a:off x="10667855" y="4125741"/>
            <a:ext cx="333858" cy="677108"/>
          </a:xfrm>
          <a:prstGeom prst="rect">
            <a:avLst/>
          </a:prstGeom>
          <a:noFill/>
        </p:spPr>
        <p:txBody>
          <a:bodyPr wrap="none" rtlCol="0">
            <a:spAutoFit/>
          </a:bodyPr>
          <a:lstStyle/>
          <a:p>
            <a:r>
              <a:rPr lang="en-US" sz="3800" dirty="0" smtClean="0">
                <a:solidFill>
                  <a:srgbClr val="FF0000"/>
                </a:solidFill>
              </a:rPr>
              <a:t>-</a:t>
            </a:r>
            <a:endParaRPr lang="en-US" sz="3800" dirty="0">
              <a:solidFill>
                <a:srgbClr val="FF0000"/>
              </a:solidFill>
            </a:endParaRPr>
          </a:p>
        </p:txBody>
      </p:sp>
      <p:sp>
        <p:nvSpPr>
          <p:cNvPr id="19" name="TextBox 18"/>
          <p:cNvSpPr txBox="1"/>
          <p:nvPr/>
        </p:nvSpPr>
        <p:spPr>
          <a:xfrm>
            <a:off x="10520921" y="4180223"/>
            <a:ext cx="427371" cy="677108"/>
          </a:xfrm>
          <a:prstGeom prst="rect">
            <a:avLst/>
          </a:prstGeom>
          <a:noFill/>
        </p:spPr>
        <p:txBody>
          <a:bodyPr wrap="none" rtlCol="0">
            <a:spAutoFit/>
          </a:bodyPr>
          <a:lstStyle/>
          <a:p>
            <a:r>
              <a:rPr lang="en-US" sz="3800" dirty="0">
                <a:solidFill>
                  <a:srgbClr val="FF0000"/>
                </a:solidFill>
              </a:rPr>
              <a:t>+</a:t>
            </a:r>
          </a:p>
        </p:txBody>
      </p:sp>
      <p:sp>
        <p:nvSpPr>
          <p:cNvPr id="20" name="TextBox 19"/>
          <p:cNvSpPr txBox="1"/>
          <p:nvPr/>
        </p:nvSpPr>
        <p:spPr>
          <a:xfrm>
            <a:off x="10475513" y="4034322"/>
            <a:ext cx="427371" cy="677108"/>
          </a:xfrm>
          <a:prstGeom prst="rect">
            <a:avLst/>
          </a:prstGeom>
          <a:noFill/>
        </p:spPr>
        <p:txBody>
          <a:bodyPr wrap="none" rtlCol="0">
            <a:spAutoFit/>
          </a:bodyPr>
          <a:lstStyle/>
          <a:p>
            <a:r>
              <a:rPr lang="en-US" sz="3800" dirty="0">
                <a:solidFill>
                  <a:srgbClr val="FF0000"/>
                </a:solidFill>
              </a:rPr>
              <a:t>+</a:t>
            </a:r>
          </a:p>
        </p:txBody>
      </p:sp>
      <p:sp>
        <p:nvSpPr>
          <p:cNvPr id="21" name="Oval 20"/>
          <p:cNvSpPr/>
          <p:nvPr/>
        </p:nvSpPr>
        <p:spPr>
          <a:xfrm>
            <a:off x="10459262" y="4975567"/>
            <a:ext cx="211658" cy="230925"/>
          </a:xfrm>
          <a:prstGeom prst="ellipse">
            <a:avLst/>
          </a:prstGeom>
          <a:solidFill>
            <a:srgbClr val="008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Oval 21"/>
          <p:cNvSpPr/>
          <p:nvPr/>
        </p:nvSpPr>
        <p:spPr>
          <a:xfrm>
            <a:off x="10188729" y="4692290"/>
            <a:ext cx="745971" cy="743310"/>
          </a:xfrm>
          <a:prstGeom prst="ellipse">
            <a:avLst/>
          </a:prstGeom>
          <a:noFill/>
          <a:ln>
            <a:solidFill>
              <a:srgbClr val="00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p:cNvSpPr/>
          <p:nvPr/>
        </p:nvSpPr>
        <p:spPr>
          <a:xfrm>
            <a:off x="9880478" y="4417495"/>
            <a:ext cx="1371600" cy="1371600"/>
          </a:xfrm>
          <a:prstGeom prst="ellipse">
            <a:avLst/>
          </a:prstGeom>
          <a:noFill/>
          <a:ln>
            <a:solidFill>
              <a:srgbClr val="00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p:cNvSpPr/>
          <p:nvPr/>
        </p:nvSpPr>
        <p:spPr>
          <a:xfrm>
            <a:off x="10082910" y="4591051"/>
            <a:ext cx="953390" cy="960119"/>
          </a:xfrm>
          <a:prstGeom prst="ellipse">
            <a:avLst/>
          </a:prstGeom>
          <a:noFill/>
          <a:ln>
            <a:solidFill>
              <a:srgbClr val="00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549229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2" grpId="0"/>
      <p:bldP spid="13" grpId="0"/>
      <p:bldP spid="14" grpId="0"/>
      <p:bldP spid="15" grpId="0"/>
      <p:bldP spid="16" grpId="0"/>
      <p:bldP spid="17" grpId="0"/>
      <p:bldP spid="18" grpId="0"/>
      <p:bldP spid="19" grpId="0"/>
      <p:bldP spid="20" grpId="0"/>
      <p:bldP spid="21" grpId="0" animBg="1"/>
      <p:bldP spid="22" grpId="0" animBg="1"/>
      <p:bldP spid="23" grpId="0" animBg="1"/>
      <p:bldP spid="2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953735"/>
                </a:solidFill>
              </a:rPr>
              <a:t>Pros/Cons to K-NN</a:t>
            </a:r>
            <a:endParaRPr lang="en-US" dirty="0">
              <a:solidFill>
                <a:srgbClr val="953735"/>
              </a:solidFill>
            </a:endParaRPr>
          </a:p>
        </p:txBody>
      </p:sp>
      <p:sp>
        <p:nvSpPr>
          <p:cNvPr id="3" name="Content Placeholder 2"/>
          <p:cNvSpPr>
            <a:spLocks noGrp="1"/>
          </p:cNvSpPr>
          <p:nvPr>
            <p:ph idx="4294967295"/>
          </p:nvPr>
        </p:nvSpPr>
        <p:spPr>
          <a:xfrm>
            <a:off x="595749" y="1055119"/>
            <a:ext cx="11474165" cy="5032705"/>
          </a:xfrm>
          <a:prstGeom prst="rect">
            <a:avLst/>
          </a:prstGeom>
        </p:spPr>
        <p:txBody>
          <a:bodyPr>
            <a:normAutofit/>
          </a:bodyPr>
          <a:lstStyle/>
          <a:p>
            <a:pPr marL="0" indent="0">
              <a:lnSpc>
                <a:spcPct val="120000"/>
              </a:lnSpc>
              <a:buNone/>
            </a:pPr>
            <a:r>
              <a:rPr lang="en-US" sz="2400" dirty="0" smtClean="0">
                <a:latin typeface="Times"/>
                <a:cs typeface="Times"/>
              </a:rPr>
              <a:t>Pros:</a:t>
            </a:r>
          </a:p>
          <a:p>
            <a:pPr>
              <a:lnSpc>
                <a:spcPct val="120000"/>
              </a:lnSpc>
            </a:pPr>
            <a:r>
              <a:rPr lang="en-US" sz="2400" b="0" dirty="0">
                <a:latin typeface="Times"/>
                <a:cs typeface="Times"/>
              </a:rPr>
              <a:t>Simple and powerful</a:t>
            </a:r>
            <a:r>
              <a:rPr lang="en-US" sz="2400" b="0" dirty="0" smtClean="0">
                <a:latin typeface="Times"/>
                <a:cs typeface="Times"/>
              </a:rPr>
              <a:t>. Can be used instead of any classification/regression technique.</a:t>
            </a:r>
            <a:endParaRPr lang="en-US" sz="2400" b="0" dirty="0">
              <a:latin typeface="Times"/>
              <a:cs typeface="Times"/>
            </a:endParaRPr>
          </a:p>
          <a:p>
            <a:pPr>
              <a:lnSpc>
                <a:spcPct val="120000"/>
              </a:lnSpc>
            </a:pPr>
            <a:r>
              <a:rPr lang="en-US" sz="2400" b="0" dirty="0">
                <a:latin typeface="Times"/>
                <a:cs typeface="Times"/>
              </a:rPr>
              <a:t>No training </a:t>
            </a:r>
            <a:r>
              <a:rPr lang="en-US" sz="2400" b="0" dirty="0" smtClean="0">
                <a:latin typeface="Times"/>
                <a:cs typeface="Times"/>
              </a:rPr>
              <a:t>involved (“lazy”). </a:t>
            </a:r>
            <a:r>
              <a:rPr lang="en-US" sz="2400" b="0" dirty="0">
                <a:latin typeface="Times"/>
                <a:cs typeface="Times"/>
              </a:rPr>
              <a:t>New training </a:t>
            </a:r>
            <a:r>
              <a:rPr lang="en-US" sz="2400" b="0" dirty="0" smtClean="0">
                <a:latin typeface="Times"/>
                <a:cs typeface="Times"/>
              </a:rPr>
              <a:t>examples </a:t>
            </a:r>
            <a:r>
              <a:rPr lang="en-US" sz="2400" b="0" dirty="0">
                <a:latin typeface="Times"/>
                <a:cs typeface="Times"/>
              </a:rPr>
              <a:t>can be added easily</a:t>
            </a:r>
            <a:r>
              <a:rPr lang="en-US" sz="2400" b="0" dirty="0" smtClean="0">
                <a:latin typeface="Times"/>
                <a:cs typeface="Times"/>
              </a:rPr>
              <a:t>.</a:t>
            </a:r>
          </a:p>
          <a:p>
            <a:pPr>
              <a:lnSpc>
                <a:spcPct val="120000"/>
              </a:lnSpc>
            </a:pPr>
            <a:r>
              <a:rPr lang="en-US" sz="2400" b="0" dirty="0" smtClean="0">
                <a:latin typeface="Times"/>
                <a:cs typeface="Times"/>
              </a:rPr>
              <a:t>Interpretable</a:t>
            </a:r>
          </a:p>
          <a:p>
            <a:pPr>
              <a:lnSpc>
                <a:spcPct val="120000"/>
              </a:lnSpc>
            </a:pPr>
            <a:endParaRPr lang="en-US" sz="2400" dirty="0" smtClean="0">
              <a:latin typeface="Times"/>
              <a:cs typeface="Times"/>
            </a:endParaRPr>
          </a:p>
        </p:txBody>
      </p:sp>
      <p:sp>
        <p:nvSpPr>
          <p:cNvPr id="5" name="Content Placeholder 2"/>
          <p:cNvSpPr>
            <a:spLocks noGrp="1"/>
          </p:cNvSpPr>
          <p:nvPr>
            <p:ph idx="4294967295"/>
          </p:nvPr>
        </p:nvSpPr>
        <p:spPr>
          <a:xfrm>
            <a:off x="646551" y="3589867"/>
            <a:ext cx="11474165" cy="2955157"/>
          </a:xfrm>
          <a:prstGeom prst="rect">
            <a:avLst/>
          </a:prstGeom>
        </p:spPr>
        <p:txBody>
          <a:bodyPr>
            <a:noAutofit/>
          </a:bodyPr>
          <a:lstStyle/>
          <a:p>
            <a:pPr marL="0" indent="0">
              <a:lnSpc>
                <a:spcPct val="120000"/>
              </a:lnSpc>
              <a:buNone/>
            </a:pPr>
            <a:r>
              <a:rPr lang="en-US" sz="2400" dirty="0" smtClean="0">
                <a:latin typeface="Times"/>
                <a:cs typeface="Times"/>
              </a:rPr>
              <a:t>Cons: </a:t>
            </a:r>
          </a:p>
          <a:p>
            <a:pPr>
              <a:lnSpc>
                <a:spcPct val="120000"/>
              </a:lnSpc>
            </a:pPr>
            <a:r>
              <a:rPr lang="en-GB" sz="2400" b="0" dirty="0" smtClean="0">
                <a:solidFill>
                  <a:schemeClr val="accent2"/>
                </a:solidFill>
                <a:latin typeface="Times"/>
                <a:cs typeface="Times"/>
              </a:rPr>
              <a:t>Expensive and slow:</a:t>
            </a:r>
            <a:r>
              <a:rPr lang="en-GB" sz="2400" b="0" dirty="0" smtClean="0">
                <a:latin typeface="Times"/>
                <a:cs typeface="Times"/>
              </a:rPr>
              <a:t> O(md),  m= # examples, d= # dimensions</a:t>
            </a:r>
          </a:p>
          <a:p>
            <a:pPr lvl="1">
              <a:lnSpc>
                <a:spcPct val="120000"/>
              </a:lnSpc>
            </a:pPr>
            <a:r>
              <a:rPr lang="en-GB" sz="2400" dirty="0" smtClean="0">
                <a:latin typeface="Times"/>
                <a:cs typeface="Times"/>
              </a:rPr>
              <a:t>To determine the nearest </a:t>
            </a:r>
            <a:r>
              <a:rPr lang="en-GB" sz="2400" dirty="0" err="1" smtClean="0">
                <a:latin typeface="Times"/>
                <a:cs typeface="Times"/>
              </a:rPr>
              <a:t>neighbor</a:t>
            </a:r>
            <a:r>
              <a:rPr lang="en-GB" sz="2400" dirty="0" smtClean="0">
                <a:latin typeface="Times"/>
                <a:cs typeface="Times"/>
              </a:rPr>
              <a:t> of a new point x, must compute the distance to all m training examples. Runtime performance can be slow, but can be improved.</a:t>
            </a:r>
          </a:p>
          <a:p>
            <a:pPr>
              <a:lnSpc>
                <a:spcPct val="120000"/>
              </a:lnSpc>
            </a:pPr>
            <a:r>
              <a:rPr lang="en-GB" sz="2400" b="0" dirty="0" smtClean="0">
                <a:latin typeface="Times"/>
                <a:cs typeface="Times"/>
              </a:rPr>
              <a:t>May rely heavily on correct scaling of the coordinates.</a:t>
            </a:r>
            <a:endParaRPr lang="en-GB" sz="2400" dirty="0" smtClean="0">
              <a:latin typeface="Times"/>
              <a:cs typeface="Times"/>
            </a:endParaRPr>
          </a:p>
          <a:p>
            <a:pPr>
              <a:lnSpc>
                <a:spcPct val="120000"/>
              </a:lnSpc>
            </a:pPr>
            <a:endParaRPr lang="en-US" sz="2200" dirty="0" smtClean="0">
              <a:latin typeface="Times"/>
              <a:cs typeface="Times"/>
            </a:endParaRPr>
          </a:p>
        </p:txBody>
      </p:sp>
    </p:spTree>
    <p:extLst>
      <p:ext uri="{BB962C8B-B14F-4D97-AF65-F5344CB8AC3E}">
        <p14:creationId xmlns:p14="http://schemas.microsoft.com/office/powerpoint/2010/main" val="419433338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Spatial Poisson Processes</a:t>
            </a:r>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3337964545"/>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Poisson Processes</a:t>
            </a:r>
            <a:endParaRPr lang="en-US" dirty="0"/>
          </a:p>
        </p:txBody>
      </p:sp>
      <p:sp>
        <p:nvSpPr>
          <p:cNvPr id="3" name="Content Placeholder 2"/>
          <p:cNvSpPr>
            <a:spLocks noGrp="1"/>
          </p:cNvSpPr>
          <p:nvPr>
            <p:ph sz="quarter" idx="10"/>
          </p:nvPr>
        </p:nvSpPr>
        <p:spPr/>
        <p:txBody>
          <a:bodyPr/>
          <a:lstStyle/>
          <a:p>
            <a:r>
              <a:rPr lang="en-US" dirty="0" smtClean="0"/>
              <a:t>Recall the Poisson distribution:</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096026328"/>
              </p:ext>
            </p:extLst>
          </p:nvPr>
        </p:nvGraphicFramePr>
        <p:xfrm>
          <a:off x="6020330" y="2878666"/>
          <a:ext cx="5138461" cy="1032934"/>
        </p:xfrm>
        <a:graphic>
          <a:graphicData uri="http://schemas.openxmlformats.org/presentationml/2006/ole">
            <mc:AlternateContent xmlns:mc="http://schemas.openxmlformats.org/markup-compatibility/2006">
              <mc:Choice xmlns:v="urn:schemas-microsoft-com:vml" Requires="v">
                <p:oleObj spid="_x0000_s696955" name="Equation" r:id="rId4" imgW="2095500" imgH="419100" progId="Equation.DSMT4">
                  <p:embed/>
                </p:oleObj>
              </mc:Choice>
              <mc:Fallback>
                <p:oleObj name="Equation" r:id="rId4" imgW="2095500" imgH="419100" progId="Equation.DSMT4">
                  <p:embed/>
                  <p:pic>
                    <p:nvPicPr>
                      <p:cNvPr id="0" name=""/>
                      <p:cNvPicPr/>
                      <p:nvPr/>
                    </p:nvPicPr>
                    <p:blipFill>
                      <a:blip r:embed="rId5"/>
                      <a:stretch>
                        <a:fillRect/>
                      </a:stretch>
                    </p:blipFill>
                    <p:spPr>
                      <a:xfrm>
                        <a:off x="6020330" y="2878666"/>
                        <a:ext cx="5138461" cy="1032934"/>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2526725224"/>
              </p:ext>
            </p:extLst>
          </p:nvPr>
        </p:nvGraphicFramePr>
        <p:xfrm>
          <a:off x="6143625" y="4103159"/>
          <a:ext cx="4008438" cy="515938"/>
        </p:xfrm>
        <a:graphic>
          <a:graphicData uri="http://schemas.openxmlformats.org/presentationml/2006/ole">
            <mc:AlternateContent xmlns:mc="http://schemas.openxmlformats.org/markup-compatibility/2006">
              <mc:Choice xmlns:v="urn:schemas-microsoft-com:vml" Requires="v">
                <p:oleObj spid="_x0000_s696956" name="Equation" r:id="rId6" imgW="1587500" imgH="203200" progId="Equation.DSMT4">
                  <p:embed/>
                </p:oleObj>
              </mc:Choice>
              <mc:Fallback>
                <p:oleObj name="Equation" r:id="rId6" imgW="1587500" imgH="203200" progId="Equation.DSMT4">
                  <p:embed/>
                  <p:pic>
                    <p:nvPicPr>
                      <p:cNvPr id="0" name=""/>
                      <p:cNvPicPr/>
                      <p:nvPr/>
                    </p:nvPicPr>
                    <p:blipFill>
                      <a:blip r:embed="rId7"/>
                      <a:stretch>
                        <a:fillRect/>
                      </a:stretch>
                    </p:blipFill>
                    <p:spPr>
                      <a:xfrm>
                        <a:off x="6143625" y="4103159"/>
                        <a:ext cx="4008438" cy="515938"/>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695359763"/>
              </p:ext>
            </p:extLst>
          </p:nvPr>
        </p:nvGraphicFramePr>
        <p:xfrm>
          <a:off x="6202892" y="2164780"/>
          <a:ext cx="2145241" cy="575250"/>
        </p:xfrm>
        <a:graphic>
          <a:graphicData uri="http://schemas.openxmlformats.org/presentationml/2006/ole">
            <mc:AlternateContent xmlns:mc="http://schemas.openxmlformats.org/markup-compatibility/2006">
              <mc:Choice xmlns:v="urn:schemas-microsoft-com:vml" Requires="v">
                <p:oleObj spid="_x0000_s696957" name="Equation" r:id="rId8" imgW="762000" imgH="203200" progId="Equation.DSMT4">
                  <p:embed/>
                </p:oleObj>
              </mc:Choice>
              <mc:Fallback>
                <p:oleObj name="Equation" r:id="rId8" imgW="762000" imgH="203200" progId="Equation.DSMT4">
                  <p:embed/>
                  <p:pic>
                    <p:nvPicPr>
                      <p:cNvPr id="0" name=""/>
                      <p:cNvPicPr/>
                      <p:nvPr/>
                    </p:nvPicPr>
                    <p:blipFill>
                      <a:blip r:embed="rId9"/>
                      <a:stretch>
                        <a:fillRect/>
                      </a:stretch>
                    </p:blipFill>
                    <p:spPr>
                      <a:xfrm>
                        <a:off x="6202892" y="2164780"/>
                        <a:ext cx="2145241" cy="575250"/>
                      </a:xfrm>
                      <a:prstGeom prst="rect">
                        <a:avLst/>
                      </a:prstGeom>
                    </p:spPr>
                  </p:pic>
                </p:oleObj>
              </mc:Fallback>
            </mc:AlternateContent>
          </a:graphicData>
        </a:graphic>
      </p:graphicFrame>
      <p:pic>
        <p:nvPicPr>
          <p:cNvPr id="7" name="Picture 6" descr="Screen Shot 2016-02-24 at 1.38.08 PM.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94293" y="2164692"/>
            <a:ext cx="5088768" cy="3797958"/>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2893212507"/>
              </p:ext>
            </p:extLst>
          </p:nvPr>
        </p:nvGraphicFramePr>
        <p:xfrm>
          <a:off x="3261786" y="5962653"/>
          <a:ext cx="320675" cy="322263"/>
        </p:xfrm>
        <a:graphic>
          <a:graphicData uri="http://schemas.openxmlformats.org/presentationml/2006/ole">
            <mc:AlternateContent xmlns:mc="http://schemas.openxmlformats.org/markup-compatibility/2006">
              <mc:Choice xmlns:v="urn:schemas-microsoft-com:vml" Requires="v">
                <p:oleObj spid="_x0000_s696958" name="Equation" r:id="rId11" imgW="127000" imgH="127000" progId="Equation.DSMT4">
                  <p:embed/>
                </p:oleObj>
              </mc:Choice>
              <mc:Fallback>
                <p:oleObj name="Equation" r:id="rId11" imgW="127000" imgH="127000" progId="Equation.DSMT4">
                  <p:embed/>
                  <p:pic>
                    <p:nvPicPr>
                      <p:cNvPr id="0" name=""/>
                      <p:cNvPicPr/>
                      <p:nvPr/>
                    </p:nvPicPr>
                    <p:blipFill>
                      <a:blip r:embed="rId12"/>
                      <a:stretch>
                        <a:fillRect/>
                      </a:stretch>
                    </p:blipFill>
                    <p:spPr>
                      <a:xfrm>
                        <a:off x="3261786" y="5962653"/>
                        <a:ext cx="320675" cy="322263"/>
                      </a:xfrm>
                      <a:prstGeom prst="rect">
                        <a:avLst/>
                      </a:prstGeom>
                    </p:spPr>
                  </p:pic>
                </p:oleObj>
              </mc:Fallback>
            </mc:AlternateContent>
          </a:graphicData>
        </a:graphic>
      </p:graphicFrame>
      <p:sp>
        <p:nvSpPr>
          <p:cNvPr id="9" name="TextBox 8"/>
          <p:cNvSpPr txBox="1"/>
          <p:nvPr/>
        </p:nvSpPr>
        <p:spPr>
          <a:xfrm rot="16200000">
            <a:off x="-135074" y="3864919"/>
            <a:ext cx="1578480" cy="461667"/>
          </a:xfrm>
          <a:prstGeom prst="rect">
            <a:avLst/>
          </a:prstGeom>
          <a:noFill/>
        </p:spPr>
        <p:txBody>
          <a:bodyPr wrap="square" rtlCol="0">
            <a:spAutoFit/>
          </a:bodyPr>
          <a:lstStyle/>
          <a:p>
            <a:r>
              <a:rPr lang="en-US" sz="2400" dirty="0">
                <a:latin typeface="Times"/>
                <a:cs typeface="Times"/>
              </a:rPr>
              <a:t>Probability</a:t>
            </a:r>
          </a:p>
        </p:txBody>
      </p:sp>
    </p:spTree>
    <p:extLst>
      <p:ext uri="{BB962C8B-B14F-4D97-AF65-F5344CB8AC3E}">
        <p14:creationId xmlns:p14="http://schemas.microsoft.com/office/powerpoint/2010/main" val="36029116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Poisson Processes</a:t>
            </a:r>
            <a:endParaRPr lang="en-US" dirty="0"/>
          </a:p>
        </p:txBody>
      </p:sp>
      <p:sp>
        <p:nvSpPr>
          <p:cNvPr id="3" name="Content Placeholder 2"/>
          <p:cNvSpPr>
            <a:spLocks noGrp="1"/>
          </p:cNvSpPr>
          <p:nvPr>
            <p:ph sz="quarter" idx="10"/>
          </p:nvPr>
        </p:nvSpPr>
        <p:spPr>
          <a:xfrm>
            <a:off x="362480" y="1151159"/>
            <a:ext cx="11525250" cy="1084041"/>
          </a:xfrm>
        </p:spPr>
        <p:txBody>
          <a:bodyPr/>
          <a:lstStyle/>
          <a:p>
            <a:r>
              <a:rPr lang="en-US" dirty="0" smtClean="0"/>
              <a:t>Pick any region B. Pick a number of crimes n.</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905474622"/>
              </p:ext>
            </p:extLst>
          </p:nvPr>
        </p:nvGraphicFramePr>
        <p:xfrm>
          <a:off x="5107959" y="4876273"/>
          <a:ext cx="6931642" cy="1050395"/>
        </p:xfrm>
        <a:graphic>
          <a:graphicData uri="http://schemas.openxmlformats.org/presentationml/2006/ole">
            <mc:AlternateContent xmlns:mc="http://schemas.openxmlformats.org/markup-compatibility/2006">
              <mc:Choice xmlns:v="urn:schemas-microsoft-com:vml" Requires="v">
                <p:oleObj spid="_x0000_s698163" name="Equation" r:id="rId4" imgW="2781300" imgH="419100" progId="Equation.DSMT4">
                  <p:embed/>
                </p:oleObj>
              </mc:Choice>
              <mc:Fallback>
                <p:oleObj name="Equation" r:id="rId4" imgW="2781300" imgH="419100" progId="Equation.DSMT4">
                  <p:embed/>
                  <p:pic>
                    <p:nvPicPr>
                      <p:cNvPr id="0" name=""/>
                      <p:cNvPicPr/>
                      <p:nvPr/>
                    </p:nvPicPr>
                    <p:blipFill>
                      <a:blip r:embed="rId5"/>
                      <a:stretch>
                        <a:fillRect/>
                      </a:stretch>
                    </p:blipFill>
                    <p:spPr>
                      <a:xfrm>
                        <a:off x="5107959" y="4876273"/>
                        <a:ext cx="6931642" cy="1050395"/>
                      </a:xfrm>
                      <a:prstGeom prst="rect">
                        <a:avLst/>
                      </a:prstGeom>
                    </p:spPr>
                  </p:pic>
                </p:oleObj>
              </mc:Fallback>
            </mc:AlternateContent>
          </a:graphicData>
        </a:graphic>
      </p:graphicFrame>
      <p:pic>
        <p:nvPicPr>
          <p:cNvPr id="10" name="Picture 9" descr="Screen Shot 2016-07-08 at 9.45.06 PM.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2542" y="2336799"/>
            <a:ext cx="3734862" cy="3843867"/>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3535438825"/>
              </p:ext>
            </p:extLst>
          </p:nvPr>
        </p:nvGraphicFramePr>
        <p:xfrm>
          <a:off x="3454408" y="5915667"/>
          <a:ext cx="701675" cy="942333"/>
        </p:xfrm>
        <a:graphic>
          <a:graphicData uri="http://schemas.openxmlformats.org/presentationml/2006/ole">
            <mc:AlternateContent xmlns:mc="http://schemas.openxmlformats.org/markup-compatibility/2006">
              <mc:Choice xmlns:v="urn:schemas-microsoft-com:vml" Requires="v">
                <p:oleObj spid="_x0000_s698164" name="Equation" r:id="rId7" imgW="152400" imgH="203200" progId="Equation.DSMT4">
                  <p:embed/>
                </p:oleObj>
              </mc:Choice>
              <mc:Fallback>
                <p:oleObj name="Equation" r:id="rId7" imgW="152400" imgH="203200" progId="Equation.DSMT4">
                  <p:embed/>
                  <p:pic>
                    <p:nvPicPr>
                      <p:cNvPr id="0" name=""/>
                      <p:cNvPicPr/>
                      <p:nvPr/>
                    </p:nvPicPr>
                    <p:blipFill>
                      <a:blip r:embed="rId8"/>
                      <a:stretch>
                        <a:fillRect/>
                      </a:stretch>
                    </p:blipFill>
                    <p:spPr>
                      <a:xfrm>
                        <a:off x="3454408" y="5915667"/>
                        <a:ext cx="701675" cy="942333"/>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849711595"/>
              </p:ext>
            </p:extLst>
          </p:nvPr>
        </p:nvGraphicFramePr>
        <p:xfrm>
          <a:off x="76208" y="2388130"/>
          <a:ext cx="819150" cy="942975"/>
        </p:xfrm>
        <a:graphic>
          <a:graphicData uri="http://schemas.openxmlformats.org/presentationml/2006/ole">
            <mc:AlternateContent xmlns:mc="http://schemas.openxmlformats.org/markup-compatibility/2006">
              <mc:Choice xmlns:v="urn:schemas-microsoft-com:vml" Requires="v">
                <p:oleObj spid="_x0000_s698165" name="Equation" r:id="rId9" imgW="177800" imgH="203200" progId="Equation.DSMT4">
                  <p:embed/>
                </p:oleObj>
              </mc:Choice>
              <mc:Fallback>
                <p:oleObj name="Equation" r:id="rId9" imgW="177800" imgH="203200" progId="Equation.DSMT4">
                  <p:embed/>
                  <p:pic>
                    <p:nvPicPr>
                      <p:cNvPr id="0" name=""/>
                      <p:cNvPicPr/>
                      <p:nvPr/>
                    </p:nvPicPr>
                    <p:blipFill>
                      <a:blip r:embed="rId10"/>
                      <a:stretch>
                        <a:fillRect/>
                      </a:stretch>
                    </p:blipFill>
                    <p:spPr>
                      <a:xfrm>
                        <a:off x="76208" y="2388130"/>
                        <a:ext cx="819150" cy="942975"/>
                      </a:xfrm>
                      <a:prstGeom prst="rect">
                        <a:avLst/>
                      </a:prstGeom>
                    </p:spPr>
                  </p:pic>
                </p:oleObj>
              </mc:Fallback>
            </mc:AlternateContent>
          </a:graphicData>
        </a:graphic>
      </p:graphicFrame>
      <p:cxnSp>
        <p:nvCxnSpPr>
          <p:cNvPr id="13" name="Straight Arrow Connector 12"/>
          <p:cNvCxnSpPr/>
          <p:nvPr/>
        </p:nvCxnSpPr>
        <p:spPr>
          <a:xfrm>
            <a:off x="541875" y="6282267"/>
            <a:ext cx="3048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558808" y="3251200"/>
            <a:ext cx="16933" cy="30310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Freeform 17"/>
          <p:cNvSpPr/>
          <p:nvPr/>
        </p:nvSpPr>
        <p:spPr>
          <a:xfrm>
            <a:off x="2302941" y="3403600"/>
            <a:ext cx="1253067" cy="1134533"/>
          </a:xfrm>
          <a:custGeom>
            <a:avLst/>
            <a:gdLst>
              <a:gd name="connsiteX0" fmla="*/ 999067 w 1253067"/>
              <a:gd name="connsiteY0" fmla="*/ 220133 h 1134533"/>
              <a:gd name="connsiteX1" fmla="*/ 592667 w 1253067"/>
              <a:gd name="connsiteY1" fmla="*/ 287867 h 1134533"/>
              <a:gd name="connsiteX2" fmla="*/ 592667 w 1253067"/>
              <a:gd name="connsiteY2" fmla="*/ 0 h 1134533"/>
              <a:gd name="connsiteX3" fmla="*/ 0 w 1253067"/>
              <a:gd name="connsiteY3" fmla="*/ 406400 h 1134533"/>
              <a:gd name="connsiteX4" fmla="*/ 728134 w 1253067"/>
              <a:gd name="connsiteY4" fmla="*/ 643467 h 1134533"/>
              <a:gd name="connsiteX5" fmla="*/ 863600 w 1253067"/>
              <a:gd name="connsiteY5" fmla="*/ 1134533 h 1134533"/>
              <a:gd name="connsiteX6" fmla="*/ 931334 w 1253067"/>
              <a:gd name="connsiteY6" fmla="*/ 558800 h 1134533"/>
              <a:gd name="connsiteX7" fmla="*/ 1253067 w 1253067"/>
              <a:gd name="connsiteY7" fmla="*/ 270933 h 1134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3067" h="1134533">
                <a:moveTo>
                  <a:pt x="999067" y="220133"/>
                </a:moveTo>
                <a:lnTo>
                  <a:pt x="592667" y="287867"/>
                </a:lnTo>
                <a:lnTo>
                  <a:pt x="592667" y="0"/>
                </a:lnTo>
                <a:lnTo>
                  <a:pt x="0" y="406400"/>
                </a:lnTo>
                <a:lnTo>
                  <a:pt x="728134" y="643467"/>
                </a:lnTo>
                <a:lnTo>
                  <a:pt x="863600" y="1134533"/>
                </a:lnTo>
                <a:lnTo>
                  <a:pt x="931334" y="558800"/>
                </a:lnTo>
                <a:lnTo>
                  <a:pt x="1253067" y="270933"/>
                </a:lnTo>
              </a:path>
            </a:pathLst>
          </a:custGeom>
          <a:ln w="57150" cmpd="sng">
            <a:solidFill>
              <a:srgbClr val="008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0" name="Straight Connector 19"/>
          <p:cNvCxnSpPr>
            <a:stCxn id="18" idx="0"/>
            <a:endCxn id="18" idx="7"/>
          </p:cNvCxnSpPr>
          <p:nvPr/>
        </p:nvCxnSpPr>
        <p:spPr>
          <a:xfrm>
            <a:off x="3302008" y="3623733"/>
            <a:ext cx="254000" cy="50800"/>
          </a:xfrm>
          <a:prstGeom prst="line">
            <a:avLst/>
          </a:prstGeom>
          <a:ln w="57150" cmpd="sng">
            <a:solidFill>
              <a:srgbClr val="008000"/>
            </a:solidFill>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589875" y="3996267"/>
            <a:ext cx="509700" cy="677108"/>
          </a:xfrm>
          <a:prstGeom prst="rect">
            <a:avLst/>
          </a:prstGeom>
          <a:noFill/>
        </p:spPr>
        <p:txBody>
          <a:bodyPr wrap="none" rtlCol="0">
            <a:spAutoFit/>
          </a:bodyPr>
          <a:lstStyle/>
          <a:p>
            <a:r>
              <a:rPr lang="en-US" sz="3800" dirty="0" smtClean="0">
                <a:solidFill>
                  <a:srgbClr val="007233"/>
                </a:solidFill>
                <a:latin typeface="Times"/>
                <a:cs typeface="Times"/>
              </a:rPr>
              <a:t>B</a:t>
            </a:r>
            <a:endParaRPr lang="en-US" sz="3800" dirty="0">
              <a:solidFill>
                <a:srgbClr val="007233"/>
              </a:solidFill>
              <a:latin typeface="Times"/>
              <a:cs typeface="Times"/>
            </a:endParaRPr>
          </a:p>
        </p:txBody>
      </p:sp>
      <p:graphicFrame>
        <p:nvGraphicFramePr>
          <p:cNvPr id="23" name="Object 22"/>
          <p:cNvGraphicFramePr>
            <a:graphicFrameLocks noChangeAspect="1"/>
          </p:cNvGraphicFramePr>
          <p:nvPr>
            <p:extLst>
              <p:ext uri="{D42A27DB-BD31-4B8C-83A1-F6EECF244321}">
                <p14:modId xmlns:p14="http://schemas.microsoft.com/office/powerpoint/2010/main" val="2397459154"/>
              </p:ext>
            </p:extLst>
          </p:nvPr>
        </p:nvGraphicFramePr>
        <p:xfrm>
          <a:off x="4874155" y="1942571"/>
          <a:ext cx="6618287" cy="596900"/>
        </p:xfrm>
        <a:graphic>
          <a:graphicData uri="http://schemas.openxmlformats.org/presentationml/2006/ole">
            <mc:AlternateContent xmlns:mc="http://schemas.openxmlformats.org/markup-compatibility/2006">
              <mc:Choice xmlns:v="urn:schemas-microsoft-com:vml" Requires="v">
                <p:oleObj spid="_x0000_s698166" name="Equation" r:id="rId11" imgW="2260600" imgH="203200" progId="Equation.DSMT4">
                  <p:embed/>
                </p:oleObj>
              </mc:Choice>
              <mc:Fallback>
                <p:oleObj name="Equation" r:id="rId11" imgW="2260600" imgH="203200" progId="Equation.DSMT4">
                  <p:embed/>
                  <p:pic>
                    <p:nvPicPr>
                      <p:cNvPr id="0" name=""/>
                      <p:cNvPicPr/>
                      <p:nvPr/>
                    </p:nvPicPr>
                    <p:blipFill>
                      <a:blip r:embed="rId12"/>
                      <a:stretch>
                        <a:fillRect/>
                      </a:stretch>
                    </p:blipFill>
                    <p:spPr>
                      <a:xfrm>
                        <a:off x="4874155" y="1942571"/>
                        <a:ext cx="6618287" cy="596900"/>
                      </a:xfrm>
                      <a:prstGeom prst="rect">
                        <a:avLst/>
                      </a:prstGeom>
                    </p:spPr>
                  </p:pic>
                </p:oleObj>
              </mc:Fallback>
            </mc:AlternateContent>
          </a:graphicData>
        </a:graphic>
      </p:graphicFrame>
      <p:graphicFrame>
        <p:nvGraphicFramePr>
          <p:cNvPr id="24" name="Object 23"/>
          <p:cNvGraphicFramePr>
            <a:graphicFrameLocks noChangeAspect="1"/>
          </p:cNvGraphicFramePr>
          <p:nvPr>
            <p:extLst>
              <p:ext uri="{D42A27DB-BD31-4B8C-83A1-F6EECF244321}">
                <p14:modId xmlns:p14="http://schemas.microsoft.com/office/powerpoint/2010/main" val="1746619495"/>
              </p:ext>
            </p:extLst>
          </p:nvPr>
        </p:nvGraphicFramePr>
        <p:xfrm>
          <a:off x="4976284" y="2719915"/>
          <a:ext cx="4118567" cy="548217"/>
        </p:xfrm>
        <a:graphic>
          <a:graphicData uri="http://schemas.openxmlformats.org/presentationml/2006/ole">
            <mc:AlternateContent xmlns:mc="http://schemas.openxmlformats.org/markup-compatibility/2006">
              <mc:Choice xmlns:v="urn:schemas-microsoft-com:vml" Requires="v">
                <p:oleObj spid="_x0000_s698167" name="Equation" r:id="rId13" imgW="1536700" imgH="203200" progId="Equation.DSMT4">
                  <p:embed/>
                </p:oleObj>
              </mc:Choice>
              <mc:Fallback>
                <p:oleObj name="Equation" r:id="rId13" imgW="1536700" imgH="203200" progId="Equation.DSMT4">
                  <p:embed/>
                  <p:pic>
                    <p:nvPicPr>
                      <p:cNvPr id="0" name=""/>
                      <p:cNvPicPr/>
                      <p:nvPr/>
                    </p:nvPicPr>
                    <p:blipFill>
                      <a:blip r:embed="rId14"/>
                      <a:stretch>
                        <a:fillRect/>
                      </a:stretch>
                    </p:blipFill>
                    <p:spPr>
                      <a:xfrm>
                        <a:off x="4976284" y="2719915"/>
                        <a:ext cx="4118567" cy="548217"/>
                      </a:xfrm>
                      <a:prstGeom prst="rect">
                        <a:avLst/>
                      </a:prstGeom>
                    </p:spPr>
                  </p:pic>
                </p:oleObj>
              </mc:Fallback>
            </mc:AlternateContent>
          </a:graphicData>
        </a:graphic>
      </p:graphicFrame>
      <p:sp>
        <p:nvSpPr>
          <p:cNvPr id="27" name="TextBox 26"/>
          <p:cNvSpPr txBox="1"/>
          <p:nvPr/>
        </p:nvSpPr>
        <p:spPr>
          <a:xfrm>
            <a:off x="5300140" y="3352799"/>
            <a:ext cx="6122189" cy="1661993"/>
          </a:xfrm>
          <a:prstGeom prst="rect">
            <a:avLst/>
          </a:prstGeom>
          <a:noFill/>
        </p:spPr>
        <p:txBody>
          <a:bodyPr wrap="none" rtlCol="0">
            <a:spAutoFit/>
          </a:bodyPr>
          <a:lstStyle/>
          <a:p>
            <a:pPr marL="457200" indent="-457200">
              <a:buFont typeface="Arial"/>
              <a:buChar char="•"/>
            </a:pPr>
            <a:r>
              <a:rPr lang="en-US" sz="2800" dirty="0" smtClean="0">
                <a:latin typeface="Segoe"/>
                <a:cs typeface="Segoe"/>
              </a:rPr>
              <a:t>Should depend on size of B</a:t>
            </a:r>
          </a:p>
          <a:p>
            <a:pPr marL="457200" indent="-457200">
              <a:buFont typeface="Arial"/>
              <a:buChar char="•"/>
            </a:pPr>
            <a:r>
              <a:rPr lang="en-US" sz="2800" dirty="0" smtClean="0">
                <a:latin typeface="Segoe"/>
                <a:cs typeface="Segoe"/>
              </a:rPr>
              <a:t>Should depend on value of n</a:t>
            </a:r>
          </a:p>
          <a:p>
            <a:pPr marL="457200" indent="-457200">
              <a:buFont typeface="Arial"/>
              <a:buChar char="•"/>
            </a:pPr>
            <a:r>
              <a:rPr lang="en-US" sz="2800" dirty="0" smtClean="0">
                <a:latin typeface="Segoe"/>
                <a:cs typeface="Segoe"/>
              </a:rPr>
              <a:t>Should depend on rate of events </a:t>
            </a:r>
            <a:r>
              <a:rPr lang="en-US" sz="2800" dirty="0" err="1" smtClean="0">
                <a:latin typeface="Times"/>
                <a:cs typeface="Times"/>
              </a:rPr>
              <a:t>λ</a:t>
            </a:r>
            <a:endParaRPr lang="en-US" sz="2800" dirty="0">
              <a:latin typeface="Times"/>
              <a:cs typeface="Times"/>
            </a:endParaRPr>
          </a:p>
          <a:p>
            <a:endParaRPr lang="en-US" dirty="0"/>
          </a:p>
        </p:txBody>
      </p:sp>
      <p:sp>
        <p:nvSpPr>
          <p:cNvPr id="29" name="TextBox 28"/>
          <p:cNvSpPr txBox="1"/>
          <p:nvPr/>
        </p:nvSpPr>
        <p:spPr>
          <a:xfrm>
            <a:off x="4504265" y="5920826"/>
            <a:ext cx="7687735" cy="523220"/>
          </a:xfrm>
          <a:prstGeom prst="rect">
            <a:avLst/>
          </a:prstGeom>
          <a:noFill/>
        </p:spPr>
        <p:txBody>
          <a:bodyPr wrap="square" rtlCol="0">
            <a:spAutoFit/>
          </a:bodyPr>
          <a:lstStyle/>
          <a:p>
            <a:r>
              <a:rPr lang="en-US" sz="2800" dirty="0" smtClean="0">
                <a:latin typeface="Segoe"/>
                <a:cs typeface="Segoe"/>
              </a:rPr>
              <a:t>Homogeneous Point Process with parameter </a:t>
            </a:r>
            <a:r>
              <a:rPr lang="en-US" sz="2800" dirty="0" err="1" smtClean="0">
                <a:latin typeface="Times"/>
                <a:cs typeface="Times"/>
              </a:rPr>
              <a:t>λ</a:t>
            </a:r>
            <a:endParaRPr lang="en-US" sz="2800" dirty="0">
              <a:latin typeface="Times"/>
              <a:cs typeface="Times"/>
            </a:endParaRPr>
          </a:p>
        </p:txBody>
      </p:sp>
    </p:spTree>
    <p:extLst>
      <p:ext uri="{BB962C8B-B14F-4D97-AF65-F5344CB8AC3E}">
        <p14:creationId xmlns:p14="http://schemas.microsoft.com/office/powerpoint/2010/main" val="407130227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7">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Poisson Processes</a:t>
            </a:r>
            <a:endParaRPr lang="en-US" dirty="0"/>
          </a:p>
        </p:txBody>
      </p:sp>
      <p:sp>
        <p:nvSpPr>
          <p:cNvPr id="3" name="Content Placeholder 2"/>
          <p:cNvSpPr>
            <a:spLocks noGrp="1"/>
          </p:cNvSpPr>
          <p:nvPr>
            <p:ph sz="quarter" idx="10"/>
          </p:nvPr>
        </p:nvSpPr>
        <p:spPr>
          <a:xfrm>
            <a:off x="362480" y="1151159"/>
            <a:ext cx="11525250" cy="1084041"/>
          </a:xfrm>
        </p:spPr>
        <p:txBody>
          <a:bodyPr/>
          <a:lstStyle/>
          <a:p>
            <a:r>
              <a:rPr lang="en-US" dirty="0" smtClean="0"/>
              <a:t>Pick any region B. Pick a number of crimes n.</a:t>
            </a:r>
            <a:endParaRPr lang="en-US" dirty="0"/>
          </a:p>
        </p:txBody>
      </p:sp>
      <p:pic>
        <p:nvPicPr>
          <p:cNvPr id="10" name="Picture 9" descr="Screen Shot 2016-07-08 at 9.45.0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542" y="2336799"/>
            <a:ext cx="3734862" cy="3843867"/>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1653550509"/>
              </p:ext>
            </p:extLst>
          </p:nvPr>
        </p:nvGraphicFramePr>
        <p:xfrm>
          <a:off x="3454408" y="5915667"/>
          <a:ext cx="701675" cy="942333"/>
        </p:xfrm>
        <a:graphic>
          <a:graphicData uri="http://schemas.openxmlformats.org/presentationml/2006/ole">
            <mc:AlternateContent xmlns:mc="http://schemas.openxmlformats.org/markup-compatibility/2006">
              <mc:Choice xmlns:v="urn:schemas-microsoft-com:vml" Requires="v">
                <p:oleObj spid="_x0000_s1638" name="Equation" r:id="rId5" imgW="152400" imgH="203200" progId="Equation.DSMT4">
                  <p:embed/>
                </p:oleObj>
              </mc:Choice>
              <mc:Fallback>
                <p:oleObj name="Equation" r:id="rId5" imgW="152400" imgH="203200" progId="Equation.DSMT4">
                  <p:embed/>
                  <p:pic>
                    <p:nvPicPr>
                      <p:cNvPr id="0" name=""/>
                      <p:cNvPicPr/>
                      <p:nvPr/>
                    </p:nvPicPr>
                    <p:blipFill>
                      <a:blip r:embed="rId6"/>
                      <a:stretch>
                        <a:fillRect/>
                      </a:stretch>
                    </p:blipFill>
                    <p:spPr>
                      <a:xfrm>
                        <a:off x="3454408" y="5915667"/>
                        <a:ext cx="701675" cy="942333"/>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35665597"/>
              </p:ext>
            </p:extLst>
          </p:nvPr>
        </p:nvGraphicFramePr>
        <p:xfrm>
          <a:off x="76208" y="2388130"/>
          <a:ext cx="819150" cy="942975"/>
        </p:xfrm>
        <a:graphic>
          <a:graphicData uri="http://schemas.openxmlformats.org/presentationml/2006/ole">
            <mc:AlternateContent xmlns:mc="http://schemas.openxmlformats.org/markup-compatibility/2006">
              <mc:Choice xmlns:v="urn:schemas-microsoft-com:vml" Requires="v">
                <p:oleObj spid="_x0000_s1639" name="Equation" r:id="rId7" imgW="177800" imgH="203200" progId="Equation.DSMT4">
                  <p:embed/>
                </p:oleObj>
              </mc:Choice>
              <mc:Fallback>
                <p:oleObj name="Equation" r:id="rId7" imgW="177800" imgH="203200" progId="Equation.DSMT4">
                  <p:embed/>
                  <p:pic>
                    <p:nvPicPr>
                      <p:cNvPr id="0" name=""/>
                      <p:cNvPicPr/>
                      <p:nvPr/>
                    </p:nvPicPr>
                    <p:blipFill>
                      <a:blip r:embed="rId8"/>
                      <a:stretch>
                        <a:fillRect/>
                      </a:stretch>
                    </p:blipFill>
                    <p:spPr>
                      <a:xfrm>
                        <a:off x="76208" y="2388130"/>
                        <a:ext cx="819150" cy="942975"/>
                      </a:xfrm>
                      <a:prstGeom prst="rect">
                        <a:avLst/>
                      </a:prstGeom>
                    </p:spPr>
                  </p:pic>
                </p:oleObj>
              </mc:Fallback>
            </mc:AlternateContent>
          </a:graphicData>
        </a:graphic>
      </p:graphicFrame>
      <p:cxnSp>
        <p:nvCxnSpPr>
          <p:cNvPr id="13" name="Straight Arrow Connector 12"/>
          <p:cNvCxnSpPr/>
          <p:nvPr/>
        </p:nvCxnSpPr>
        <p:spPr>
          <a:xfrm>
            <a:off x="541875" y="6282267"/>
            <a:ext cx="3048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558808" y="3251200"/>
            <a:ext cx="16933" cy="30310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Freeform 17"/>
          <p:cNvSpPr/>
          <p:nvPr/>
        </p:nvSpPr>
        <p:spPr>
          <a:xfrm>
            <a:off x="2302941" y="3403600"/>
            <a:ext cx="1253067" cy="1134533"/>
          </a:xfrm>
          <a:custGeom>
            <a:avLst/>
            <a:gdLst>
              <a:gd name="connsiteX0" fmla="*/ 999067 w 1253067"/>
              <a:gd name="connsiteY0" fmla="*/ 220133 h 1134533"/>
              <a:gd name="connsiteX1" fmla="*/ 592667 w 1253067"/>
              <a:gd name="connsiteY1" fmla="*/ 287867 h 1134533"/>
              <a:gd name="connsiteX2" fmla="*/ 592667 w 1253067"/>
              <a:gd name="connsiteY2" fmla="*/ 0 h 1134533"/>
              <a:gd name="connsiteX3" fmla="*/ 0 w 1253067"/>
              <a:gd name="connsiteY3" fmla="*/ 406400 h 1134533"/>
              <a:gd name="connsiteX4" fmla="*/ 728134 w 1253067"/>
              <a:gd name="connsiteY4" fmla="*/ 643467 h 1134533"/>
              <a:gd name="connsiteX5" fmla="*/ 863600 w 1253067"/>
              <a:gd name="connsiteY5" fmla="*/ 1134533 h 1134533"/>
              <a:gd name="connsiteX6" fmla="*/ 931334 w 1253067"/>
              <a:gd name="connsiteY6" fmla="*/ 558800 h 1134533"/>
              <a:gd name="connsiteX7" fmla="*/ 1253067 w 1253067"/>
              <a:gd name="connsiteY7" fmla="*/ 270933 h 1134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3067" h="1134533">
                <a:moveTo>
                  <a:pt x="999067" y="220133"/>
                </a:moveTo>
                <a:lnTo>
                  <a:pt x="592667" y="287867"/>
                </a:lnTo>
                <a:lnTo>
                  <a:pt x="592667" y="0"/>
                </a:lnTo>
                <a:lnTo>
                  <a:pt x="0" y="406400"/>
                </a:lnTo>
                <a:lnTo>
                  <a:pt x="728134" y="643467"/>
                </a:lnTo>
                <a:lnTo>
                  <a:pt x="863600" y="1134533"/>
                </a:lnTo>
                <a:lnTo>
                  <a:pt x="931334" y="558800"/>
                </a:lnTo>
                <a:lnTo>
                  <a:pt x="1253067" y="270933"/>
                </a:lnTo>
              </a:path>
            </a:pathLst>
          </a:custGeom>
          <a:ln w="57150" cmpd="sng">
            <a:solidFill>
              <a:srgbClr val="008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0" name="Straight Connector 19"/>
          <p:cNvCxnSpPr>
            <a:stCxn id="18" idx="0"/>
            <a:endCxn id="18" idx="7"/>
          </p:cNvCxnSpPr>
          <p:nvPr/>
        </p:nvCxnSpPr>
        <p:spPr>
          <a:xfrm>
            <a:off x="3302008" y="3623733"/>
            <a:ext cx="254000" cy="50800"/>
          </a:xfrm>
          <a:prstGeom prst="line">
            <a:avLst/>
          </a:prstGeom>
          <a:ln w="57150" cmpd="sng">
            <a:solidFill>
              <a:srgbClr val="008000"/>
            </a:solidFill>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589875" y="3996267"/>
            <a:ext cx="509700" cy="677108"/>
          </a:xfrm>
          <a:prstGeom prst="rect">
            <a:avLst/>
          </a:prstGeom>
          <a:noFill/>
        </p:spPr>
        <p:txBody>
          <a:bodyPr wrap="none" rtlCol="0">
            <a:spAutoFit/>
          </a:bodyPr>
          <a:lstStyle/>
          <a:p>
            <a:r>
              <a:rPr lang="en-US" sz="3800" dirty="0" smtClean="0">
                <a:solidFill>
                  <a:srgbClr val="007233"/>
                </a:solidFill>
                <a:latin typeface="Times"/>
                <a:cs typeface="Times"/>
              </a:rPr>
              <a:t>B</a:t>
            </a:r>
            <a:endParaRPr lang="en-US" sz="3800" dirty="0">
              <a:solidFill>
                <a:srgbClr val="007233"/>
              </a:solidFill>
              <a:latin typeface="Times"/>
              <a:cs typeface="Times"/>
            </a:endParaRPr>
          </a:p>
        </p:txBody>
      </p:sp>
      <p:graphicFrame>
        <p:nvGraphicFramePr>
          <p:cNvPr id="23" name="Object 22"/>
          <p:cNvGraphicFramePr>
            <a:graphicFrameLocks noChangeAspect="1"/>
          </p:cNvGraphicFramePr>
          <p:nvPr>
            <p:extLst>
              <p:ext uri="{D42A27DB-BD31-4B8C-83A1-F6EECF244321}">
                <p14:modId xmlns:p14="http://schemas.microsoft.com/office/powerpoint/2010/main" val="1606720385"/>
              </p:ext>
            </p:extLst>
          </p:nvPr>
        </p:nvGraphicFramePr>
        <p:xfrm>
          <a:off x="4874155" y="1942571"/>
          <a:ext cx="6618287" cy="596900"/>
        </p:xfrm>
        <a:graphic>
          <a:graphicData uri="http://schemas.openxmlformats.org/presentationml/2006/ole">
            <mc:AlternateContent xmlns:mc="http://schemas.openxmlformats.org/markup-compatibility/2006">
              <mc:Choice xmlns:v="urn:schemas-microsoft-com:vml" Requires="v">
                <p:oleObj spid="_x0000_s1640" name="Equation" r:id="rId9" imgW="2260600" imgH="203200" progId="Equation.DSMT4">
                  <p:embed/>
                </p:oleObj>
              </mc:Choice>
              <mc:Fallback>
                <p:oleObj name="Equation" r:id="rId9" imgW="2260600" imgH="203200" progId="Equation.DSMT4">
                  <p:embed/>
                  <p:pic>
                    <p:nvPicPr>
                      <p:cNvPr id="0" name=""/>
                      <p:cNvPicPr/>
                      <p:nvPr/>
                    </p:nvPicPr>
                    <p:blipFill>
                      <a:blip r:embed="rId10"/>
                      <a:stretch>
                        <a:fillRect/>
                      </a:stretch>
                    </p:blipFill>
                    <p:spPr>
                      <a:xfrm>
                        <a:off x="4874155" y="1942571"/>
                        <a:ext cx="6618287" cy="596900"/>
                      </a:xfrm>
                      <a:prstGeom prst="rect">
                        <a:avLst/>
                      </a:prstGeom>
                    </p:spPr>
                  </p:pic>
                </p:oleObj>
              </mc:Fallback>
            </mc:AlternateContent>
          </a:graphicData>
        </a:graphic>
      </p:graphicFrame>
      <p:graphicFrame>
        <p:nvGraphicFramePr>
          <p:cNvPr id="24" name="Object 23"/>
          <p:cNvGraphicFramePr>
            <a:graphicFrameLocks noChangeAspect="1"/>
          </p:cNvGraphicFramePr>
          <p:nvPr>
            <p:extLst>
              <p:ext uri="{D42A27DB-BD31-4B8C-83A1-F6EECF244321}">
                <p14:modId xmlns:p14="http://schemas.microsoft.com/office/powerpoint/2010/main" val="162247229"/>
              </p:ext>
            </p:extLst>
          </p:nvPr>
        </p:nvGraphicFramePr>
        <p:xfrm>
          <a:off x="4976284" y="2719915"/>
          <a:ext cx="4118567" cy="548217"/>
        </p:xfrm>
        <a:graphic>
          <a:graphicData uri="http://schemas.openxmlformats.org/presentationml/2006/ole">
            <mc:AlternateContent xmlns:mc="http://schemas.openxmlformats.org/markup-compatibility/2006">
              <mc:Choice xmlns:v="urn:schemas-microsoft-com:vml" Requires="v">
                <p:oleObj spid="_x0000_s1641" name="Equation" r:id="rId11" imgW="1536700" imgH="203200" progId="Equation.DSMT4">
                  <p:embed/>
                </p:oleObj>
              </mc:Choice>
              <mc:Fallback>
                <p:oleObj name="Equation" r:id="rId11" imgW="1536700" imgH="203200" progId="Equation.DSMT4">
                  <p:embed/>
                  <p:pic>
                    <p:nvPicPr>
                      <p:cNvPr id="0" name=""/>
                      <p:cNvPicPr/>
                      <p:nvPr/>
                    </p:nvPicPr>
                    <p:blipFill>
                      <a:blip r:embed="rId12"/>
                      <a:stretch>
                        <a:fillRect/>
                      </a:stretch>
                    </p:blipFill>
                    <p:spPr>
                      <a:xfrm>
                        <a:off x="4976284" y="2719915"/>
                        <a:ext cx="4118567" cy="548217"/>
                      </a:xfrm>
                      <a:prstGeom prst="rect">
                        <a:avLst/>
                      </a:prstGeom>
                    </p:spPr>
                  </p:pic>
                </p:oleObj>
              </mc:Fallback>
            </mc:AlternateContent>
          </a:graphicData>
        </a:graphic>
      </p:graphicFrame>
      <p:sp>
        <p:nvSpPr>
          <p:cNvPr id="27" name="TextBox 26"/>
          <p:cNvSpPr txBox="1"/>
          <p:nvPr/>
        </p:nvSpPr>
        <p:spPr>
          <a:xfrm>
            <a:off x="5300140" y="3352799"/>
            <a:ext cx="6122189" cy="1661993"/>
          </a:xfrm>
          <a:prstGeom prst="rect">
            <a:avLst/>
          </a:prstGeom>
          <a:noFill/>
        </p:spPr>
        <p:txBody>
          <a:bodyPr wrap="none" rtlCol="0">
            <a:spAutoFit/>
          </a:bodyPr>
          <a:lstStyle/>
          <a:p>
            <a:pPr marL="457200" indent="-457200">
              <a:buFont typeface="Arial"/>
              <a:buChar char="•"/>
            </a:pPr>
            <a:r>
              <a:rPr lang="en-US" sz="2800" dirty="0" smtClean="0">
                <a:latin typeface="Segoe"/>
                <a:cs typeface="Segoe"/>
              </a:rPr>
              <a:t>Should depend on size of B</a:t>
            </a:r>
          </a:p>
          <a:p>
            <a:pPr marL="457200" indent="-457200">
              <a:buFont typeface="Arial"/>
              <a:buChar char="•"/>
            </a:pPr>
            <a:r>
              <a:rPr lang="en-US" sz="2800" dirty="0" smtClean="0">
                <a:latin typeface="Segoe"/>
                <a:cs typeface="Segoe"/>
              </a:rPr>
              <a:t>Should depend on value of n</a:t>
            </a:r>
          </a:p>
          <a:p>
            <a:pPr marL="457200" indent="-457200">
              <a:buFont typeface="Arial"/>
              <a:buChar char="•"/>
            </a:pPr>
            <a:r>
              <a:rPr lang="en-US" sz="2800" dirty="0" smtClean="0">
                <a:latin typeface="Segoe"/>
                <a:cs typeface="Segoe"/>
              </a:rPr>
              <a:t>Should depend on rate of events </a:t>
            </a:r>
            <a:r>
              <a:rPr lang="en-US" sz="2800" dirty="0" err="1" smtClean="0">
                <a:latin typeface="Times"/>
                <a:cs typeface="Times"/>
              </a:rPr>
              <a:t>λ</a:t>
            </a:r>
            <a:endParaRPr lang="en-US" sz="2800" dirty="0">
              <a:latin typeface="Times"/>
              <a:cs typeface="Times"/>
            </a:endParaRPr>
          </a:p>
          <a:p>
            <a:endParaRPr lang="en-US" dirty="0"/>
          </a:p>
        </p:txBody>
      </p:sp>
    </p:spTree>
    <p:extLst>
      <p:ext uri="{BB962C8B-B14F-4D97-AF65-F5344CB8AC3E}">
        <p14:creationId xmlns:p14="http://schemas.microsoft.com/office/powerpoint/2010/main" val="78028208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Analysis</a:t>
            </a:r>
            <a:endParaRPr lang="en-US" dirty="0"/>
          </a:p>
        </p:txBody>
      </p:sp>
      <p:sp>
        <p:nvSpPr>
          <p:cNvPr id="3" name="Content Placeholder 2"/>
          <p:cNvSpPr>
            <a:spLocks noGrp="1"/>
          </p:cNvSpPr>
          <p:nvPr>
            <p:ph sz="quarter" idx="10"/>
          </p:nvPr>
        </p:nvSpPr>
        <p:spPr>
          <a:xfrm>
            <a:off x="379413" y="1049867"/>
            <a:ext cx="11525250" cy="5628747"/>
          </a:xfrm>
        </p:spPr>
        <p:txBody>
          <a:bodyPr/>
          <a:lstStyle/>
          <a:p>
            <a:pPr marL="0" indent="0">
              <a:buNone/>
            </a:pPr>
            <a:r>
              <a:rPr lang="en-US" dirty="0" smtClean="0"/>
              <a:t>Applications where spatial analysis has come in handy:</a:t>
            </a:r>
          </a:p>
          <a:p>
            <a:r>
              <a:rPr lang="en-US" dirty="0" smtClean="0"/>
              <a:t>Estimating the risks of electrical grid failures in NYC.</a:t>
            </a:r>
          </a:p>
          <a:p>
            <a:endParaRPr lang="en-US" dirty="0" smtClean="0"/>
          </a:p>
          <a:p>
            <a:r>
              <a:rPr lang="en-US" dirty="0" smtClean="0"/>
              <a:t>Estimating which areas are at risk for crime (hotspots)</a:t>
            </a:r>
          </a:p>
          <a:p>
            <a:endParaRPr lang="en-US" dirty="0"/>
          </a:p>
          <a:p>
            <a:endParaRPr lang="en-US" dirty="0" smtClean="0"/>
          </a:p>
          <a:p>
            <a:r>
              <a:rPr lang="en-US" dirty="0" smtClean="0"/>
              <a:t>Estimating </a:t>
            </a:r>
            <a:endParaRPr lang="en-US" dirty="0"/>
          </a:p>
        </p:txBody>
      </p:sp>
      <p:grpSp>
        <p:nvGrpSpPr>
          <p:cNvPr id="6" name="Group 5"/>
          <p:cNvGrpSpPr/>
          <p:nvPr/>
        </p:nvGrpSpPr>
        <p:grpSpPr>
          <a:xfrm>
            <a:off x="9972521" y="1470038"/>
            <a:ext cx="2179898" cy="1777134"/>
            <a:chOff x="6437285" y="1541861"/>
            <a:chExt cx="2179898" cy="1777134"/>
          </a:xfrm>
        </p:grpSpPr>
        <p:sp>
          <p:nvSpPr>
            <p:cNvPr id="8" name="Trapezoid 7"/>
            <p:cNvSpPr/>
            <p:nvPr/>
          </p:nvSpPr>
          <p:spPr>
            <a:xfrm>
              <a:off x="6437285" y="2224058"/>
              <a:ext cx="2179898" cy="1000985"/>
            </a:xfrm>
            <a:prstGeom prst="trapezoid">
              <a:avLst/>
            </a:prstGeom>
            <a:solidFill>
              <a:schemeClr val="bg1">
                <a:lumMod val="75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6924580" y="2444283"/>
              <a:ext cx="1155736" cy="542501"/>
            </a:xfrm>
            <a:prstGeom prst="ellipse">
              <a:avLst/>
            </a:prstGeom>
            <a:gradFill flip="none" rotWithShape="1">
              <a:gsLst>
                <a:gs pos="0">
                  <a:schemeClr val="tx1">
                    <a:lumMod val="95000"/>
                    <a:lumOff val="5000"/>
                  </a:schemeClr>
                </a:gs>
                <a:gs pos="50000">
                  <a:schemeClr val="tx1">
                    <a:lumMod val="65000"/>
                    <a:lumOff val="35000"/>
                  </a:schemeClr>
                </a:gs>
                <a:gs pos="100000">
                  <a:schemeClr val="bg1">
                    <a:lumMod val="50000"/>
                  </a:schemeClr>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6680889" y="1541861"/>
              <a:ext cx="1692689" cy="1777134"/>
              <a:chOff x="3399175" y="4696691"/>
              <a:chExt cx="1692689" cy="1777134"/>
            </a:xfrm>
          </p:grpSpPr>
          <p:sp>
            <p:nvSpPr>
              <p:cNvPr id="11" name="Oval 5"/>
              <p:cNvSpPr>
                <a:spLocks noChangeArrowheads="1"/>
              </p:cNvSpPr>
              <p:nvPr/>
            </p:nvSpPr>
            <p:spPr bwMode="auto">
              <a:xfrm>
                <a:off x="3399175" y="4696691"/>
                <a:ext cx="1692689" cy="1777134"/>
              </a:xfrm>
              <a:prstGeom prst="ellipse">
                <a:avLst/>
              </a:prstGeom>
              <a:solidFill>
                <a:srgbClr val="FF8C00"/>
              </a:solidFill>
              <a:ln>
                <a:noFill/>
              </a:ln>
              <a:effectLst>
                <a:softEdge rad="317500"/>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7"/>
              <p:cNvSpPr>
                <a:spLocks/>
              </p:cNvSpPr>
              <p:nvPr/>
            </p:nvSpPr>
            <p:spPr bwMode="auto">
              <a:xfrm>
                <a:off x="3902076" y="5684838"/>
                <a:ext cx="285750" cy="333375"/>
              </a:xfrm>
              <a:custGeom>
                <a:avLst/>
                <a:gdLst>
                  <a:gd name="T0" fmla="*/ 180 w 180"/>
                  <a:gd name="T1" fmla="*/ 180 h 210"/>
                  <a:gd name="T2" fmla="*/ 180 w 180"/>
                  <a:gd name="T3" fmla="*/ 180 h 210"/>
                  <a:gd name="T4" fmla="*/ 0 w 180"/>
                  <a:gd name="T5" fmla="*/ 0 h 210"/>
                  <a:gd name="T6" fmla="*/ 153 w 180"/>
                  <a:gd name="T7" fmla="*/ 207 h 210"/>
                  <a:gd name="T8" fmla="*/ 153 w 180"/>
                  <a:gd name="T9" fmla="*/ 210 h 210"/>
                  <a:gd name="T10" fmla="*/ 180 w 180"/>
                  <a:gd name="T11" fmla="*/ 180 h 210"/>
                </a:gdLst>
                <a:ahLst/>
                <a:cxnLst>
                  <a:cxn ang="0">
                    <a:pos x="T0" y="T1"/>
                  </a:cxn>
                  <a:cxn ang="0">
                    <a:pos x="T2" y="T3"/>
                  </a:cxn>
                  <a:cxn ang="0">
                    <a:pos x="T4" y="T5"/>
                  </a:cxn>
                  <a:cxn ang="0">
                    <a:pos x="T6" y="T7"/>
                  </a:cxn>
                  <a:cxn ang="0">
                    <a:pos x="T8" y="T9"/>
                  </a:cxn>
                  <a:cxn ang="0">
                    <a:pos x="T10" y="T11"/>
                  </a:cxn>
                </a:cxnLst>
                <a:rect l="0" t="0" r="r" b="b"/>
                <a:pathLst>
                  <a:path w="180" h="210">
                    <a:moveTo>
                      <a:pt x="180" y="180"/>
                    </a:moveTo>
                    <a:lnTo>
                      <a:pt x="180" y="180"/>
                    </a:lnTo>
                    <a:lnTo>
                      <a:pt x="0" y="0"/>
                    </a:lnTo>
                    <a:lnTo>
                      <a:pt x="153" y="207"/>
                    </a:lnTo>
                    <a:lnTo>
                      <a:pt x="153" y="210"/>
                    </a:lnTo>
                    <a:lnTo>
                      <a:pt x="180" y="180"/>
                    </a:lnTo>
                    <a:close/>
                  </a:path>
                </a:pathLst>
              </a:custGeom>
              <a:solidFill>
                <a:srgbClr val="DD5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8"/>
              <p:cNvSpPr>
                <a:spLocks/>
              </p:cNvSpPr>
              <p:nvPr/>
            </p:nvSpPr>
            <p:spPr bwMode="auto">
              <a:xfrm>
                <a:off x="3816351" y="5262563"/>
                <a:ext cx="414338" cy="476250"/>
              </a:xfrm>
              <a:custGeom>
                <a:avLst/>
                <a:gdLst>
                  <a:gd name="T0" fmla="*/ 261 w 261"/>
                  <a:gd name="T1" fmla="*/ 260 h 300"/>
                  <a:gd name="T2" fmla="*/ 261 w 261"/>
                  <a:gd name="T3" fmla="*/ 260 h 300"/>
                  <a:gd name="T4" fmla="*/ 0 w 261"/>
                  <a:gd name="T5" fmla="*/ 0 h 300"/>
                  <a:gd name="T6" fmla="*/ 221 w 261"/>
                  <a:gd name="T7" fmla="*/ 300 h 300"/>
                  <a:gd name="T8" fmla="*/ 221 w 261"/>
                  <a:gd name="T9" fmla="*/ 300 h 300"/>
                  <a:gd name="T10" fmla="*/ 261 w 261"/>
                  <a:gd name="T11" fmla="*/ 260 h 300"/>
                </a:gdLst>
                <a:ahLst/>
                <a:cxnLst>
                  <a:cxn ang="0">
                    <a:pos x="T0" y="T1"/>
                  </a:cxn>
                  <a:cxn ang="0">
                    <a:pos x="T2" y="T3"/>
                  </a:cxn>
                  <a:cxn ang="0">
                    <a:pos x="T4" y="T5"/>
                  </a:cxn>
                  <a:cxn ang="0">
                    <a:pos x="T6" y="T7"/>
                  </a:cxn>
                  <a:cxn ang="0">
                    <a:pos x="T8" y="T9"/>
                  </a:cxn>
                  <a:cxn ang="0">
                    <a:pos x="T10" y="T11"/>
                  </a:cxn>
                </a:cxnLst>
                <a:rect l="0" t="0" r="r" b="b"/>
                <a:pathLst>
                  <a:path w="261" h="300">
                    <a:moveTo>
                      <a:pt x="261" y="260"/>
                    </a:moveTo>
                    <a:lnTo>
                      <a:pt x="261" y="260"/>
                    </a:lnTo>
                    <a:lnTo>
                      <a:pt x="0" y="0"/>
                    </a:lnTo>
                    <a:lnTo>
                      <a:pt x="221" y="300"/>
                    </a:lnTo>
                    <a:lnTo>
                      <a:pt x="221" y="300"/>
                    </a:lnTo>
                    <a:lnTo>
                      <a:pt x="261" y="260"/>
                    </a:lnTo>
                    <a:close/>
                  </a:path>
                </a:pathLst>
              </a:custGeom>
              <a:solidFill>
                <a:srgbClr val="DD5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9"/>
              <p:cNvSpPr>
                <a:spLocks/>
              </p:cNvSpPr>
              <p:nvPr/>
            </p:nvSpPr>
            <p:spPr bwMode="auto">
              <a:xfrm>
                <a:off x="3981451" y="5156200"/>
                <a:ext cx="227013" cy="265113"/>
              </a:xfrm>
              <a:custGeom>
                <a:avLst/>
                <a:gdLst>
                  <a:gd name="T0" fmla="*/ 143 w 143"/>
                  <a:gd name="T1" fmla="*/ 143 h 167"/>
                  <a:gd name="T2" fmla="*/ 143 w 143"/>
                  <a:gd name="T3" fmla="*/ 143 h 167"/>
                  <a:gd name="T4" fmla="*/ 0 w 143"/>
                  <a:gd name="T5" fmla="*/ 0 h 167"/>
                  <a:gd name="T6" fmla="*/ 120 w 143"/>
                  <a:gd name="T7" fmla="*/ 163 h 167"/>
                  <a:gd name="T8" fmla="*/ 120 w 143"/>
                  <a:gd name="T9" fmla="*/ 167 h 167"/>
                  <a:gd name="T10" fmla="*/ 143 w 143"/>
                  <a:gd name="T11" fmla="*/ 143 h 167"/>
                </a:gdLst>
                <a:ahLst/>
                <a:cxnLst>
                  <a:cxn ang="0">
                    <a:pos x="T0" y="T1"/>
                  </a:cxn>
                  <a:cxn ang="0">
                    <a:pos x="T2" y="T3"/>
                  </a:cxn>
                  <a:cxn ang="0">
                    <a:pos x="T4" y="T5"/>
                  </a:cxn>
                  <a:cxn ang="0">
                    <a:pos x="T6" y="T7"/>
                  </a:cxn>
                  <a:cxn ang="0">
                    <a:pos x="T8" y="T9"/>
                  </a:cxn>
                  <a:cxn ang="0">
                    <a:pos x="T10" y="T11"/>
                  </a:cxn>
                </a:cxnLst>
                <a:rect l="0" t="0" r="r" b="b"/>
                <a:pathLst>
                  <a:path w="143" h="167">
                    <a:moveTo>
                      <a:pt x="143" y="143"/>
                    </a:moveTo>
                    <a:lnTo>
                      <a:pt x="143" y="143"/>
                    </a:lnTo>
                    <a:lnTo>
                      <a:pt x="0" y="0"/>
                    </a:lnTo>
                    <a:lnTo>
                      <a:pt x="120" y="163"/>
                    </a:lnTo>
                    <a:lnTo>
                      <a:pt x="120" y="167"/>
                    </a:lnTo>
                    <a:lnTo>
                      <a:pt x="143" y="143"/>
                    </a:lnTo>
                    <a:close/>
                  </a:path>
                </a:pathLst>
              </a:custGeom>
              <a:solidFill>
                <a:srgbClr val="DD5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0"/>
              <p:cNvSpPr>
                <a:spLocks/>
              </p:cNvSpPr>
              <p:nvPr/>
            </p:nvSpPr>
            <p:spPr bwMode="auto">
              <a:xfrm>
                <a:off x="4192588" y="5684838"/>
                <a:ext cx="287338" cy="333375"/>
              </a:xfrm>
              <a:custGeom>
                <a:avLst/>
                <a:gdLst>
                  <a:gd name="T0" fmla="*/ 0 w 181"/>
                  <a:gd name="T1" fmla="*/ 180 h 210"/>
                  <a:gd name="T2" fmla="*/ 4 w 181"/>
                  <a:gd name="T3" fmla="*/ 180 h 210"/>
                  <a:gd name="T4" fmla="*/ 181 w 181"/>
                  <a:gd name="T5" fmla="*/ 0 h 210"/>
                  <a:gd name="T6" fmla="*/ 30 w 181"/>
                  <a:gd name="T7" fmla="*/ 207 h 210"/>
                  <a:gd name="T8" fmla="*/ 27 w 181"/>
                  <a:gd name="T9" fmla="*/ 210 h 210"/>
                  <a:gd name="T10" fmla="*/ 0 w 181"/>
                  <a:gd name="T11" fmla="*/ 180 h 210"/>
                </a:gdLst>
                <a:ahLst/>
                <a:cxnLst>
                  <a:cxn ang="0">
                    <a:pos x="T0" y="T1"/>
                  </a:cxn>
                  <a:cxn ang="0">
                    <a:pos x="T2" y="T3"/>
                  </a:cxn>
                  <a:cxn ang="0">
                    <a:pos x="T4" y="T5"/>
                  </a:cxn>
                  <a:cxn ang="0">
                    <a:pos x="T6" y="T7"/>
                  </a:cxn>
                  <a:cxn ang="0">
                    <a:pos x="T8" y="T9"/>
                  </a:cxn>
                  <a:cxn ang="0">
                    <a:pos x="T10" y="T11"/>
                  </a:cxn>
                </a:cxnLst>
                <a:rect l="0" t="0" r="r" b="b"/>
                <a:pathLst>
                  <a:path w="181" h="210">
                    <a:moveTo>
                      <a:pt x="0" y="180"/>
                    </a:moveTo>
                    <a:lnTo>
                      <a:pt x="4" y="180"/>
                    </a:lnTo>
                    <a:lnTo>
                      <a:pt x="181" y="0"/>
                    </a:lnTo>
                    <a:lnTo>
                      <a:pt x="30" y="207"/>
                    </a:lnTo>
                    <a:lnTo>
                      <a:pt x="27" y="210"/>
                    </a:lnTo>
                    <a:lnTo>
                      <a:pt x="0" y="180"/>
                    </a:lnTo>
                    <a:close/>
                  </a:path>
                </a:pathLst>
              </a:custGeom>
              <a:solidFill>
                <a:srgbClr val="DD5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1"/>
              <p:cNvSpPr>
                <a:spLocks/>
              </p:cNvSpPr>
              <p:nvPr/>
            </p:nvSpPr>
            <p:spPr bwMode="auto">
              <a:xfrm>
                <a:off x="4151313" y="5262563"/>
                <a:ext cx="419100" cy="476250"/>
              </a:xfrm>
              <a:custGeom>
                <a:avLst/>
                <a:gdLst>
                  <a:gd name="T0" fmla="*/ 0 w 264"/>
                  <a:gd name="T1" fmla="*/ 260 h 300"/>
                  <a:gd name="T2" fmla="*/ 3 w 264"/>
                  <a:gd name="T3" fmla="*/ 260 h 300"/>
                  <a:gd name="T4" fmla="*/ 264 w 264"/>
                  <a:gd name="T5" fmla="*/ 0 h 300"/>
                  <a:gd name="T6" fmla="*/ 43 w 264"/>
                  <a:gd name="T7" fmla="*/ 300 h 300"/>
                  <a:gd name="T8" fmla="*/ 40 w 264"/>
                  <a:gd name="T9" fmla="*/ 300 h 300"/>
                  <a:gd name="T10" fmla="*/ 0 w 264"/>
                  <a:gd name="T11" fmla="*/ 260 h 300"/>
                </a:gdLst>
                <a:ahLst/>
                <a:cxnLst>
                  <a:cxn ang="0">
                    <a:pos x="T0" y="T1"/>
                  </a:cxn>
                  <a:cxn ang="0">
                    <a:pos x="T2" y="T3"/>
                  </a:cxn>
                  <a:cxn ang="0">
                    <a:pos x="T4" y="T5"/>
                  </a:cxn>
                  <a:cxn ang="0">
                    <a:pos x="T6" y="T7"/>
                  </a:cxn>
                  <a:cxn ang="0">
                    <a:pos x="T8" y="T9"/>
                  </a:cxn>
                  <a:cxn ang="0">
                    <a:pos x="T10" y="T11"/>
                  </a:cxn>
                </a:cxnLst>
                <a:rect l="0" t="0" r="r" b="b"/>
                <a:pathLst>
                  <a:path w="264" h="300">
                    <a:moveTo>
                      <a:pt x="0" y="260"/>
                    </a:moveTo>
                    <a:lnTo>
                      <a:pt x="3" y="260"/>
                    </a:lnTo>
                    <a:lnTo>
                      <a:pt x="264" y="0"/>
                    </a:lnTo>
                    <a:lnTo>
                      <a:pt x="43" y="300"/>
                    </a:lnTo>
                    <a:lnTo>
                      <a:pt x="40" y="300"/>
                    </a:lnTo>
                    <a:lnTo>
                      <a:pt x="0" y="260"/>
                    </a:lnTo>
                    <a:close/>
                  </a:path>
                </a:pathLst>
              </a:custGeom>
              <a:solidFill>
                <a:srgbClr val="DD5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2"/>
              <p:cNvSpPr>
                <a:spLocks/>
              </p:cNvSpPr>
              <p:nvPr/>
            </p:nvSpPr>
            <p:spPr bwMode="auto">
              <a:xfrm>
                <a:off x="4176713" y="5156200"/>
                <a:ext cx="223838" cy="265113"/>
              </a:xfrm>
              <a:custGeom>
                <a:avLst/>
                <a:gdLst>
                  <a:gd name="T0" fmla="*/ 0 w 141"/>
                  <a:gd name="T1" fmla="*/ 143 h 167"/>
                  <a:gd name="T2" fmla="*/ 0 w 141"/>
                  <a:gd name="T3" fmla="*/ 143 h 167"/>
                  <a:gd name="T4" fmla="*/ 141 w 141"/>
                  <a:gd name="T5" fmla="*/ 0 h 167"/>
                  <a:gd name="T6" fmla="*/ 20 w 141"/>
                  <a:gd name="T7" fmla="*/ 163 h 167"/>
                  <a:gd name="T8" fmla="*/ 20 w 141"/>
                  <a:gd name="T9" fmla="*/ 167 h 167"/>
                  <a:gd name="T10" fmla="*/ 0 w 141"/>
                  <a:gd name="T11" fmla="*/ 143 h 167"/>
                </a:gdLst>
                <a:ahLst/>
                <a:cxnLst>
                  <a:cxn ang="0">
                    <a:pos x="T0" y="T1"/>
                  </a:cxn>
                  <a:cxn ang="0">
                    <a:pos x="T2" y="T3"/>
                  </a:cxn>
                  <a:cxn ang="0">
                    <a:pos x="T4" y="T5"/>
                  </a:cxn>
                  <a:cxn ang="0">
                    <a:pos x="T6" y="T7"/>
                  </a:cxn>
                  <a:cxn ang="0">
                    <a:pos x="T8" y="T9"/>
                  </a:cxn>
                  <a:cxn ang="0">
                    <a:pos x="T10" y="T11"/>
                  </a:cxn>
                </a:cxnLst>
                <a:rect l="0" t="0" r="r" b="b"/>
                <a:pathLst>
                  <a:path w="141" h="167">
                    <a:moveTo>
                      <a:pt x="0" y="143"/>
                    </a:moveTo>
                    <a:lnTo>
                      <a:pt x="0" y="143"/>
                    </a:lnTo>
                    <a:lnTo>
                      <a:pt x="141" y="0"/>
                    </a:lnTo>
                    <a:lnTo>
                      <a:pt x="20" y="163"/>
                    </a:lnTo>
                    <a:lnTo>
                      <a:pt x="20" y="167"/>
                    </a:lnTo>
                    <a:lnTo>
                      <a:pt x="0" y="143"/>
                    </a:lnTo>
                    <a:close/>
                  </a:path>
                </a:pathLst>
              </a:custGeom>
              <a:solidFill>
                <a:srgbClr val="DD5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5" name="Oval 4"/>
          <p:cNvSpPr/>
          <p:nvPr/>
        </p:nvSpPr>
        <p:spPr>
          <a:xfrm>
            <a:off x="8077200" y="3894666"/>
            <a:ext cx="795866" cy="846667"/>
          </a:xfrm>
          <a:prstGeom prst="ellipse">
            <a:avLst/>
          </a:prstGeom>
          <a:noFill/>
          <a:ln w="127000" cmpd="thinThick">
            <a:solidFill>
              <a:schemeClr val="tx1"/>
            </a:solidFill>
          </a:ln>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cxnSp>
        <p:nvCxnSpPr>
          <p:cNvPr id="19" name="Straight Connector 18"/>
          <p:cNvCxnSpPr/>
          <p:nvPr/>
        </p:nvCxnSpPr>
        <p:spPr>
          <a:xfrm flipH="1">
            <a:off x="8957733" y="4013200"/>
            <a:ext cx="829735" cy="237067"/>
          </a:xfrm>
          <a:prstGeom prst="line">
            <a:avLst/>
          </a:prstGeom>
          <a:ln w="152400" cmpd="sng">
            <a:solidFill>
              <a:schemeClr val="tx1"/>
            </a:solidFill>
          </a:ln>
          <a:scene3d>
            <a:camera prst="orthographicFront"/>
            <a:lightRig rig="threePt" dir="t"/>
          </a:scene3d>
          <a:sp3d>
            <a:bevelT prst="relaxedInset"/>
          </a:sp3d>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17745262"/>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Poisson Processes</a:t>
            </a:r>
            <a:endParaRPr lang="en-US" dirty="0"/>
          </a:p>
        </p:txBody>
      </p:sp>
      <p:sp>
        <p:nvSpPr>
          <p:cNvPr id="3" name="Content Placeholder 2"/>
          <p:cNvSpPr>
            <a:spLocks noGrp="1"/>
          </p:cNvSpPr>
          <p:nvPr>
            <p:ph sz="quarter" idx="10"/>
          </p:nvPr>
        </p:nvSpPr>
        <p:spPr>
          <a:xfrm>
            <a:off x="362480" y="1151159"/>
            <a:ext cx="11525250" cy="1084041"/>
          </a:xfrm>
        </p:spPr>
        <p:txBody>
          <a:bodyPr/>
          <a:lstStyle/>
          <a:p>
            <a:r>
              <a:rPr lang="en-US" dirty="0" smtClean="0"/>
              <a:t>Pick any region B. Pick a number of crimes n.</a:t>
            </a:r>
            <a:endParaRPr lang="en-US" dirty="0"/>
          </a:p>
        </p:txBody>
      </p:sp>
      <p:pic>
        <p:nvPicPr>
          <p:cNvPr id="10" name="Picture 9" descr="Screen Shot 2016-07-08 at 9.45.0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542" y="2336799"/>
            <a:ext cx="3734862" cy="3843867"/>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3552511375"/>
              </p:ext>
            </p:extLst>
          </p:nvPr>
        </p:nvGraphicFramePr>
        <p:xfrm>
          <a:off x="3454408" y="5915667"/>
          <a:ext cx="701675" cy="942333"/>
        </p:xfrm>
        <a:graphic>
          <a:graphicData uri="http://schemas.openxmlformats.org/presentationml/2006/ole">
            <mc:AlternateContent xmlns:mc="http://schemas.openxmlformats.org/markup-compatibility/2006">
              <mc:Choice xmlns:v="urn:schemas-microsoft-com:vml" Requires="v">
                <p:oleObj spid="_x0000_s700027" name="Equation" r:id="rId5" imgW="152400" imgH="203200" progId="Equation.DSMT4">
                  <p:embed/>
                </p:oleObj>
              </mc:Choice>
              <mc:Fallback>
                <p:oleObj name="Equation" r:id="rId5" imgW="152400" imgH="203200" progId="Equation.DSMT4">
                  <p:embed/>
                  <p:pic>
                    <p:nvPicPr>
                      <p:cNvPr id="0" name=""/>
                      <p:cNvPicPr/>
                      <p:nvPr/>
                    </p:nvPicPr>
                    <p:blipFill>
                      <a:blip r:embed="rId6"/>
                      <a:stretch>
                        <a:fillRect/>
                      </a:stretch>
                    </p:blipFill>
                    <p:spPr>
                      <a:xfrm>
                        <a:off x="3454408" y="5915667"/>
                        <a:ext cx="701675" cy="942333"/>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1685734960"/>
              </p:ext>
            </p:extLst>
          </p:nvPr>
        </p:nvGraphicFramePr>
        <p:xfrm>
          <a:off x="76208" y="2388130"/>
          <a:ext cx="819150" cy="942975"/>
        </p:xfrm>
        <a:graphic>
          <a:graphicData uri="http://schemas.openxmlformats.org/presentationml/2006/ole">
            <mc:AlternateContent xmlns:mc="http://schemas.openxmlformats.org/markup-compatibility/2006">
              <mc:Choice xmlns:v="urn:schemas-microsoft-com:vml" Requires="v">
                <p:oleObj spid="_x0000_s700028" name="Equation" r:id="rId7" imgW="177800" imgH="203200" progId="Equation.DSMT4">
                  <p:embed/>
                </p:oleObj>
              </mc:Choice>
              <mc:Fallback>
                <p:oleObj name="Equation" r:id="rId7" imgW="177800" imgH="203200" progId="Equation.DSMT4">
                  <p:embed/>
                  <p:pic>
                    <p:nvPicPr>
                      <p:cNvPr id="0" name=""/>
                      <p:cNvPicPr/>
                      <p:nvPr/>
                    </p:nvPicPr>
                    <p:blipFill>
                      <a:blip r:embed="rId8"/>
                      <a:stretch>
                        <a:fillRect/>
                      </a:stretch>
                    </p:blipFill>
                    <p:spPr>
                      <a:xfrm>
                        <a:off x="76208" y="2388130"/>
                        <a:ext cx="819150" cy="942975"/>
                      </a:xfrm>
                      <a:prstGeom prst="rect">
                        <a:avLst/>
                      </a:prstGeom>
                    </p:spPr>
                  </p:pic>
                </p:oleObj>
              </mc:Fallback>
            </mc:AlternateContent>
          </a:graphicData>
        </a:graphic>
      </p:graphicFrame>
      <p:cxnSp>
        <p:nvCxnSpPr>
          <p:cNvPr id="13" name="Straight Arrow Connector 12"/>
          <p:cNvCxnSpPr/>
          <p:nvPr/>
        </p:nvCxnSpPr>
        <p:spPr>
          <a:xfrm>
            <a:off x="541875" y="6282267"/>
            <a:ext cx="3048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558808" y="3251200"/>
            <a:ext cx="16933" cy="30310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Freeform 17"/>
          <p:cNvSpPr/>
          <p:nvPr/>
        </p:nvSpPr>
        <p:spPr>
          <a:xfrm>
            <a:off x="2302941" y="3403600"/>
            <a:ext cx="1253067" cy="1134533"/>
          </a:xfrm>
          <a:custGeom>
            <a:avLst/>
            <a:gdLst>
              <a:gd name="connsiteX0" fmla="*/ 999067 w 1253067"/>
              <a:gd name="connsiteY0" fmla="*/ 220133 h 1134533"/>
              <a:gd name="connsiteX1" fmla="*/ 592667 w 1253067"/>
              <a:gd name="connsiteY1" fmla="*/ 287867 h 1134533"/>
              <a:gd name="connsiteX2" fmla="*/ 592667 w 1253067"/>
              <a:gd name="connsiteY2" fmla="*/ 0 h 1134533"/>
              <a:gd name="connsiteX3" fmla="*/ 0 w 1253067"/>
              <a:gd name="connsiteY3" fmla="*/ 406400 h 1134533"/>
              <a:gd name="connsiteX4" fmla="*/ 728134 w 1253067"/>
              <a:gd name="connsiteY4" fmla="*/ 643467 h 1134533"/>
              <a:gd name="connsiteX5" fmla="*/ 863600 w 1253067"/>
              <a:gd name="connsiteY5" fmla="*/ 1134533 h 1134533"/>
              <a:gd name="connsiteX6" fmla="*/ 931334 w 1253067"/>
              <a:gd name="connsiteY6" fmla="*/ 558800 h 1134533"/>
              <a:gd name="connsiteX7" fmla="*/ 1253067 w 1253067"/>
              <a:gd name="connsiteY7" fmla="*/ 270933 h 1134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3067" h="1134533">
                <a:moveTo>
                  <a:pt x="999067" y="220133"/>
                </a:moveTo>
                <a:lnTo>
                  <a:pt x="592667" y="287867"/>
                </a:lnTo>
                <a:lnTo>
                  <a:pt x="592667" y="0"/>
                </a:lnTo>
                <a:lnTo>
                  <a:pt x="0" y="406400"/>
                </a:lnTo>
                <a:lnTo>
                  <a:pt x="728134" y="643467"/>
                </a:lnTo>
                <a:lnTo>
                  <a:pt x="863600" y="1134533"/>
                </a:lnTo>
                <a:lnTo>
                  <a:pt x="931334" y="558800"/>
                </a:lnTo>
                <a:lnTo>
                  <a:pt x="1253067" y="270933"/>
                </a:lnTo>
              </a:path>
            </a:pathLst>
          </a:custGeom>
          <a:ln w="57150" cmpd="sng">
            <a:solidFill>
              <a:srgbClr val="008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0" name="Straight Connector 19"/>
          <p:cNvCxnSpPr>
            <a:stCxn id="18" idx="0"/>
            <a:endCxn id="18" idx="7"/>
          </p:cNvCxnSpPr>
          <p:nvPr/>
        </p:nvCxnSpPr>
        <p:spPr>
          <a:xfrm>
            <a:off x="3302008" y="3623733"/>
            <a:ext cx="254000" cy="50800"/>
          </a:xfrm>
          <a:prstGeom prst="line">
            <a:avLst/>
          </a:prstGeom>
          <a:ln w="57150" cmpd="sng">
            <a:solidFill>
              <a:srgbClr val="008000"/>
            </a:solidFill>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589875" y="3996267"/>
            <a:ext cx="509700" cy="677108"/>
          </a:xfrm>
          <a:prstGeom prst="rect">
            <a:avLst/>
          </a:prstGeom>
          <a:noFill/>
        </p:spPr>
        <p:txBody>
          <a:bodyPr wrap="none" rtlCol="0">
            <a:spAutoFit/>
          </a:bodyPr>
          <a:lstStyle/>
          <a:p>
            <a:r>
              <a:rPr lang="en-US" sz="3800" dirty="0" smtClean="0">
                <a:solidFill>
                  <a:srgbClr val="007233"/>
                </a:solidFill>
                <a:latin typeface="Times"/>
                <a:cs typeface="Times"/>
              </a:rPr>
              <a:t>B</a:t>
            </a:r>
            <a:endParaRPr lang="en-US" sz="3800" dirty="0">
              <a:solidFill>
                <a:srgbClr val="007233"/>
              </a:solidFill>
              <a:latin typeface="Times"/>
              <a:cs typeface="Times"/>
            </a:endParaRPr>
          </a:p>
        </p:txBody>
      </p:sp>
      <p:graphicFrame>
        <p:nvGraphicFramePr>
          <p:cNvPr id="23" name="Object 22"/>
          <p:cNvGraphicFramePr>
            <a:graphicFrameLocks noChangeAspect="1"/>
          </p:cNvGraphicFramePr>
          <p:nvPr>
            <p:extLst>
              <p:ext uri="{D42A27DB-BD31-4B8C-83A1-F6EECF244321}">
                <p14:modId xmlns:p14="http://schemas.microsoft.com/office/powerpoint/2010/main" val="1109900864"/>
              </p:ext>
            </p:extLst>
          </p:nvPr>
        </p:nvGraphicFramePr>
        <p:xfrm>
          <a:off x="4874155" y="1942571"/>
          <a:ext cx="6618287" cy="596900"/>
        </p:xfrm>
        <a:graphic>
          <a:graphicData uri="http://schemas.openxmlformats.org/presentationml/2006/ole">
            <mc:AlternateContent xmlns:mc="http://schemas.openxmlformats.org/markup-compatibility/2006">
              <mc:Choice xmlns:v="urn:schemas-microsoft-com:vml" Requires="v">
                <p:oleObj spid="_x0000_s700029" name="Equation" r:id="rId9" imgW="2260600" imgH="203200" progId="Equation.DSMT4">
                  <p:embed/>
                </p:oleObj>
              </mc:Choice>
              <mc:Fallback>
                <p:oleObj name="Equation" r:id="rId9" imgW="2260600" imgH="203200" progId="Equation.DSMT4">
                  <p:embed/>
                  <p:pic>
                    <p:nvPicPr>
                      <p:cNvPr id="0" name=""/>
                      <p:cNvPicPr/>
                      <p:nvPr/>
                    </p:nvPicPr>
                    <p:blipFill>
                      <a:blip r:embed="rId10"/>
                      <a:stretch>
                        <a:fillRect/>
                      </a:stretch>
                    </p:blipFill>
                    <p:spPr>
                      <a:xfrm>
                        <a:off x="4874155" y="1942571"/>
                        <a:ext cx="6618287" cy="596900"/>
                      </a:xfrm>
                      <a:prstGeom prst="rect">
                        <a:avLst/>
                      </a:prstGeom>
                    </p:spPr>
                  </p:pic>
                </p:oleObj>
              </mc:Fallback>
            </mc:AlternateContent>
          </a:graphicData>
        </a:graphic>
      </p:graphicFrame>
      <p:graphicFrame>
        <p:nvGraphicFramePr>
          <p:cNvPr id="24" name="Object 23"/>
          <p:cNvGraphicFramePr>
            <a:graphicFrameLocks noChangeAspect="1"/>
          </p:cNvGraphicFramePr>
          <p:nvPr>
            <p:extLst>
              <p:ext uri="{D42A27DB-BD31-4B8C-83A1-F6EECF244321}">
                <p14:modId xmlns:p14="http://schemas.microsoft.com/office/powerpoint/2010/main" val="1567563177"/>
              </p:ext>
            </p:extLst>
          </p:nvPr>
        </p:nvGraphicFramePr>
        <p:xfrm>
          <a:off x="4976284" y="2719915"/>
          <a:ext cx="4118567" cy="548217"/>
        </p:xfrm>
        <a:graphic>
          <a:graphicData uri="http://schemas.openxmlformats.org/presentationml/2006/ole">
            <mc:AlternateContent xmlns:mc="http://schemas.openxmlformats.org/markup-compatibility/2006">
              <mc:Choice xmlns:v="urn:schemas-microsoft-com:vml" Requires="v">
                <p:oleObj spid="_x0000_s700030" name="Equation" r:id="rId11" imgW="1536700" imgH="203200" progId="Equation.DSMT4">
                  <p:embed/>
                </p:oleObj>
              </mc:Choice>
              <mc:Fallback>
                <p:oleObj name="Equation" r:id="rId11" imgW="1536700" imgH="203200" progId="Equation.DSMT4">
                  <p:embed/>
                  <p:pic>
                    <p:nvPicPr>
                      <p:cNvPr id="0" name=""/>
                      <p:cNvPicPr/>
                      <p:nvPr/>
                    </p:nvPicPr>
                    <p:blipFill>
                      <a:blip r:embed="rId12"/>
                      <a:stretch>
                        <a:fillRect/>
                      </a:stretch>
                    </p:blipFill>
                    <p:spPr>
                      <a:xfrm>
                        <a:off x="4976284" y="2719915"/>
                        <a:ext cx="4118567" cy="548217"/>
                      </a:xfrm>
                      <a:prstGeom prst="rect">
                        <a:avLst/>
                      </a:prstGeom>
                    </p:spPr>
                  </p:pic>
                </p:oleObj>
              </mc:Fallback>
            </mc:AlternateContent>
          </a:graphicData>
        </a:graphic>
      </p:graphicFrame>
      <p:sp>
        <p:nvSpPr>
          <p:cNvPr id="27" name="TextBox 26"/>
          <p:cNvSpPr txBox="1"/>
          <p:nvPr/>
        </p:nvSpPr>
        <p:spPr>
          <a:xfrm>
            <a:off x="5300140" y="3352799"/>
            <a:ext cx="7019870" cy="2092881"/>
          </a:xfrm>
          <a:prstGeom prst="rect">
            <a:avLst/>
          </a:prstGeom>
          <a:noFill/>
        </p:spPr>
        <p:txBody>
          <a:bodyPr wrap="none" rtlCol="0">
            <a:spAutoFit/>
          </a:bodyPr>
          <a:lstStyle/>
          <a:p>
            <a:pPr marL="457200" indent="-457200">
              <a:buFont typeface="Arial"/>
              <a:buChar char="•"/>
            </a:pPr>
            <a:r>
              <a:rPr lang="en-US" sz="2800" dirty="0" smtClean="0">
                <a:latin typeface="Segoe"/>
                <a:cs typeface="Segoe"/>
              </a:rPr>
              <a:t>Should depend on size of B</a:t>
            </a:r>
          </a:p>
          <a:p>
            <a:pPr marL="457200" indent="-457200">
              <a:buFont typeface="Arial"/>
              <a:buChar char="•"/>
            </a:pPr>
            <a:r>
              <a:rPr lang="en-US" sz="2800" dirty="0" smtClean="0">
                <a:latin typeface="Segoe"/>
                <a:cs typeface="Segoe"/>
              </a:rPr>
              <a:t>Should depend on value of n</a:t>
            </a:r>
          </a:p>
          <a:p>
            <a:pPr marL="457200" indent="-457200">
              <a:buFont typeface="Arial"/>
              <a:buChar char="•"/>
            </a:pPr>
            <a:r>
              <a:rPr lang="en-US" sz="2800" dirty="0" smtClean="0">
                <a:latin typeface="Segoe"/>
                <a:cs typeface="Segoe"/>
              </a:rPr>
              <a:t>Should depend on rate of events </a:t>
            </a:r>
            <a:r>
              <a:rPr lang="en-US" sz="2800" dirty="0" err="1" smtClean="0">
                <a:latin typeface="Times"/>
                <a:cs typeface="Times"/>
              </a:rPr>
              <a:t>λ</a:t>
            </a:r>
            <a:endParaRPr lang="en-US" sz="2800" dirty="0">
              <a:latin typeface="Times"/>
              <a:cs typeface="Times"/>
            </a:endParaRPr>
          </a:p>
          <a:p>
            <a:pPr marL="457200" indent="-457200">
              <a:buFont typeface="Arial"/>
              <a:buChar char="•"/>
            </a:pPr>
            <a:r>
              <a:rPr lang="en-US" sz="2800" dirty="0" smtClean="0">
                <a:latin typeface="Segoe"/>
                <a:cs typeface="Segoe"/>
              </a:rPr>
              <a:t>Rate of events </a:t>
            </a:r>
            <a:r>
              <a:rPr lang="en-US" sz="2800" dirty="0" err="1" smtClean="0">
                <a:latin typeface="Times"/>
                <a:cs typeface="Times"/>
              </a:rPr>
              <a:t>λ</a:t>
            </a:r>
            <a:r>
              <a:rPr lang="en-US" sz="2800" dirty="0" smtClean="0">
                <a:latin typeface="Segoe"/>
                <a:cs typeface="Segoe"/>
              </a:rPr>
              <a:t> should depend on </a:t>
            </a:r>
            <a:r>
              <a:rPr lang="en-US" sz="2800" dirty="0" smtClean="0">
                <a:latin typeface="Times"/>
                <a:cs typeface="Times"/>
              </a:rPr>
              <a:t>x</a:t>
            </a:r>
            <a:r>
              <a:rPr lang="en-US" sz="2800" baseline="-25000" dirty="0" smtClean="0">
                <a:latin typeface="Times"/>
                <a:cs typeface="Times"/>
              </a:rPr>
              <a:t>1</a:t>
            </a:r>
            <a:r>
              <a:rPr lang="en-US" sz="2800" dirty="0" smtClean="0">
                <a:latin typeface="Times"/>
                <a:cs typeface="Times"/>
              </a:rPr>
              <a:t>,x</a:t>
            </a:r>
            <a:r>
              <a:rPr lang="en-US" sz="2800" baseline="-25000" dirty="0" smtClean="0">
                <a:latin typeface="Times"/>
                <a:cs typeface="Times"/>
              </a:rPr>
              <a:t>2</a:t>
            </a:r>
            <a:endParaRPr lang="en-US" sz="2800" dirty="0">
              <a:latin typeface="Times"/>
              <a:cs typeface="Times"/>
            </a:endParaRPr>
          </a:p>
          <a:p>
            <a:endParaRPr lang="en-US" dirty="0"/>
          </a:p>
        </p:txBody>
      </p:sp>
      <p:sp>
        <p:nvSpPr>
          <p:cNvPr id="29" name="TextBox 28"/>
          <p:cNvSpPr txBox="1"/>
          <p:nvPr/>
        </p:nvSpPr>
        <p:spPr>
          <a:xfrm>
            <a:off x="3420530" y="5657446"/>
            <a:ext cx="8923869" cy="523220"/>
          </a:xfrm>
          <a:prstGeom prst="rect">
            <a:avLst/>
          </a:prstGeom>
          <a:noFill/>
        </p:spPr>
        <p:txBody>
          <a:bodyPr wrap="square" rtlCol="0">
            <a:spAutoFit/>
          </a:bodyPr>
          <a:lstStyle/>
          <a:p>
            <a:r>
              <a:rPr lang="en-US" sz="2800" dirty="0" smtClean="0">
                <a:latin typeface="Segoe"/>
                <a:cs typeface="Segoe"/>
              </a:rPr>
              <a:t> Inhomogeneous Point Process with parameter </a:t>
            </a:r>
            <a:r>
              <a:rPr lang="en-US" sz="2800" dirty="0" err="1" smtClean="0">
                <a:latin typeface="Times"/>
                <a:cs typeface="Times"/>
              </a:rPr>
              <a:t>λ</a:t>
            </a:r>
            <a:r>
              <a:rPr lang="en-US" sz="2800" dirty="0" smtClean="0">
                <a:latin typeface="Times"/>
                <a:cs typeface="Times"/>
              </a:rPr>
              <a:t>(x</a:t>
            </a:r>
            <a:r>
              <a:rPr lang="en-US" sz="2800" baseline="-25000" dirty="0" smtClean="0">
                <a:latin typeface="Times"/>
                <a:cs typeface="Times"/>
              </a:rPr>
              <a:t>1</a:t>
            </a:r>
            <a:r>
              <a:rPr lang="en-US" sz="2800" dirty="0" smtClean="0">
                <a:latin typeface="Times"/>
                <a:cs typeface="Times"/>
              </a:rPr>
              <a:t>,x</a:t>
            </a:r>
            <a:r>
              <a:rPr lang="en-US" sz="2800" baseline="-25000" dirty="0">
                <a:latin typeface="Times"/>
                <a:cs typeface="Times"/>
              </a:rPr>
              <a:t>2</a:t>
            </a:r>
            <a:r>
              <a:rPr lang="en-US" sz="2800" dirty="0" smtClean="0">
                <a:latin typeface="Times"/>
                <a:cs typeface="Times"/>
              </a:rPr>
              <a:t>)</a:t>
            </a:r>
            <a:endParaRPr lang="en-US" sz="2800" dirty="0">
              <a:latin typeface="Times"/>
              <a:cs typeface="Times"/>
            </a:endParaRPr>
          </a:p>
        </p:txBody>
      </p:sp>
    </p:spTree>
    <p:extLst>
      <p:ext uri="{BB962C8B-B14F-4D97-AF65-F5344CB8AC3E}">
        <p14:creationId xmlns:p14="http://schemas.microsoft.com/office/powerpoint/2010/main" val="37095360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Poisson Processes</a:t>
            </a:r>
            <a:endParaRPr lang="en-US" dirty="0"/>
          </a:p>
        </p:txBody>
      </p:sp>
      <p:sp>
        <p:nvSpPr>
          <p:cNvPr id="3" name="Content Placeholder 2"/>
          <p:cNvSpPr>
            <a:spLocks noGrp="1"/>
          </p:cNvSpPr>
          <p:nvPr>
            <p:ph sz="quarter" idx="10"/>
          </p:nvPr>
        </p:nvSpPr>
        <p:spPr>
          <a:xfrm>
            <a:off x="362480" y="1151159"/>
            <a:ext cx="11525250" cy="1084041"/>
          </a:xfrm>
        </p:spPr>
        <p:txBody>
          <a:bodyPr/>
          <a:lstStyle/>
          <a:p>
            <a:r>
              <a:rPr lang="en-US" dirty="0" smtClean="0"/>
              <a:t>Pick any region B. Pick a number of crimes n.</a:t>
            </a:r>
            <a:endParaRPr lang="en-US" dirty="0"/>
          </a:p>
        </p:txBody>
      </p:sp>
      <p:pic>
        <p:nvPicPr>
          <p:cNvPr id="10" name="Picture 9" descr="Screen Shot 2016-07-08 at 9.45.0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542" y="2336799"/>
            <a:ext cx="3734862" cy="3843867"/>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2834544"/>
              </p:ext>
            </p:extLst>
          </p:nvPr>
        </p:nvGraphicFramePr>
        <p:xfrm>
          <a:off x="3454408" y="5915667"/>
          <a:ext cx="701675" cy="942333"/>
        </p:xfrm>
        <a:graphic>
          <a:graphicData uri="http://schemas.openxmlformats.org/presentationml/2006/ole">
            <mc:AlternateContent xmlns:mc="http://schemas.openxmlformats.org/markup-compatibility/2006">
              <mc:Choice xmlns:v="urn:schemas-microsoft-com:vml" Requires="v">
                <p:oleObj spid="_x0000_s701905" name="Equation" r:id="rId5" imgW="152400" imgH="203200" progId="Equation.DSMT4">
                  <p:embed/>
                </p:oleObj>
              </mc:Choice>
              <mc:Fallback>
                <p:oleObj name="Equation" r:id="rId5" imgW="152400" imgH="203200" progId="Equation.DSMT4">
                  <p:embed/>
                  <p:pic>
                    <p:nvPicPr>
                      <p:cNvPr id="0" name=""/>
                      <p:cNvPicPr/>
                      <p:nvPr/>
                    </p:nvPicPr>
                    <p:blipFill>
                      <a:blip r:embed="rId6"/>
                      <a:stretch>
                        <a:fillRect/>
                      </a:stretch>
                    </p:blipFill>
                    <p:spPr>
                      <a:xfrm>
                        <a:off x="3454408" y="5915667"/>
                        <a:ext cx="701675" cy="942333"/>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2111289059"/>
              </p:ext>
            </p:extLst>
          </p:nvPr>
        </p:nvGraphicFramePr>
        <p:xfrm>
          <a:off x="76208" y="2388130"/>
          <a:ext cx="819150" cy="942975"/>
        </p:xfrm>
        <a:graphic>
          <a:graphicData uri="http://schemas.openxmlformats.org/presentationml/2006/ole">
            <mc:AlternateContent xmlns:mc="http://schemas.openxmlformats.org/markup-compatibility/2006">
              <mc:Choice xmlns:v="urn:schemas-microsoft-com:vml" Requires="v">
                <p:oleObj spid="_x0000_s701906" name="Equation" r:id="rId7" imgW="177800" imgH="203200" progId="Equation.DSMT4">
                  <p:embed/>
                </p:oleObj>
              </mc:Choice>
              <mc:Fallback>
                <p:oleObj name="Equation" r:id="rId7" imgW="177800" imgH="203200" progId="Equation.DSMT4">
                  <p:embed/>
                  <p:pic>
                    <p:nvPicPr>
                      <p:cNvPr id="0" name=""/>
                      <p:cNvPicPr/>
                      <p:nvPr/>
                    </p:nvPicPr>
                    <p:blipFill>
                      <a:blip r:embed="rId8"/>
                      <a:stretch>
                        <a:fillRect/>
                      </a:stretch>
                    </p:blipFill>
                    <p:spPr>
                      <a:xfrm>
                        <a:off x="76208" y="2388130"/>
                        <a:ext cx="819150" cy="942975"/>
                      </a:xfrm>
                      <a:prstGeom prst="rect">
                        <a:avLst/>
                      </a:prstGeom>
                    </p:spPr>
                  </p:pic>
                </p:oleObj>
              </mc:Fallback>
            </mc:AlternateContent>
          </a:graphicData>
        </a:graphic>
      </p:graphicFrame>
      <p:cxnSp>
        <p:nvCxnSpPr>
          <p:cNvPr id="13" name="Straight Arrow Connector 12"/>
          <p:cNvCxnSpPr/>
          <p:nvPr/>
        </p:nvCxnSpPr>
        <p:spPr>
          <a:xfrm>
            <a:off x="541875" y="6282267"/>
            <a:ext cx="3048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558808" y="3251200"/>
            <a:ext cx="16933" cy="30310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Freeform 17"/>
          <p:cNvSpPr/>
          <p:nvPr/>
        </p:nvSpPr>
        <p:spPr>
          <a:xfrm>
            <a:off x="2302941" y="3403600"/>
            <a:ext cx="1253067" cy="1134533"/>
          </a:xfrm>
          <a:custGeom>
            <a:avLst/>
            <a:gdLst>
              <a:gd name="connsiteX0" fmla="*/ 999067 w 1253067"/>
              <a:gd name="connsiteY0" fmla="*/ 220133 h 1134533"/>
              <a:gd name="connsiteX1" fmla="*/ 592667 w 1253067"/>
              <a:gd name="connsiteY1" fmla="*/ 287867 h 1134533"/>
              <a:gd name="connsiteX2" fmla="*/ 592667 w 1253067"/>
              <a:gd name="connsiteY2" fmla="*/ 0 h 1134533"/>
              <a:gd name="connsiteX3" fmla="*/ 0 w 1253067"/>
              <a:gd name="connsiteY3" fmla="*/ 406400 h 1134533"/>
              <a:gd name="connsiteX4" fmla="*/ 728134 w 1253067"/>
              <a:gd name="connsiteY4" fmla="*/ 643467 h 1134533"/>
              <a:gd name="connsiteX5" fmla="*/ 863600 w 1253067"/>
              <a:gd name="connsiteY5" fmla="*/ 1134533 h 1134533"/>
              <a:gd name="connsiteX6" fmla="*/ 931334 w 1253067"/>
              <a:gd name="connsiteY6" fmla="*/ 558800 h 1134533"/>
              <a:gd name="connsiteX7" fmla="*/ 1253067 w 1253067"/>
              <a:gd name="connsiteY7" fmla="*/ 270933 h 1134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3067" h="1134533">
                <a:moveTo>
                  <a:pt x="999067" y="220133"/>
                </a:moveTo>
                <a:lnTo>
                  <a:pt x="592667" y="287867"/>
                </a:lnTo>
                <a:lnTo>
                  <a:pt x="592667" y="0"/>
                </a:lnTo>
                <a:lnTo>
                  <a:pt x="0" y="406400"/>
                </a:lnTo>
                <a:lnTo>
                  <a:pt x="728134" y="643467"/>
                </a:lnTo>
                <a:lnTo>
                  <a:pt x="863600" y="1134533"/>
                </a:lnTo>
                <a:lnTo>
                  <a:pt x="931334" y="558800"/>
                </a:lnTo>
                <a:lnTo>
                  <a:pt x="1253067" y="270933"/>
                </a:lnTo>
              </a:path>
            </a:pathLst>
          </a:custGeom>
          <a:ln w="57150" cmpd="sng">
            <a:solidFill>
              <a:srgbClr val="008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0" name="Straight Connector 19"/>
          <p:cNvCxnSpPr>
            <a:stCxn id="18" idx="0"/>
            <a:endCxn id="18" idx="7"/>
          </p:cNvCxnSpPr>
          <p:nvPr/>
        </p:nvCxnSpPr>
        <p:spPr>
          <a:xfrm>
            <a:off x="3302008" y="3623733"/>
            <a:ext cx="254000" cy="50800"/>
          </a:xfrm>
          <a:prstGeom prst="line">
            <a:avLst/>
          </a:prstGeom>
          <a:ln w="57150" cmpd="sng">
            <a:solidFill>
              <a:srgbClr val="008000"/>
            </a:solidFill>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589875" y="3996267"/>
            <a:ext cx="509700" cy="677108"/>
          </a:xfrm>
          <a:prstGeom prst="rect">
            <a:avLst/>
          </a:prstGeom>
          <a:noFill/>
        </p:spPr>
        <p:txBody>
          <a:bodyPr wrap="none" rtlCol="0">
            <a:spAutoFit/>
          </a:bodyPr>
          <a:lstStyle/>
          <a:p>
            <a:r>
              <a:rPr lang="en-US" sz="3800" dirty="0" smtClean="0">
                <a:solidFill>
                  <a:srgbClr val="007233"/>
                </a:solidFill>
                <a:latin typeface="Times"/>
                <a:cs typeface="Times"/>
              </a:rPr>
              <a:t>B</a:t>
            </a:r>
            <a:endParaRPr lang="en-US" sz="3800" dirty="0">
              <a:solidFill>
                <a:srgbClr val="007233"/>
              </a:solidFill>
              <a:latin typeface="Times"/>
              <a:cs typeface="Times"/>
            </a:endParaRPr>
          </a:p>
        </p:txBody>
      </p:sp>
      <p:graphicFrame>
        <p:nvGraphicFramePr>
          <p:cNvPr id="24" name="Object 23"/>
          <p:cNvGraphicFramePr>
            <a:graphicFrameLocks noChangeAspect="1"/>
          </p:cNvGraphicFramePr>
          <p:nvPr>
            <p:extLst>
              <p:ext uri="{D42A27DB-BD31-4B8C-83A1-F6EECF244321}">
                <p14:modId xmlns:p14="http://schemas.microsoft.com/office/powerpoint/2010/main" val="41790734"/>
              </p:ext>
            </p:extLst>
          </p:nvPr>
        </p:nvGraphicFramePr>
        <p:xfrm>
          <a:off x="4976284" y="2719915"/>
          <a:ext cx="4118567" cy="548217"/>
        </p:xfrm>
        <a:graphic>
          <a:graphicData uri="http://schemas.openxmlformats.org/presentationml/2006/ole">
            <mc:AlternateContent xmlns:mc="http://schemas.openxmlformats.org/markup-compatibility/2006">
              <mc:Choice xmlns:v="urn:schemas-microsoft-com:vml" Requires="v">
                <p:oleObj spid="_x0000_s701907" name="Equation" r:id="rId9" imgW="1536700" imgH="203200" progId="Equation.DSMT4">
                  <p:embed/>
                </p:oleObj>
              </mc:Choice>
              <mc:Fallback>
                <p:oleObj name="Equation" r:id="rId9" imgW="1536700" imgH="203200" progId="Equation.DSMT4">
                  <p:embed/>
                  <p:pic>
                    <p:nvPicPr>
                      <p:cNvPr id="0" name=""/>
                      <p:cNvPicPr/>
                      <p:nvPr/>
                    </p:nvPicPr>
                    <p:blipFill>
                      <a:blip r:embed="rId10"/>
                      <a:stretch>
                        <a:fillRect/>
                      </a:stretch>
                    </p:blipFill>
                    <p:spPr>
                      <a:xfrm>
                        <a:off x="4976284" y="2719915"/>
                        <a:ext cx="4118567" cy="548217"/>
                      </a:xfrm>
                      <a:prstGeom prst="rect">
                        <a:avLst/>
                      </a:prstGeom>
                    </p:spPr>
                  </p:pic>
                </p:oleObj>
              </mc:Fallback>
            </mc:AlternateContent>
          </a:graphicData>
        </a:graphic>
      </p:graphicFrame>
      <p:sp>
        <p:nvSpPr>
          <p:cNvPr id="15" name="TextBox 14"/>
          <p:cNvSpPr txBox="1"/>
          <p:nvPr/>
        </p:nvSpPr>
        <p:spPr>
          <a:xfrm>
            <a:off x="3420530" y="5657446"/>
            <a:ext cx="8923869" cy="523220"/>
          </a:xfrm>
          <a:prstGeom prst="rect">
            <a:avLst/>
          </a:prstGeom>
          <a:noFill/>
        </p:spPr>
        <p:txBody>
          <a:bodyPr wrap="square" rtlCol="0">
            <a:spAutoFit/>
          </a:bodyPr>
          <a:lstStyle/>
          <a:p>
            <a:r>
              <a:rPr lang="en-US" sz="2800" dirty="0" smtClean="0">
                <a:latin typeface="Segoe"/>
                <a:cs typeface="Segoe"/>
              </a:rPr>
              <a:t> Inhomogeneous Point Process with parameter </a:t>
            </a:r>
            <a:r>
              <a:rPr lang="en-US" sz="2800" dirty="0" err="1" smtClean="0">
                <a:latin typeface="Times"/>
                <a:cs typeface="Times"/>
              </a:rPr>
              <a:t>λ</a:t>
            </a:r>
            <a:r>
              <a:rPr lang="en-US" sz="2800" dirty="0" smtClean="0">
                <a:latin typeface="Times"/>
                <a:cs typeface="Times"/>
              </a:rPr>
              <a:t>(x</a:t>
            </a:r>
            <a:r>
              <a:rPr lang="en-US" sz="2800" baseline="-25000" dirty="0" smtClean="0">
                <a:latin typeface="Times"/>
                <a:cs typeface="Times"/>
              </a:rPr>
              <a:t>1</a:t>
            </a:r>
            <a:r>
              <a:rPr lang="en-US" sz="2800" dirty="0" smtClean="0">
                <a:latin typeface="Times"/>
                <a:cs typeface="Times"/>
              </a:rPr>
              <a:t>,x</a:t>
            </a:r>
            <a:r>
              <a:rPr lang="en-US" sz="2800" baseline="-25000" dirty="0">
                <a:latin typeface="Times"/>
                <a:cs typeface="Times"/>
              </a:rPr>
              <a:t>2</a:t>
            </a:r>
            <a:r>
              <a:rPr lang="en-US" sz="2800" dirty="0" smtClean="0">
                <a:latin typeface="Times"/>
                <a:cs typeface="Times"/>
              </a:rPr>
              <a:t>)</a:t>
            </a:r>
            <a:endParaRPr lang="en-US" sz="2800" dirty="0">
              <a:latin typeface="Times"/>
              <a:cs typeface="Times"/>
            </a:endParaRPr>
          </a:p>
        </p:txBody>
      </p:sp>
    </p:spTree>
    <p:extLst>
      <p:ext uri="{BB962C8B-B14F-4D97-AF65-F5344CB8AC3E}">
        <p14:creationId xmlns:p14="http://schemas.microsoft.com/office/powerpoint/2010/main" val="291041049"/>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Poisson Processes</a:t>
            </a:r>
            <a:endParaRPr lang="en-US" dirty="0"/>
          </a:p>
        </p:txBody>
      </p:sp>
      <p:sp>
        <p:nvSpPr>
          <p:cNvPr id="3" name="Content Placeholder 2"/>
          <p:cNvSpPr>
            <a:spLocks noGrp="1"/>
          </p:cNvSpPr>
          <p:nvPr>
            <p:ph sz="quarter" idx="10"/>
          </p:nvPr>
        </p:nvSpPr>
        <p:spPr>
          <a:xfrm>
            <a:off x="362480" y="1151159"/>
            <a:ext cx="11525250" cy="1084041"/>
          </a:xfrm>
        </p:spPr>
        <p:txBody>
          <a:bodyPr/>
          <a:lstStyle/>
          <a:p>
            <a:r>
              <a:rPr lang="en-US" dirty="0" smtClean="0"/>
              <a:t>Pick any region B. Pick a number of crimes n.</a:t>
            </a:r>
            <a:endParaRPr lang="en-US" dirty="0"/>
          </a:p>
        </p:txBody>
      </p:sp>
      <p:pic>
        <p:nvPicPr>
          <p:cNvPr id="10" name="Picture 9" descr="Screen Shot 2016-07-08 at 9.45.0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542" y="2336799"/>
            <a:ext cx="3734862" cy="3843867"/>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3184826995"/>
              </p:ext>
            </p:extLst>
          </p:nvPr>
        </p:nvGraphicFramePr>
        <p:xfrm>
          <a:off x="3454408" y="5915667"/>
          <a:ext cx="701675" cy="942333"/>
        </p:xfrm>
        <a:graphic>
          <a:graphicData uri="http://schemas.openxmlformats.org/presentationml/2006/ole">
            <mc:AlternateContent xmlns:mc="http://schemas.openxmlformats.org/markup-compatibility/2006">
              <mc:Choice xmlns:v="urn:schemas-microsoft-com:vml" Requires="v">
                <p:oleObj spid="_x0000_s703222" name="Equation" r:id="rId5" imgW="152400" imgH="203200" progId="Equation.DSMT4">
                  <p:embed/>
                </p:oleObj>
              </mc:Choice>
              <mc:Fallback>
                <p:oleObj name="Equation" r:id="rId5" imgW="152400" imgH="203200" progId="Equation.DSMT4">
                  <p:embed/>
                  <p:pic>
                    <p:nvPicPr>
                      <p:cNvPr id="0" name=""/>
                      <p:cNvPicPr/>
                      <p:nvPr/>
                    </p:nvPicPr>
                    <p:blipFill>
                      <a:blip r:embed="rId6"/>
                      <a:stretch>
                        <a:fillRect/>
                      </a:stretch>
                    </p:blipFill>
                    <p:spPr>
                      <a:xfrm>
                        <a:off x="3454408" y="5915667"/>
                        <a:ext cx="701675" cy="942333"/>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3396700277"/>
              </p:ext>
            </p:extLst>
          </p:nvPr>
        </p:nvGraphicFramePr>
        <p:xfrm>
          <a:off x="76208" y="2388130"/>
          <a:ext cx="819150" cy="942975"/>
        </p:xfrm>
        <a:graphic>
          <a:graphicData uri="http://schemas.openxmlformats.org/presentationml/2006/ole">
            <mc:AlternateContent xmlns:mc="http://schemas.openxmlformats.org/markup-compatibility/2006">
              <mc:Choice xmlns:v="urn:schemas-microsoft-com:vml" Requires="v">
                <p:oleObj spid="_x0000_s703223" name="Equation" r:id="rId7" imgW="177800" imgH="203200" progId="Equation.DSMT4">
                  <p:embed/>
                </p:oleObj>
              </mc:Choice>
              <mc:Fallback>
                <p:oleObj name="Equation" r:id="rId7" imgW="177800" imgH="203200" progId="Equation.DSMT4">
                  <p:embed/>
                  <p:pic>
                    <p:nvPicPr>
                      <p:cNvPr id="0" name=""/>
                      <p:cNvPicPr/>
                      <p:nvPr/>
                    </p:nvPicPr>
                    <p:blipFill>
                      <a:blip r:embed="rId8"/>
                      <a:stretch>
                        <a:fillRect/>
                      </a:stretch>
                    </p:blipFill>
                    <p:spPr>
                      <a:xfrm>
                        <a:off x="76208" y="2388130"/>
                        <a:ext cx="819150" cy="942975"/>
                      </a:xfrm>
                      <a:prstGeom prst="rect">
                        <a:avLst/>
                      </a:prstGeom>
                    </p:spPr>
                  </p:pic>
                </p:oleObj>
              </mc:Fallback>
            </mc:AlternateContent>
          </a:graphicData>
        </a:graphic>
      </p:graphicFrame>
      <p:cxnSp>
        <p:nvCxnSpPr>
          <p:cNvPr id="13" name="Straight Arrow Connector 12"/>
          <p:cNvCxnSpPr/>
          <p:nvPr/>
        </p:nvCxnSpPr>
        <p:spPr>
          <a:xfrm>
            <a:off x="541875" y="6282267"/>
            <a:ext cx="3048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558808" y="3251200"/>
            <a:ext cx="16933" cy="30310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Freeform 17"/>
          <p:cNvSpPr/>
          <p:nvPr/>
        </p:nvSpPr>
        <p:spPr>
          <a:xfrm>
            <a:off x="2302941" y="3403600"/>
            <a:ext cx="1253067" cy="1134533"/>
          </a:xfrm>
          <a:custGeom>
            <a:avLst/>
            <a:gdLst>
              <a:gd name="connsiteX0" fmla="*/ 999067 w 1253067"/>
              <a:gd name="connsiteY0" fmla="*/ 220133 h 1134533"/>
              <a:gd name="connsiteX1" fmla="*/ 592667 w 1253067"/>
              <a:gd name="connsiteY1" fmla="*/ 287867 h 1134533"/>
              <a:gd name="connsiteX2" fmla="*/ 592667 w 1253067"/>
              <a:gd name="connsiteY2" fmla="*/ 0 h 1134533"/>
              <a:gd name="connsiteX3" fmla="*/ 0 w 1253067"/>
              <a:gd name="connsiteY3" fmla="*/ 406400 h 1134533"/>
              <a:gd name="connsiteX4" fmla="*/ 728134 w 1253067"/>
              <a:gd name="connsiteY4" fmla="*/ 643467 h 1134533"/>
              <a:gd name="connsiteX5" fmla="*/ 863600 w 1253067"/>
              <a:gd name="connsiteY5" fmla="*/ 1134533 h 1134533"/>
              <a:gd name="connsiteX6" fmla="*/ 931334 w 1253067"/>
              <a:gd name="connsiteY6" fmla="*/ 558800 h 1134533"/>
              <a:gd name="connsiteX7" fmla="*/ 1253067 w 1253067"/>
              <a:gd name="connsiteY7" fmla="*/ 270933 h 1134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3067" h="1134533">
                <a:moveTo>
                  <a:pt x="999067" y="220133"/>
                </a:moveTo>
                <a:lnTo>
                  <a:pt x="592667" y="287867"/>
                </a:lnTo>
                <a:lnTo>
                  <a:pt x="592667" y="0"/>
                </a:lnTo>
                <a:lnTo>
                  <a:pt x="0" y="406400"/>
                </a:lnTo>
                <a:lnTo>
                  <a:pt x="728134" y="643467"/>
                </a:lnTo>
                <a:lnTo>
                  <a:pt x="863600" y="1134533"/>
                </a:lnTo>
                <a:lnTo>
                  <a:pt x="931334" y="558800"/>
                </a:lnTo>
                <a:lnTo>
                  <a:pt x="1253067" y="270933"/>
                </a:lnTo>
              </a:path>
            </a:pathLst>
          </a:custGeom>
          <a:ln w="57150" cmpd="sng">
            <a:solidFill>
              <a:srgbClr val="008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0" name="Straight Connector 19"/>
          <p:cNvCxnSpPr>
            <a:stCxn id="18" idx="0"/>
            <a:endCxn id="18" idx="7"/>
          </p:cNvCxnSpPr>
          <p:nvPr/>
        </p:nvCxnSpPr>
        <p:spPr>
          <a:xfrm>
            <a:off x="3302008" y="3623733"/>
            <a:ext cx="254000" cy="50800"/>
          </a:xfrm>
          <a:prstGeom prst="line">
            <a:avLst/>
          </a:prstGeom>
          <a:ln w="57150" cmpd="sng">
            <a:solidFill>
              <a:srgbClr val="008000"/>
            </a:solidFill>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589875" y="3996267"/>
            <a:ext cx="509700" cy="677108"/>
          </a:xfrm>
          <a:prstGeom prst="rect">
            <a:avLst/>
          </a:prstGeom>
          <a:noFill/>
        </p:spPr>
        <p:txBody>
          <a:bodyPr wrap="none" rtlCol="0">
            <a:spAutoFit/>
          </a:bodyPr>
          <a:lstStyle/>
          <a:p>
            <a:r>
              <a:rPr lang="en-US" sz="3800" dirty="0" smtClean="0">
                <a:solidFill>
                  <a:srgbClr val="007233"/>
                </a:solidFill>
                <a:latin typeface="Times"/>
                <a:cs typeface="Times"/>
              </a:rPr>
              <a:t>B</a:t>
            </a:r>
            <a:endParaRPr lang="en-US" sz="3800" dirty="0">
              <a:solidFill>
                <a:srgbClr val="007233"/>
              </a:solidFill>
              <a:latin typeface="Times"/>
              <a:cs typeface="Times"/>
            </a:endParaRPr>
          </a:p>
        </p:txBody>
      </p:sp>
      <p:graphicFrame>
        <p:nvGraphicFramePr>
          <p:cNvPr id="24" name="Object 23"/>
          <p:cNvGraphicFramePr>
            <a:graphicFrameLocks noChangeAspect="1"/>
          </p:cNvGraphicFramePr>
          <p:nvPr>
            <p:extLst>
              <p:ext uri="{D42A27DB-BD31-4B8C-83A1-F6EECF244321}">
                <p14:modId xmlns:p14="http://schemas.microsoft.com/office/powerpoint/2010/main" val="555600355"/>
              </p:ext>
            </p:extLst>
          </p:nvPr>
        </p:nvGraphicFramePr>
        <p:xfrm>
          <a:off x="4468284" y="1839382"/>
          <a:ext cx="4118567" cy="548217"/>
        </p:xfrm>
        <a:graphic>
          <a:graphicData uri="http://schemas.openxmlformats.org/presentationml/2006/ole">
            <mc:AlternateContent xmlns:mc="http://schemas.openxmlformats.org/markup-compatibility/2006">
              <mc:Choice xmlns:v="urn:schemas-microsoft-com:vml" Requires="v">
                <p:oleObj spid="_x0000_s703224" name="Equation" r:id="rId9" imgW="1536700" imgH="203200" progId="Equation.DSMT4">
                  <p:embed/>
                </p:oleObj>
              </mc:Choice>
              <mc:Fallback>
                <p:oleObj name="Equation" r:id="rId9" imgW="1536700" imgH="203200" progId="Equation.DSMT4">
                  <p:embed/>
                  <p:pic>
                    <p:nvPicPr>
                      <p:cNvPr id="0" name=""/>
                      <p:cNvPicPr/>
                      <p:nvPr/>
                    </p:nvPicPr>
                    <p:blipFill>
                      <a:blip r:embed="rId10"/>
                      <a:stretch>
                        <a:fillRect/>
                      </a:stretch>
                    </p:blipFill>
                    <p:spPr>
                      <a:xfrm>
                        <a:off x="4468284" y="1839382"/>
                        <a:ext cx="4118567" cy="548217"/>
                      </a:xfrm>
                      <a:prstGeom prst="rect">
                        <a:avLst/>
                      </a:prstGeom>
                    </p:spPr>
                  </p:pic>
                </p:oleObj>
              </mc:Fallback>
            </mc:AlternateContent>
          </a:graphicData>
        </a:graphic>
      </p:graphicFrame>
      <p:graphicFrame>
        <p:nvGraphicFramePr>
          <p:cNvPr id="16" name="Object 15"/>
          <p:cNvGraphicFramePr>
            <a:graphicFrameLocks noChangeAspect="1"/>
          </p:cNvGraphicFramePr>
          <p:nvPr>
            <p:extLst>
              <p:ext uri="{D42A27DB-BD31-4B8C-83A1-F6EECF244321}">
                <p14:modId xmlns:p14="http://schemas.microsoft.com/office/powerpoint/2010/main" val="4081866917"/>
              </p:ext>
            </p:extLst>
          </p:nvPr>
        </p:nvGraphicFramePr>
        <p:xfrm>
          <a:off x="5143500" y="2278063"/>
          <a:ext cx="4359275" cy="823912"/>
        </p:xfrm>
        <a:graphic>
          <a:graphicData uri="http://schemas.openxmlformats.org/presentationml/2006/ole">
            <mc:AlternateContent xmlns:mc="http://schemas.openxmlformats.org/markup-compatibility/2006">
              <mc:Choice xmlns:v="urn:schemas-microsoft-com:vml" Requires="v">
                <p:oleObj spid="_x0000_s703225" name="Equation" r:id="rId11" imgW="1625600" imgH="304800" progId="Equation.DSMT4">
                  <p:embed/>
                </p:oleObj>
              </mc:Choice>
              <mc:Fallback>
                <p:oleObj name="Equation" r:id="rId11" imgW="1625600" imgH="304800" progId="Equation.DSMT4">
                  <p:embed/>
                  <p:pic>
                    <p:nvPicPr>
                      <p:cNvPr id="0" name=""/>
                      <p:cNvPicPr/>
                      <p:nvPr/>
                    </p:nvPicPr>
                    <p:blipFill>
                      <a:blip r:embed="rId12"/>
                      <a:stretch>
                        <a:fillRect/>
                      </a:stretch>
                    </p:blipFill>
                    <p:spPr>
                      <a:xfrm>
                        <a:off x="5143500" y="2278063"/>
                        <a:ext cx="4359275" cy="823912"/>
                      </a:xfrm>
                      <a:prstGeom prst="rect">
                        <a:avLst/>
                      </a:prstGeom>
                    </p:spPr>
                  </p:pic>
                </p:oleObj>
              </mc:Fallback>
            </mc:AlternateContent>
          </a:graphicData>
        </a:graphic>
      </p:graphicFrame>
      <p:graphicFrame>
        <p:nvGraphicFramePr>
          <p:cNvPr id="19" name="Object 18"/>
          <p:cNvGraphicFramePr>
            <a:graphicFrameLocks noChangeAspect="1"/>
          </p:cNvGraphicFramePr>
          <p:nvPr>
            <p:extLst>
              <p:ext uri="{D42A27DB-BD31-4B8C-83A1-F6EECF244321}">
                <p14:modId xmlns:p14="http://schemas.microsoft.com/office/powerpoint/2010/main" val="2619398285"/>
              </p:ext>
            </p:extLst>
          </p:nvPr>
        </p:nvGraphicFramePr>
        <p:xfrm>
          <a:off x="5003800" y="3081877"/>
          <a:ext cx="5886450" cy="1049338"/>
        </p:xfrm>
        <a:graphic>
          <a:graphicData uri="http://schemas.openxmlformats.org/presentationml/2006/ole">
            <mc:AlternateContent xmlns:mc="http://schemas.openxmlformats.org/markup-compatibility/2006">
              <mc:Choice xmlns:v="urn:schemas-microsoft-com:vml" Requires="v">
                <p:oleObj spid="_x0000_s703226" name="Equation" r:id="rId13" imgW="2362200" imgH="419100" progId="Equation.DSMT4">
                  <p:embed/>
                </p:oleObj>
              </mc:Choice>
              <mc:Fallback>
                <p:oleObj name="Equation" r:id="rId13" imgW="2362200" imgH="419100" progId="Equation.DSMT4">
                  <p:embed/>
                  <p:pic>
                    <p:nvPicPr>
                      <p:cNvPr id="0" name=""/>
                      <p:cNvPicPr/>
                      <p:nvPr/>
                    </p:nvPicPr>
                    <p:blipFill>
                      <a:blip r:embed="rId14"/>
                      <a:stretch>
                        <a:fillRect/>
                      </a:stretch>
                    </p:blipFill>
                    <p:spPr>
                      <a:xfrm>
                        <a:off x="5003800" y="3081877"/>
                        <a:ext cx="5886450" cy="1049338"/>
                      </a:xfrm>
                      <a:prstGeom prst="rect">
                        <a:avLst/>
                      </a:prstGeom>
                    </p:spPr>
                  </p:pic>
                </p:oleObj>
              </mc:Fallback>
            </mc:AlternateContent>
          </a:graphicData>
        </a:graphic>
      </p:graphicFrame>
      <p:sp>
        <p:nvSpPr>
          <p:cNvPr id="22" name="TextBox 21"/>
          <p:cNvSpPr txBox="1"/>
          <p:nvPr/>
        </p:nvSpPr>
        <p:spPr>
          <a:xfrm>
            <a:off x="3420530" y="5657446"/>
            <a:ext cx="8923869" cy="523220"/>
          </a:xfrm>
          <a:prstGeom prst="rect">
            <a:avLst/>
          </a:prstGeom>
          <a:noFill/>
        </p:spPr>
        <p:txBody>
          <a:bodyPr wrap="square" rtlCol="0">
            <a:spAutoFit/>
          </a:bodyPr>
          <a:lstStyle/>
          <a:p>
            <a:r>
              <a:rPr lang="en-US" sz="2800" dirty="0" smtClean="0">
                <a:latin typeface="Segoe"/>
                <a:cs typeface="Segoe"/>
              </a:rPr>
              <a:t> Inhomogeneous Point Process with parameter </a:t>
            </a:r>
            <a:r>
              <a:rPr lang="en-US" sz="2800" dirty="0" err="1" smtClean="0">
                <a:latin typeface="Times"/>
                <a:cs typeface="Times"/>
              </a:rPr>
              <a:t>λ</a:t>
            </a:r>
            <a:r>
              <a:rPr lang="en-US" sz="2800" dirty="0" smtClean="0">
                <a:latin typeface="Times"/>
                <a:cs typeface="Times"/>
              </a:rPr>
              <a:t>(x</a:t>
            </a:r>
            <a:r>
              <a:rPr lang="en-US" sz="2800" baseline="-25000" dirty="0" smtClean="0">
                <a:latin typeface="Times"/>
                <a:cs typeface="Times"/>
              </a:rPr>
              <a:t>1</a:t>
            </a:r>
            <a:r>
              <a:rPr lang="en-US" sz="2800" dirty="0" smtClean="0">
                <a:latin typeface="Times"/>
                <a:cs typeface="Times"/>
              </a:rPr>
              <a:t>,x</a:t>
            </a:r>
            <a:r>
              <a:rPr lang="en-US" sz="2800" baseline="-25000" dirty="0">
                <a:latin typeface="Times"/>
                <a:cs typeface="Times"/>
              </a:rPr>
              <a:t>2</a:t>
            </a:r>
            <a:r>
              <a:rPr lang="en-US" sz="2800" dirty="0" smtClean="0">
                <a:latin typeface="Times"/>
                <a:cs typeface="Times"/>
              </a:rPr>
              <a:t>)</a:t>
            </a:r>
            <a:endParaRPr lang="en-US" sz="2800" dirty="0">
              <a:latin typeface="Times"/>
              <a:cs typeface="Times"/>
            </a:endParaRPr>
          </a:p>
        </p:txBody>
      </p:sp>
    </p:spTree>
    <p:extLst>
      <p:ext uri="{BB962C8B-B14F-4D97-AF65-F5344CB8AC3E}">
        <p14:creationId xmlns:p14="http://schemas.microsoft.com/office/powerpoint/2010/main" val="24956625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Poisson Processes</a:t>
            </a:r>
            <a:endParaRPr lang="en-US" dirty="0"/>
          </a:p>
        </p:txBody>
      </p:sp>
      <p:sp>
        <p:nvSpPr>
          <p:cNvPr id="3" name="Content Placeholder 2"/>
          <p:cNvSpPr>
            <a:spLocks noGrp="1"/>
          </p:cNvSpPr>
          <p:nvPr>
            <p:ph sz="quarter" idx="10"/>
          </p:nvPr>
        </p:nvSpPr>
        <p:spPr>
          <a:xfrm>
            <a:off x="362480" y="1151159"/>
            <a:ext cx="11525250" cy="1084041"/>
          </a:xfrm>
        </p:spPr>
        <p:txBody>
          <a:bodyPr/>
          <a:lstStyle/>
          <a:p>
            <a:r>
              <a:rPr lang="en-US" dirty="0" smtClean="0"/>
              <a:t>Pick any region B. Pick a number of crimes n.</a:t>
            </a:r>
            <a:endParaRPr lang="en-US" dirty="0"/>
          </a:p>
        </p:txBody>
      </p:sp>
      <p:pic>
        <p:nvPicPr>
          <p:cNvPr id="10" name="Picture 9" descr="Screen Shot 2016-07-08 at 9.45.0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542" y="2336799"/>
            <a:ext cx="3734862" cy="3843867"/>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93144083"/>
              </p:ext>
            </p:extLst>
          </p:nvPr>
        </p:nvGraphicFramePr>
        <p:xfrm>
          <a:off x="3454408" y="5915667"/>
          <a:ext cx="701675" cy="942333"/>
        </p:xfrm>
        <a:graphic>
          <a:graphicData uri="http://schemas.openxmlformats.org/presentationml/2006/ole">
            <mc:AlternateContent xmlns:mc="http://schemas.openxmlformats.org/markup-compatibility/2006">
              <mc:Choice xmlns:v="urn:schemas-microsoft-com:vml" Requires="v">
                <p:oleObj spid="_x0000_s790850" name="Equation" r:id="rId5" imgW="152400" imgH="203200" progId="Equation.DSMT4">
                  <p:embed/>
                </p:oleObj>
              </mc:Choice>
              <mc:Fallback>
                <p:oleObj name="Equation" r:id="rId5" imgW="152400" imgH="203200" progId="Equation.DSMT4">
                  <p:embed/>
                  <p:pic>
                    <p:nvPicPr>
                      <p:cNvPr id="0" name=""/>
                      <p:cNvPicPr/>
                      <p:nvPr/>
                    </p:nvPicPr>
                    <p:blipFill>
                      <a:blip r:embed="rId6"/>
                      <a:stretch>
                        <a:fillRect/>
                      </a:stretch>
                    </p:blipFill>
                    <p:spPr>
                      <a:xfrm>
                        <a:off x="3454408" y="5915667"/>
                        <a:ext cx="701675" cy="942333"/>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3420070594"/>
              </p:ext>
            </p:extLst>
          </p:nvPr>
        </p:nvGraphicFramePr>
        <p:xfrm>
          <a:off x="76208" y="2388130"/>
          <a:ext cx="819150" cy="942975"/>
        </p:xfrm>
        <a:graphic>
          <a:graphicData uri="http://schemas.openxmlformats.org/presentationml/2006/ole">
            <mc:AlternateContent xmlns:mc="http://schemas.openxmlformats.org/markup-compatibility/2006">
              <mc:Choice xmlns:v="urn:schemas-microsoft-com:vml" Requires="v">
                <p:oleObj spid="_x0000_s790851" name="Equation" r:id="rId7" imgW="177800" imgH="203200" progId="Equation.DSMT4">
                  <p:embed/>
                </p:oleObj>
              </mc:Choice>
              <mc:Fallback>
                <p:oleObj name="Equation" r:id="rId7" imgW="177800" imgH="203200" progId="Equation.DSMT4">
                  <p:embed/>
                  <p:pic>
                    <p:nvPicPr>
                      <p:cNvPr id="0" name=""/>
                      <p:cNvPicPr/>
                      <p:nvPr/>
                    </p:nvPicPr>
                    <p:blipFill>
                      <a:blip r:embed="rId8"/>
                      <a:stretch>
                        <a:fillRect/>
                      </a:stretch>
                    </p:blipFill>
                    <p:spPr>
                      <a:xfrm>
                        <a:off x="76208" y="2388130"/>
                        <a:ext cx="819150" cy="942975"/>
                      </a:xfrm>
                      <a:prstGeom prst="rect">
                        <a:avLst/>
                      </a:prstGeom>
                    </p:spPr>
                  </p:pic>
                </p:oleObj>
              </mc:Fallback>
            </mc:AlternateContent>
          </a:graphicData>
        </a:graphic>
      </p:graphicFrame>
      <p:cxnSp>
        <p:nvCxnSpPr>
          <p:cNvPr id="13" name="Straight Arrow Connector 12"/>
          <p:cNvCxnSpPr/>
          <p:nvPr/>
        </p:nvCxnSpPr>
        <p:spPr>
          <a:xfrm>
            <a:off x="541875" y="6282267"/>
            <a:ext cx="3048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558808" y="3251200"/>
            <a:ext cx="16933" cy="30310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Freeform 17"/>
          <p:cNvSpPr/>
          <p:nvPr/>
        </p:nvSpPr>
        <p:spPr>
          <a:xfrm>
            <a:off x="2302941" y="3403600"/>
            <a:ext cx="1253067" cy="1134533"/>
          </a:xfrm>
          <a:custGeom>
            <a:avLst/>
            <a:gdLst>
              <a:gd name="connsiteX0" fmla="*/ 999067 w 1253067"/>
              <a:gd name="connsiteY0" fmla="*/ 220133 h 1134533"/>
              <a:gd name="connsiteX1" fmla="*/ 592667 w 1253067"/>
              <a:gd name="connsiteY1" fmla="*/ 287867 h 1134533"/>
              <a:gd name="connsiteX2" fmla="*/ 592667 w 1253067"/>
              <a:gd name="connsiteY2" fmla="*/ 0 h 1134533"/>
              <a:gd name="connsiteX3" fmla="*/ 0 w 1253067"/>
              <a:gd name="connsiteY3" fmla="*/ 406400 h 1134533"/>
              <a:gd name="connsiteX4" fmla="*/ 728134 w 1253067"/>
              <a:gd name="connsiteY4" fmla="*/ 643467 h 1134533"/>
              <a:gd name="connsiteX5" fmla="*/ 863600 w 1253067"/>
              <a:gd name="connsiteY5" fmla="*/ 1134533 h 1134533"/>
              <a:gd name="connsiteX6" fmla="*/ 931334 w 1253067"/>
              <a:gd name="connsiteY6" fmla="*/ 558800 h 1134533"/>
              <a:gd name="connsiteX7" fmla="*/ 1253067 w 1253067"/>
              <a:gd name="connsiteY7" fmla="*/ 270933 h 1134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3067" h="1134533">
                <a:moveTo>
                  <a:pt x="999067" y="220133"/>
                </a:moveTo>
                <a:lnTo>
                  <a:pt x="592667" y="287867"/>
                </a:lnTo>
                <a:lnTo>
                  <a:pt x="592667" y="0"/>
                </a:lnTo>
                <a:lnTo>
                  <a:pt x="0" y="406400"/>
                </a:lnTo>
                <a:lnTo>
                  <a:pt x="728134" y="643467"/>
                </a:lnTo>
                <a:lnTo>
                  <a:pt x="863600" y="1134533"/>
                </a:lnTo>
                <a:lnTo>
                  <a:pt x="931334" y="558800"/>
                </a:lnTo>
                <a:lnTo>
                  <a:pt x="1253067" y="270933"/>
                </a:lnTo>
              </a:path>
            </a:pathLst>
          </a:custGeom>
          <a:ln w="57150" cmpd="sng">
            <a:solidFill>
              <a:srgbClr val="008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0" name="Straight Connector 19"/>
          <p:cNvCxnSpPr>
            <a:stCxn id="18" idx="0"/>
            <a:endCxn id="18" idx="7"/>
          </p:cNvCxnSpPr>
          <p:nvPr/>
        </p:nvCxnSpPr>
        <p:spPr>
          <a:xfrm>
            <a:off x="3302008" y="3623733"/>
            <a:ext cx="254000" cy="50800"/>
          </a:xfrm>
          <a:prstGeom prst="line">
            <a:avLst/>
          </a:prstGeom>
          <a:ln w="57150" cmpd="sng">
            <a:solidFill>
              <a:srgbClr val="008000"/>
            </a:solidFill>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589875" y="3996267"/>
            <a:ext cx="509700" cy="677108"/>
          </a:xfrm>
          <a:prstGeom prst="rect">
            <a:avLst/>
          </a:prstGeom>
          <a:noFill/>
        </p:spPr>
        <p:txBody>
          <a:bodyPr wrap="none" rtlCol="0">
            <a:spAutoFit/>
          </a:bodyPr>
          <a:lstStyle/>
          <a:p>
            <a:r>
              <a:rPr lang="en-US" sz="3800" dirty="0" smtClean="0">
                <a:solidFill>
                  <a:srgbClr val="007233"/>
                </a:solidFill>
                <a:latin typeface="Times"/>
                <a:cs typeface="Times"/>
              </a:rPr>
              <a:t>B</a:t>
            </a:r>
            <a:endParaRPr lang="en-US" sz="3800" dirty="0">
              <a:solidFill>
                <a:srgbClr val="007233"/>
              </a:solidFill>
              <a:latin typeface="Times"/>
              <a:cs typeface="Times"/>
            </a:endParaRPr>
          </a:p>
        </p:txBody>
      </p:sp>
      <p:graphicFrame>
        <p:nvGraphicFramePr>
          <p:cNvPr id="24" name="Object 23"/>
          <p:cNvGraphicFramePr>
            <a:graphicFrameLocks noChangeAspect="1"/>
          </p:cNvGraphicFramePr>
          <p:nvPr>
            <p:extLst>
              <p:ext uri="{D42A27DB-BD31-4B8C-83A1-F6EECF244321}">
                <p14:modId xmlns:p14="http://schemas.microsoft.com/office/powerpoint/2010/main" val="1110898660"/>
              </p:ext>
            </p:extLst>
          </p:nvPr>
        </p:nvGraphicFramePr>
        <p:xfrm>
          <a:off x="4468284" y="1839382"/>
          <a:ext cx="4118567" cy="548217"/>
        </p:xfrm>
        <a:graphic>
          <a:graphicData uri="http://schemas.openxmlformats.org/presentationml/2006/ole">
            <mc:AlternateContent xmlns:mc="http://schemas.openxmlformats.org/markup-compatibility/2006">
              <mc:Choice xmlns:v="urn:schemas-microsoft-com:vml" Requires="v">
                <p:oleObj spid="_x0000_s790852" name="Equation" r:id="rId9" imgW="1536700" imgH="203200" progId="Equation.DSMT4">
                  <p:embed/>
                </p:oleObj>
              </mc:Choice>
              <mc:Fallback>
                <p:oleObj name="Equation" r:id="rId9" imgW="1536700" imgH="203200" progId="Equation.DSMT4">
                  <p:embed/>
                  <p:pic>
                    <p:nvPicPr>
                      <p:cNvPr id="0" name=""/>
                      <p:cNvPicPr/>
                      <p:nvPr/>
                    </p:nvPicPr>
                    <p:blipFill>
                      <a:blip r:embed="rId10"/>
                      <a:stretch>
                        <a:fillRect/>
                      </a:stretch>
                    </p:blipFill>
                    <p:spPr>
                      <a:xfrm>
                        <a:off x="4468284" y="1839382"/>
                        <a:ext cx="4118567" cy="548217"/>
                      </a:xfrm>
                      <a:prstGeom prst="rect">
                        <a:avLst/>
                      </a:prstGeom>
                    </p:spPr>
                  </p:pic>
                </p:oleObj>
              </mc:Fallback>
            </mc:AlternateContent>
          </a:graphicData>
        </a:graphic>
      </p:graphicFrame>
      <p:graphicFrame>
        <p:nvGraphicFramePr>
          <p:cNvPr id="19" name="Object 18"/>
          <p:cNvGraphicFramePr>
            <a:graphicFrameLocks noChangeAspect="1"/>
          </p:cNvGraphicFramePr>
          <p:nvPr>
            <p:extLst>
              <p:ext uri="{D42A27DB-BD31-4B8C-83A1-F6EECF244321}">
                <p14:modId xmlns:p14="http://schemas.microsoft.com/office/powerpoint/2010/main" val="226768791"/>
              </p:ext>
            </p:extLst>
          </p:nvPr>
        </p:nvGraphicFramePr>
        <p:xfrm>
          <a:off x="5003800" y="3081877"/>
          <a:ext cx="5886450" cy="1049338"/>
        </p:xfrm>
        <a:graphic>
          <a:graphicData uri="http://schemas.openxmlformats.org/presentationml/2006/ole">
            <mc:AlternateContent xmlns:mc="http://schemas.openxmlformats.org/markup-compatibility/2006">
              <mc:Choice xmlns:v="urn:schemas-microsoft-com:vml" Requires="v">
                <p:oleObj spid="_x0000_s790853" name="Equation" r:id="rId11" imgW="2362200" imgH="419100" progId="Equation.DSMT4">
                  <p:embed/>
                </p:oleObj>
              </mc:Choice>
              <mc:Fallback>
                <p:oleObj name="Equation" r:id="rId11" imgW="2362200" imgH="419100" progId="Equation.DSMT4">
                  <p:embed/>
                  <p:pic>
                    <p:nvPicPr>
                      <p:cNvPr id="0" name=""/>
                      <p:cNvPicPr/>
                      <p:nvPr/>
                    </p:nvPicPr>
                    <p:blipFill>
                      <a:blip r:embed="rId12"/>
                      <a:stretch>
                        <a:fillRect/>
                      </a:stretch>
                    </p:blipFill>
                    <p:spPr>
                      <a:xfrm>
                        <a:off x="5003800" y="3081877"/>
                        <a:ext cx="5886450" cy="1049338"/>
                      </a:xfrm>
                      <a:prstGeom prst="rect">
                        <a:avLst/>
                      </a:prstGeom>
                    </p:spPr>
                  </p:pic>
                </p:oleObj>
              </mc:Fallback>
            </mc:AlternateContent>
          </a:graphicData>
        </a:graphic>
      </p:graphicFrame>
      <p:graphicFrame>
        <p:nvGraphicFramePr>
          <p:cNvPr id="22" name="Object 21"/>
          <p:cNvGraphicFramePr>
            <a:graphicFrameLocks noChangeAspect="1"/>
          </p:cNvGraphicFramePr>
          <p:nvPr>
            <p:extLst>
              <p:ext uri="{D42A27DB-BD31-4B8C-83A1-F6EECF244321}">
                <p14:modId xmlns:p14="http://schemas.microsoft.com/office/powerpoint/2010/main" val="3201837617"/>
              </p:ext>
            </p:extLst>
          </p:nvPr>
        </p:nvGraphicFramePr>
        <p:xfrm>
          <a:off x="4514850" y="4175126"/>
          <a:ext cx="5211763" cy="549275"/>
        </p:xfrm>
        <a:graphic>
          <a:graphicData uri="http://schemas.openxmlformats.org/presentationml/2006/ole">
            <mc:AlternateContent xmlns:mc="http://schemas.openxmlformats.org/markup-compatibility/2006">
              <mc:Choice xmlns:v="urn:schemas-microsoft-com:vml" Requires="v">
                <p:oleObj spid="_x0000_s790854" name="Equation" r:id="rId13" imgW="1943100" imgH="203200" progId="Equation.DSMT4">
                  <p:embed/>
                </p:oleObj>
              </mc:Choice>
              <mc:Fallback>
                <p:oleObj name="Equation" r:id="rId13" imgW="1943100" imgH="203200" progId="Equation.DSMT4">
                  <p:embed/>
                  <p:pic>
                    <p:nvPicPr>
                      <p:cNvPr id="0" name=""/>
                      <p:cNvPicPr/>
                      <p:nvPr/>
                    </p:nvPicPr>
                    <p:blipFill>
                      <a:blip r:embed="rId14"/>
                      <a:stretch>
                        <a:fillRect/>
                      </a:stretch>
                    </p:blipFill>
                    <p:spPr>
                      <a:xfrm>
                        <a:off x="4514850" y="4175126"/>
                        <a:ext cx="5211763" cy="549275"/>
                      </a:xfrm>
                      <a:prstGeom prst="rect">
                        <a:avLst/>
                      </a:prstGeom>
                    </p:spPr>
                  </p:pic>
                </p:oleObj>
              </mc:Fallback>
            </mc:AlternateContent>
          </a:graphicData>
        </a:graphic>
      </p:graphicFrame>
      <p:graphicFrame>
        <p:nvGraphicFramePr>
          <p:cNvPr id="23" name="Object 22"/>
          <p:cNvGraphicFramePr>
            <a:graphicFrameLocks noChangeAspect="1"/>
          </p:cNvGraphicFramePr>
          <p:nvPr>
            <p:extLst>
              <p:ext uri="{D42A27DB-BD31-4B8C-83A1-F6EECF244321}">
                <p14:modId xmlns:p14="http://schemas.microsoft.com/office/powerpoint/2010/main" val="169175510"/>
              </p:ext>
            </p:extLst>
          </p:nvPr>
        </p:nvGraphicFramePr>
        <p:xfrm>
          <a:off x="4476750" y="4852988"/>
          <a:ext cx="6167438" cy="549275"/>
        </p:xfrm>
        <a:graphic>
          <a:graphicData uri="http://schemas.openxmlformats.org/presentationml/2006/ole">
            <mc:AlternateContent xmlns:mc="http://schemas.openxmlformats.org/markup-compatibility/2006">
              <mc:Choice xmlns:v="urn:schemas-microsoft-com:vml" Requires="v">
                <p:oleObj spid="_x0000_s790855" name="Equation" r:id="rId15" imgW="2298700" imgH="203200" progId="Equation.DSMT4">
                  <p:embed/>
                </p:oleObj>
              </mc:Choice>
              <mc:Fallback>
                <p:oleObj name="Equation" r:id="rId15" imgW="2298700" imgH="203200" progId="Equation.DSMT4">
                  <p:embed/>
                  <p:pic>
                    <p:nvPicPr>
                      <p:cNvPr id="0" name=""/>
                      <p:cNvPicPr/>
                      <p:nvPr/>
                    </p:nvPicPr>
                    <p:blipFill>
                      <a:blip r:embed="rId16"/>
                      <a:stretch>
                        <a:fillRect/>
                      </a:stretch>
                    </p:blipFill>
                    <p:spPr>
                      <a:xfrm>
                        <a:off x="4476750" y="4852988"/>
                        <a:ext cx="6167438" cy="549275"/>
                      </a:xfrm>
                      <a:prstGeom prst="rect">
                        <a:avLst/>
                      </a:prstGeom>
                    </p:spPr>
                  </p:pic>
                </p:oleObj>
              </mc:Fallback>
            </mc:AlternateContent>
          </a:graphicData>
        </a:graphic>
      </p:graphicFrame>
      <p:graphicFrame>
        <p:nvGraphicFramePr>
          <p:cNvPr id="25" name="Object 24"/>
          <p:cNvGraphicFramePr>
            <a:graphicFrameLocks noChangeAspect="1"/>
          </p:cNvGraphicFramePr>
          <p:nvPr>
            <p:extLst>
              <p:ext uri="{D42A27DB-BD31-4B8C-83A1-F6EECF244321}">
                <p14:modId xmlns:p14="http://schemas.microsoft.com/office/powerpoint/2010/main" val="2445931085"/>
              </p:ext>
            </p:extLst>
          </p:nvPr>
        </p:nvGraphicFramePr>
        <p:xfrm>
          <a:off x="4410075" y="5491163"/>
          <a:ext cx="6780213" cy="960437"/>
        </p:xfrm>
        <a:graphic>
          <a:graphicData uri="http://schemas.openxmlformats.org/presentationml/2006/ole">
            <mc:AlternateContent xmlns:mc="http://schemas.openxmlformats.org/markup-compatibility/2006">
              <mc:Choice xmlns:v="urn:schemas-microsoft-com:vml" Requires="v">
                <p:oleObj spid="_x0000_s790856" name="Equation" r:id="rId17" imgW="2527300" imgH="355600" progId="Equation.DSMT4">
                  <p:embed/>
                </p:oleObj>
              </mc:Choice>
              <mc:Fallback>
                <p:oleObj name="Equation" r:id="rId17" imgW="2527300" imgH="355600" progId="Equation.DSMT4">
                  <p:embed/>
                  <p:pic>
                    <p:nvPicPr>
                      <p:cNvPr id="0" name=""/>
                      <p:cNvPicPr/>
                      <p:nvPr/>
                    </p:nvPicPr>
                    <p:blipFill>
                      <a:blip r:embed="rId18"/>
                      <a:stretch>
                        <a:fillRect/>
                      </a:stretch>
                    </p:blipFill>
                    <p:spPr>
                      <a:xfrm>
                        <a:off x="4410075" y="5491163"/>
                        <a:ext cx="6780213" cy="960437"/>
                      </a:xfrm>
                      <a:prstGeom prst="rect">
                        <a:avLst/>
                      </a:prstGeom>
                    </p:spPr>
                  </p:pic>
                </p:oleObj>
              </mc:Fallback>
            </mc:AlternateContent>
          </a:graphicData>
        </a:graphic>
      </p:graphicFrame>
      <p:graphicFrame>
        <p:nvGraphicFramePr>
          <p:cNvPr id="26" name="Object 25"/>
          <p:cNvGraphicFramePr>
            <a:graphicFrameLocks noChangeAspect="1"/>
          </p:cNvGraphicFramePr>
          <p:nvPr>
            <p:extLst>
              <p:ext uri="{D42A27DB-BD31-4B8C-83A1-F6EECF244321}">
                <p14:modId xmlns:p14="http://schemas.microsoft.com/office/powerpoint/2010/main" val="3426016201"/>
              </p:ext>
            </p:extLst>
          </p:nvPr>
        </p:nvGraphicFramePr>
        <p:xfrm>
          <a:off x="4545013" y="6288088"/>
          <a:ext cx="7526337" cy="465137"/>
        </p:xfrm>
        <a:graphic>
          <a:graphicData uri="http://schemas.openxmlformats.org/presentationml/2006/ole">
            <mc:AlternateContent xmlns:mc="http://schemas.openxmlformats.org/markup-compatibility/2006">
              <mc:Choice xmlns:v="urn:schemas-microsoft-com:vml" Requires="v">
                <p:oleObj spid="_x0000_s790857" name="Equation" r:id="rId19" imgW="3314700" imgH="203200" progId="Equation.DSMT4">
                  <p:embed/>
                </p:oleObj>
              </mc:Choice>
              <mc:Fallback>
                <p:oleObj name="Equation" r:id="rId19" imgW="3314700" imgH="203200" progId="Equation.DSMT4">
                  <p:embed/>
                  <p:pic>
                    <p:nvPicPr>
                      <p:cNvPr id="0" name=""/>
                      <p:cNvPicPr/>
                      <p:nvPr/>
                    </p:nvPicPr>
                    <p:blipFill>
                      <a:blip r:embed="rId20"/>
                      <a:stretch>
                        <a:fillRect/>
                      </a:stretch>
                    </p:blipFill>
                    <p:spPr>
                      <a:xfrm>
                        <a:off x="4545013" y="6288088"/>
                        <a:ext cx="7526337" cy="465137"/>
                      </a:xfrm>
                      <a:prstGeom prst="rect">
                        <a:avLst/>
                      </a:prstGeom>
                    </p:spPr>
                  </p:pic>
                </p:oleObj>
              </mc:Fallback>
            </mc:AlternateContent>
          </a:graphicData>
        </a:graphic>
      </p:graphicFrame>
      <p:graphicFrame>
        <p:nvGraphicFramePr>
          <p:cNvPr id="27" name="Object 26"/>
          <p:cNvGraphicFramePr>
            <a:graphicFrameLocks noChangeAspect="1"/>
          </p:cNvGraphicFramePr>
          <p:nvPr>
            <p:extLst>
              <p:ext uri="{D42A27DB-BD31-4B8C-83A1-F6EECF244321}">
                <p14:modId xmlns:p14="http://schemas.microsoft.com/office/powerpoint/2010/main" val="1321542133"/>
              </p:ext>
            </p:extLst>
          </p:nvPr>
        </p:nvGraphicFramePr>
        <p:xfrm>
          <a:off x="5143500" y="2278063"/>
          <a:ext cx="4359275" cy="823912"/>
        </p:xfrm>
        <a:graphic>
          <a:graphicData uri="http://schemas.openxmlformats.org/presentationml/2006/ole">
            <mc:AlternateContent xmlns:mc="http://schemas.openxmlformats.org/markup-compatibility/2006">
              <mc:Choice xmlns:v="urn:schemas-microsoft-com:vml" Requires="v">
                <p:oleObj spid="_x0000_s790858" name="Equation" r:id="rId21" imgW="1625600" imgH="304800" progId="Equation.DSMT4">
                  <p:embed/>
                </p:oleObj>
              </mc:Choice>
              <mc:Fallback>
                <p:oleObj name="Equation" r:id="rId21" imgW="1625600" imgH="304800" progId="Equation.DSMT4">
                  <p:embed/>
                  <p:pic>
                    <p:nvPicPr>
                      <p:cNvPr id="0" name=""/>
                      <p:cNvPicPr/>
                      <p:nvPr/>
                    </p:nvPicPr>
                    <p:blipFill>
                      <a:blip r:embed="rId22"/>
                      <a:stretch>
                        <a:fillRect/>
                      </a:stretch>
                    </p:blipFill>
                    <p:spPr>
                      <a:xfrm>
                        <a:off x="5143500" y="2278063"/>
                        <a:ext cx="4359275" cy="823912"/>
                      </a:xfrm>
                      <a:prstGeom prst="rect">
                        <a:avLst/>
                      </a:prstGeom>
                    </p:spPr>
                  </p:pic>
                </p:oleObj>
              </mc:Fallback>
            </mc:AlternateContent>
          </a:graphicData>
        </a:graphic>
      </p:graphicFrame>
    </p:spTree>
    <p:extLst>
      <p:ext uri="{BB962C8B-B14F-4D97-AF65-F5344CB8AC3E}">
        <p14:creationId xmlns:p14="http://schemas.microsoft.com/office/powerpoint/2010/main" val="22466057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Poisson Processes</a:t>
            </a:r>
            <a:endParaRPr lang="en-US" dirty="0"/>
          </a:p>
        </p:txBody>
      </p:sp>
      <p:pic>
        <p:nvPicPr>
          <p:cNvPr id="6" name="Picture 5" descr="Screen Shot 2016-07-09 at 6.31.1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5466" y="1032933"/>
            <a:ext cx="5289258" cy="5554134"/>
          </a:xfrm>
          <a:prstGeom prst="rect">
            <a:avLst/>
          </a:prstGeom>
        </p:spPr>
      </p:pic>
    </p:spTree>
    <p:extLst>
      <p:ext uri="{BB962C8B-B14F-4D97-AF65-F5344CB8AC3E}">
        <p14:creationId xmlns:p14="http://schemas.microsoft.com/office/powerpoint/2010/main" val="631659790"/>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Variograms</a:t>
            </a:r>
            <a:endParaRPr lang="en-US" dirty="0"/>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2352004850"/>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Variograms</a:t>
            </a:r>
            <a:endParaRPr lang="en-US" dirty="0"/>
          </a:p>
        </p:txBody>
      </p:sp>
      <p:sp>
        <p:nvSpPr>
          <p:cNvPr id="3" name="Content Placeholder 2"/>
          <p:cNvSpPr>
            <a:spLocks noGrp="1"/>
          </p:cNvSpPr>
          <p:nvPr>
            <p:ph sz="quarter" idx="10"/>
          </p:nvPr>
        </p:nvSpPr>
        <p:spPr/>
        <p:txBody>
          <a:bodyPr/>
          <a:lstStyle/>
          <a:p>
            <a:r>
              <a:rPr lang="en-US" dirty="0" smtClean="0"/>
              <a:t>Describes spatial correlations</a:t>
            </a:r>
          </a:p>
          <a:p>
            <a:pPr lvl="1"/>
            <a:r>
              <a:rPr lang="en-US" dirty="0" smtClean="0"/>
              <a:t>In a way that histograms don’t.</a:t>
            </a:r>
            <a:endParaRPr lang="en-US" dirty="0"/>
          </a:p>
        </p:txBody>
      </p:sp>
      <p:pic>
        <p:nvPicPr>
          <p:cNvPr id="4" name="Picture 3" descr="IMG_1463.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2266" y="2874422"/>
            <a:ext cx="4521201" cy="3390901"/>
          </a:xfrm>
          <a:prstGeom prst="rect">
            <a:avLst/>
          </a:prstGeom>
        </p:spPr>
      </p:pic>
      <p:pic>
        <p:nvPicPr>
          <p:cNvPr id="5" name="Picture 4" descr="IMG_1462.JPG"/>
          <p:cNvPicPr>
            <a:picLocks noChangeAspect="1"/>
          </p:cNvPicPr>
          <p:nvPr/>
        </p:nvPicPr>
        <p:blipFill rotWithShape="1">
          <a:blip r:embed="rId4">
            <a:extLst>
              <a:ext uri="{28A0092B-C50C-407E-A947-70E740481C1C}">
                <a14:useLocalDpi xmlns:a14="http://schemas.microsoft.com/office/drawing/2010/main" val="0"/>
              </a:ext>
            </a:extLst>
          </a:blip>
          <a:srcRect l="12892" t="16841"/>
          <a:stretch/>
        </p:blipFill>
        <p:spPr>
          <a:xfrm>
            <a:off x="6671734" y="2853595"/>
            <a:ext cx="4741332" cy="3394793"/>
          </a:xfrm>
          <a:prstGeom prst="rect">
            <a:avLst/>
          </a:prstGeom>
        </p:spPr>
      </p:pic>
      <p:pic>
        <p:nvPicPr>
          <p:cNvPr id="6" name="Picture 5" descr="IMG_1463.JPG"/>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1185336" y="2874425"/>
            <a:ext cx="4521201" cy="3390901"/>
          </a:xfrm>
          <a:prstGeom prst="rect">
            <a:avLst/>
          </a:prstGeom>
        </p:spPr>
      </p:pic>
      <p:pic>
        <p:nvPicPr>
          <p:cNvPr id="7" name="Picture 6" descr="IMG_1462.JPG"/>
          <p:cNvPicPr>
            <a:picLocks noChangeAspect="1"/>
          </p:cNvPicPr>
          <p:nvPr/>
        </p:nvPicPr>
        <p:blipFill rotWithShape="1">
          <a:blip r:embed="rId7">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rcRect l="12892" t="16841"/>
          <a:stretch/>
        </p:blipFill>
        <p:spPr>
          <a:xfrm>
            <a:off x="6654804" y="2853598"/>
            <a:ext cx="4741332" cy="3394793"/>
          </a:xfrm>
          <a:prstGeom prst="rect">
            <a:avLst/>
          </a:prstGeom>
        </p:spPr>
      </p:pic>
    </p:spTree>
    <p:extLst>
      <p:ext uri="{BB962C8B-B14F-4D97-AF65-F5344CB8AC3E}">
        <p14:creationId xmlns:p14="http://schemas.microsoft.com/office/powerpoint/2010/main" val="1355335590"/>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G_1463.JPG"/>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202266" y="2874422"/>
            <a:ext cx="4521201" cy="3390901"/>
          </a:xfrm>
          <a:prstGeom prst="rect">
            <a:avLst/>
          </a:prstGeom>
        </p:spPr>
      </p:pic>
      <p:pic>
        <p:nvPicPr>
          <p:cNvPr id="5" name="Picture 4" descr="IMG_1462.JPG"/>
          <p:cNvPicPr>
            <a:picLocks noChangeAspect="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12892" t="16841"/>
          <a:stretch/>
        </p:blipFill>
        <p:spPr>
          <a:xfrm>
            <a:off x="6671734" y="2853595"/>
            <a:ext cx="4741332" cy="3394793"/>
          </a:xfrm>
          <a:prstGeom prst="rect">
            <a:avLst/>
          </a:prstGeom>
        </p:spPr>
      </p:pic>
      <p:pic>
        <p:nvPicPr>
          <p:cNvPr id="14" name="Picture 13" descr="hist1.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44133" y="118534"/>
            <a:ext cx="3454400" cy="2590800"/>
          </a:xfrm>
          <a:prstGeom prst="rect">
            <a:avLst/>
          </a:prstGeom>
        </p:spPr>
      </p:pic>
      <p:pic>
        <p:nvPicPr>
          <p:cNvPr id="15" name="Picture 14" descr="hist2.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81332" y="50799"/>
            <a:ext cx="3646311" cy="2734733"/>
          </a:xfrm>
          <a:prstGeom prst="rect">
            <a:avLst/>
          </a:prstGeom>
        </p:spPr>
      </p:pic>
      <p:sp>
        <p:nvSpPr>
          <p:cNvPr id="16" name="TextBox 15"/>
          <p:cNvSpPr txBox="1"/>
          <p:nvPr/>
        </p:nvSpPr>
        <p:spPr>
          <a:xfrm>
            <a:off x="4995334" y="237065"/>
            <a:ext cx="2438399" cy="2246769"/>
          </a:xfrm>
          <a:prstGeom prst="rect">
            <a:avLst/>
          </a:prstGeom>
          <a:noFill/>
        </p:spPr>
        <p:txBody>
          <a:bodyPr wrap="square" rtlCol="0">
            <a:spAutoFit/>
          </a:bodyPr>
          <a:lstStyle/>
          <a:p>
            <a:pPr algn="ctr"/>
            <a:r>
              <a:rPr lang="en-US" sz="2800" dirty="0" smtClean="0">
                <a:latin typeface="Times"/>
                <a:cs typeface="Times"/>
              </a:rPr>
              <a:t>Histograms do not reflect that nearby points are more correlated</a:t>
            </a:r>
            <a:endParaRPr lang="en-US" sz="2800" dirty="0">
              <a:latin typeface="Times"/>
              <a:cs typeface="Times"/>
            </a:endParaRPr>
          </a:p>
        </p:txBody>
      </p:sp>
      <p:sp>
        <p:nvSpPr>
          <p:cNvPr id="17" name="TextBox 16"/>
          <p:cNvSpPr txBox="1"/>
          <p:nvPr/>
        </p:nvSpPr>
        <p:spPr>
          <a:xfrm>
            <a:off x="10651067" y="2336800"/>
            <a:ext cx="588848" cy="369332"/>
          </a:xfrm>
          <a:prstGeom prst="rect">
            <a:avLst/>
          </a:prstGeom>
          <a:noFill/>
        </p:spPr>
        <p:txBody>
          <a:bodyPr wrap="none" rtlCol="0">
            <a:spAutoFit/>
          </a:bodyPr>
          <a:lstStyle/>
          <a:p>
            <a:r>
              <a:rPr lang="en-US" dirty="0" smtClean="0"/>
              <a:t>gray</a:t>
            </a:r>
            <a:endParaRPr lang="en-US" dirty="0"/>
          </a:p>
        </p:txBody>
      </p:sp>
      <p:sp>
        <p:nvSpPr>
          <p:cNvPr id="19" name="TextBox 18"/>
          <p:cNvSpPr txBox="1"/>
          <p:nvPr/>
        </p:nvSpPr>
        <p:spPr>
          <a:xfrm>
            <a:off x="7738534" y="186267"/>
            <a:ext cx="1133644" cy="369332"/>
          </a:xfrm>
          <a:prstGeom prst="rect">
            <a:avLst/>
          </a:prstGeom>
          <a:noFill/>
        </p:spPr>
        <p:txBody>
          <a:bodyPr wrap="none" rtlCol="0">
            <a:spAutoFit/>
          </a:bodyPr>
          <a:lstStyle/>
          <a:p>
            <a:r>
              <a:rPr lang="en-US" dirty="0" smtClean="0"/>
              <a:t>frequency</a:t>
            </a:r>
            <a:endParaRPr lang="en-US" dirty="0"/>
          </a:p>
        </p:txBody>
      </p:sp>
      <p:sp>
        <p:nvSpPr>
          <p:cNvPr id="20" name="TextBox 19"/>
          <p:cNvSpPr txBox="1"/>
          <p:nvPr/>
        </p:nvSpPr>
        <p:spPr>
          <a:xfrm>
            <a:off x="4927601" y="2336801"/>
            <a:ext cx="588848" cy="369332"/>
          </a:xfrm>
          <a:prstGeom prst="rect">
            <a:avLst/>
          </a:prstGeom>
          <a:noFill/>
        </p:spPr>
        <p:txBody>
          <a:bodyPr wrap="none" rtlCol="0">
            <a:spAutoFit/>
          </a:bodyPr>
          <a:lstStyle/>
          <a:p>
            <a:r>
              <a:rPr lang="en-US" dirty="0" smtClean="0"/>
              <a:t>gray</a:t>
            </a:r>
            <a:endParaRPr lang="en-US" dirty="0"/>
          </a:p>
        </p:txBody>
      </p:sp>
      <p:sp>
        <p:nvSpPr>
          <p:cNvPr id="21" name="TextBox 20"/>
          <p:cNvSpPr txBox="1"/>
          <p:nvPr/>
        </p:nvSpPr>
        <p:spPr>
          <a:xfrm>
            <a:off x="931334" y="50800"/>
            <a:ext cx="1133644" cy="369332"/>
          </a:xfrm>
          <a:prstGeom prst="rect">
            <a:avLst/>
          </a:prstGeom>
          <a:noFill/>
        </p:spPr>
        <p:txBody>
          <a:bodyPr wrap="none" rtlCol="0">
            <a:spAutoFit/>
          </a:bodyPr>
          <a:lstStyle/>
          <a:p>
            <a:r>
              <a:rPr lang="en-US" dirty="0" smtClean="0"/>
              <a:t>frequency</a:t>
            </a:r>
            <a:endParaRPr lang="en-US" dirty="0"/>
          </a:p>
        </p:txBody>
      </p:sp>
    </p:spTree>
    <p:extLst>
      <p:ext uri="{BB962C8B-B14F-4D97-AF65-F5344CB8AC3E}">
        <p14:creationId xmlns:p14="http://schemas.microsoft.com/office/powerpoint/2010/main" val="319061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G_1463.JPG"/>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202266" y="2874422"/>
            <a:ext cx="4521201" cy="3390901"/>
          </a:xfrm>
          <a:prstGeom prst="rect">
            <a:avLst/>
          </a:prstGeom>
        </p:spPr>
      </p:pic>
      <p:pic>
        <p:nvPicPr>
          <p:cNvPr id="5" name="Picture 4" descr="IMG_1462.JPG"/>
          <p:cNvPicPr>
            <a:picLocks noChangeAspect="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12892" t="16841"/>
          <a:stretch/>
        </p:blipFill>
        <p:spPr>
          <a:xfrm>
            <a:off x="6671734" y="2853595"/>
            <a:ext cx="4741332" cy="3394793"/>
          </a:xfrm>
          <a:prstGeom prst="rect">
            <a:avLst/>
          </a:prstGeom>
        </p:spPr>
      </p:pic>
      <p:sp>
        <p:nvSpPr>
          <p:cNvPr id="16" name="TextBox 15"/>
          <p:cNvSpPr txBox="1"/>
          <p:nvPr/>
        </p:nvSpPr>
        <p:spPr>
          <a:xfrm>
            <a:off x="4995334" y="237065"/>
            <a:ext cx="2438399" cy="2246769"/>
          </a:xfrm>
          <a:prstGeom prst="rect">
            <a:avLst/>
          </a:prstGeom>
          <a:noFill/>
        </p:spPr>
        <p:txBody>
          <a:bodyPr wrap="square" rtlCol="0">
            <a:spAutoFit/>
          </a:bodyPr>
          <a:lstStyle/>
          <a:p>
            <a:pPr algn="ctr"/>
            <a:r>
              <a:rPr lang="en-US" sz="2800" dirty="0" err="1" smtClean="0">
                <a:latin typeface="Times"/>
                <a:cs typeface="Times"/>
              </a:rPr>
              <a:t>Variograms</a:t>
            </a:r>
            <a:r>
              <a:rPr lang="en-US" sz="2800" dirty="0">
                <a:latin typeface="Times"/>
                <a:cs typeface="Times"/>
              </a:rPr>
              <a:t> </a:t>
            </a:r>
            <a:r>
              <a:rPr lang="en-US" sz="2800" dirty="0" smtClean="0">
                <a:latin typeface="Times"/>
                <a:cs typeface="Times"/>
              </a:rPr>
              <a:t>show how much nearby points are correlated</a:t>
            </a:r>
            <a:endParaRPr lang="en-US" sz="2800" dirty="0">
              <a:latin typeface="Times"/>
              <a:cs typeface="Times"/>
            </a:endParaRPr>
          </a:p>
        </p:txBody>
      </p:sp>
      <p:cxnSp>
        <p:nvCxnSpPr>
          <p:cNvPr id="3" name="Straight Arrow Connector 2"/>
          <p:cNvCxnSpPr/>
          <p:nvPr/>
        </p:nvCxnSpPr>
        <p:spPr>
          <a:xfrm>
            <a:off x="7450667" y="2540000"/>
            <a:ext cx="4047066" cy="1693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7467600" y="389467"/>
            <a:ext cx="16933" cy="21674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1066800" y="2455333"/>
            <a:ext cx="4047066" cy="1693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V="1">
            <a:off x="1083733" y="304800"/>
            <a:ext cx="16933" cy="21674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Freeform 6"/>
          <p:cNvSpPr/>
          <p:nvPr/>
        </p:nvSpPr>
        <p:spPr>
          <a:xfrm>
            <a:off x="1094789" y="582633"/>
            <a:ext cx="3240144" cy="1903011"/>
          </a:xfrm>
          <a:custGeom>
            <a:avLst/>
            <a:gdLst>
              <a:gd name="connsiteX0" fmla="*/ 22811 w 3240144"/>
              <a:gd name="connsiteY0" fmla="*/ 1855767 h 1903011"/>
              <a:gd name="connsiteX1" fmla="*/ 22811 w 3240144"/>
              <a:gd name="connsiteY1" fmla="*/ 1788034 h 1903011"/>
              <a:gd name="connsiteX2" fmla="*/ 259878 w 3240144"/>
              <a:gd name="connsiteY2" fmla="*/ 856700 h 1903011"/>
              <a:gd name="connsiteX3" fmla="*/ 547744 w 3240144"/>
              <a:gd name="connsiteY3" fmla="*/ 145500 h 1903011"/>
              <a:gd name="connsiteX4" fmla="*/ 1496011 w 3240144"/>
              <a:gd name="connsiteY4" fmla="*/ 10034 h 1903011"/>
              <a:gd name="connsiteX5" fmla="*/ 3240144 w 3240144"/>
              <a:gd name="connsiteY5" fmla="*/ 10034 h 19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0144" h="1903011">
                <a:moveTo>
                  <a:pt x="22811" y="1855767"/>
                </a:moveTo>
                <a:cubicBezTo>
                  <a:pt x="3055" y="1905156"/>
                  <a:pt x="-16700" y="1954545"/>
                  <a:pt x="22811" y="1788034"/>
                </a:cubicBezTo>
                <a:cubicBezTo>
                  <a:pt x="62322" y="1621523"/>
                  <a:pt x="172389" y="1130456"/>
                  <a:pt x="259878" y="856700"/>
                </a:cubicBezTo>
                <a:cubicBezTo>
                  <a:pt x="347367" y="582944"/>
                  <a:pt x="341722" y="286611"/>
                  <a:pt x="547744" y="145500"/>
                </a:cubicBezTo>
                <a:cubicBezTo>
                  <a:pt x="753766" y="4389"/>
                  <a:pt x="1047278" y="32612"/>
                  <a:pt x="1496011" y="10034"/>
                </a:cubicBezTo>
                <a:cubicBezTo>
                  <a:pt x="1944744" y="-12544"/>
                  <a:pt x="3240144" y="10034"/>
                  <a:pt x="3240144" y="10034"/>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Freeform 7"/>
          <p:cNvSpPr/>
          <p:nvPr/>
        </p:nvSpPr>
        <p:spPr>
          <a:xfrm>
            <a:off x="7501467" y="711200"/>
            <a:ext cx="3810000" cy="1811867"/>
          </a:xfrm>
          <a:custGeom>
            <a:avLst/>
            <a:gdLst>
              <a:gd name="connsiteX0" fmla="*/ 0 w 3810000"/>
              <a:gd name="connsiteY0" fmla="*/ 1811867 h 1811867"/>
              <a:gd name="connsiteX1" fmla="*/ 1185333 w 3810000"/>
              <a:gd name="connsiteY1" fmla="*/ 931333 h 1811867"/>
              <a:gd name="connsiteX2" fmla="*/ 2607733 w 3810000"/>
              <a:gd name="connsiteY2" fmla="*/ 169333 h 1811867"/>
              <a:gd name="connsiteX3" fmla="*/ 3810000 w 3810000"/>
              <a:gd name="connsiteY3" fmla="*/ 0 h 1811867"/>
            </a:gdLst>
            <a:ahLst/>
            <a:cxnLst>
              <a:cxn ang="0">
                <a:pos x="connsiteX0" y="connsiteY0"/>
              </a:cxn>
              <a:cxn ang="0">
                <a:pos x="connsiteX1" y="connsiteY1"/>
              </a:cxn>
              <a:cxn ang="0">
                <a:pos x="connsiteX2" y="connsiteY2"/>
              </a:cxn>
              <a:cxn ang="0">
                <a:pos x="connsiteX3" y="connsiteY3"/>
              </a:cxn>
            </a:cxnLst>
            <a:rect l="l" t="t" r="r" b="b"/>
            <a:pathLst>
              <a:path w="3810000" h="1811867">
                <a:moveTo>
                  <a:pt x="0" y="1811867"/>
                </a:moveTo>
                <a:cubicBezTo>
                  <a:pt x="375355" y="1508478"/>
                  <a:pt x="750711" y="1205089"/>
                  <a:pt x="1185333" y="931333"/>
                </a:cubicBezTo>
                <a:cubicBezTo>
                  <a:pt x="1619955" y="657577"/>
                  <a:pt x="2170289" y="324555"/>
                  <a:pt x="2607733" y="169333"/>
                </a:cubicBezTo>
                <a:cubicBezTo>
                  <a:pt x="3045178" y="14111"/>
                  <a:pt x="3810000" y="0"/>
                  <a:pt x="3810000" y="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p:cNvSpPr txBox="1"/>
          <p:nvPr/>
        </p:nvSpPr>
        <p:spPr>
          <a:xfrm>
            <a:off x="2387600" y="1269999"/>
            <a:ext cx="2472267" cy="923330"/>
          </a:xfrm>
          <a:prstGeom prst="rect">
            <a:avLst/>
          </a:prstGeom>
          <a:noFill/>
        </p:spPr>
        <p:txBody>
          <a:bodyPr wrap="square" rtlCol="0">
            <a:spAutoFit/>
          </a:bodyPr>
          <a:lstStyle/>
          <a:p>
            <a:r>
              <a:rPr lang="en-US" dirty="0" smtClean="0"/>
              <a:t>nearby points are as correlated as far away points</a:t>
            </a:r>
            <a:endParaRPr lang="en-US" dirty="0"/>
          </a:p>
        </p:txBody>
      </p:sp>
      <p:cxnSp>
        <p:nvCxnSpPr>
          <p:cNvPr id="18" name="Straight Arrow Connector 17"/>
          <p:cNvCxnSpPr/>
          <p:nvPr/>
        </p:nvCxnSpPr>
        <p:spPr>
          <a:xfrm flipH="1" flipV="1">
            <a:off x="1811867" y="846667"/>
            <a:ext cx="355600" cy="89746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flipV="1">
            <a:off x="3911600" y="795867"/>
            <a:ext cx="372533" cy="508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4351866" y="2116667"/>
            <a:ext cx="970826" cy="369332"/>
          </a:xfrm>
          <a:prstGeom prst="rect">
            <a:avLst/>
          </a:prstGeom>
          <a:noFill/>
        </p:spPr>
        <p:txBody>
          <a:bodyPr wrap="none" rtlCol="0">
            <a:spAutoFit/>
          </a:bodyPr>
          <a:lstStyle/>
          <a:p>
            <a:r>
              <a:rPr lang="en-US" dirty="0" smtClean="0"/>
              <a:t>distance</a:t>
            </a:r>
            <a:endParaRPr lang="en-US" dirty="0"/>
          </a:p>
        </p:txBody>
      </p:sp>
      <p:sp>
        <p:nvSpPr>
          <p:cNvPr id="22" name="TextBox 21"/>
          <p:cNvSpPr txBox="1"/>
          <p:nvPr/>
        </p:nvSpPr>
        <p:spPr>
          <a:xfrm>
            <a:off x="10820399" y="2218265"/>
            <a:ext cx="970826" cy="369332"/>
          </a:xfrm>
          <a:prstGeom prst="rect">
            <a:avLst/>
          </a:prstGeom>
          <a:noFill/>
        </p:spPr>
        <p:txBody>
          <a:bodyPr wrap="none" rtlCol="0">
            <a:spAutoFit/>
          </a:bodyPr>
          <a:lstStyle/>
          <a:p>
            <a:r>
              <a:rPr lang="en-US" dirty="0" smtClean="0"/>
              <a:t>distance</a:t>
            </a:r>
            <a:endParaRPr lang="en-US" dirty="0"/>
          </a:p>
        </p:txBody>
      </p:sp>
      <p:sp>
        <p:nvSpPr>
          <p:cNvPr id="23" name="TextBox 22"/>
          <p:cNvSpPr txBox="1"/>
          <p:nvPr/>
        </p:nvSpPr>
        <p:spPr>
          <a:xfrm>
            <a:off x="9143999" y="1507066"/>
            <a:ext cx="3048001" cy="646331"/>
          </a:xfrm>
          <a:prstGeom prst="rect">
            <a:avLst/>
          </a:prstGeom>
          <a:noFill/>
        </p:spPr>
        <p:txBody>
          <a:bodyPr wrap="square" rtlCol="0">
            <a:spAutoFit/>
          </a:bodyPr>
          <a:lstStyle/>
          <a:p>
            <a:r>
              <a:rPr lang="en-US" dirty="0" smtClean="0"/>
              <a:t>nearby points are more correlated as far away points</a:t>
            </a:r>
            <a:endParaRPr lang="en-US" dirty="0"/>
          </a:p>
        </p:txBody>
      </p:sp>
      <p:cxnSp>
        <p:nvCxnSpPr>
          <p:cNvPr id="24" name="Straight Arrow Connector 23"/>
          <p:cNvCxnSpPr/>
          <p:nvPr/>
        </p:nvCxnSpPr>
        <p:spPr>
          <a:xfrm flipH="1" flipV="1">
            <a:off x="8568267" y="1879600"/>
            <a:ext cx="491066" cy="101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V="1">
            <a:off x="10803466" y="1032934"/>
            <a:ext cx="372533" cy="508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507999" y="0"/>
            <a:ext cx="1138766" cy="369332"/>
          </a:xfrm>
          <a:prstGeom prst="rect">
            <a:avLst/>
          </a:prstGeom>
          <a:noFill/>
        </p:spPr>
        <p:txBody>
          <a:bodyPr wrap="none" rtlCol="0">
            <a:spAutoFit/>
          </a:bodyPr>
          <a:lstStyle/>
          <a:p>
            <a:r>
              <a:rPr lang="en-US" dirty="0" err="1" smtClean="0"/>
              <a:t>variogram</a:t>
            </a:r>
            <a:endParaRPr lang="en-US" dirty="0"/>
          </a:p>
        </p:txBody>
      </p:sp>
      <p:sp>
        <p:nvSpPr>
          <p:cNvPr id="28" name="TextBox 27"/>
          <p:cNvSpPr txBox="1"/>
          <p:nvPr/>
        </p:nvSpPr>
        <p:spPr>
          <a:xfrm>
            <a:off x="7196666" y="0"/>
            <a:ext cx="1138766" cy="369332"/>
          </a:xfrm>
          <a:prstGeom prst="rect">
            <a:avLst/>
          </a:prstGeom>
          <a:noFill/>
        </p:spPr>
        <p:txBody>
          <a:bodyPr wrap="none" rtlCol="0">
            <a:spAutoFit/>
          </a:bodyPr>
          <a:lstStyle/>
          <a:p>
            <a:r>
              <a:rPr lang="en-US" dirty="0" err="1" smtClean="0"/>
              <a:t>variogram</a:t>
            </a:r>
            <a:endParaRPr lang="en-US" dirty="0"/>
          </a:p>
        </p:txBody>
      </p:sp>
    </p:spTree>
    <p:extLst>
      <p:ext uri="{BB962C8B-B14F-4D97-AF65-F5344CB8AC3E}">
        <p14:creationId xmlns:p14="http://schemas.microsoft.com/office/powerpoint/2010/main" val="220568652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7" grpId="0" animBg="1"/>
      <p:bldP spid="8" grpId="0" animBg="1"/>
      <p:bldP spid="10" grpId="0"/>
      <p:bldP spid="21" grpId="0"/>
      <p:bldP spid="22" grpId="0"/>
      <p:bldP spid="23" grpId="0"/>
      <p:bldP spid="27" grpId="0"/>
      <p:bldP spid="28"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graphicFrame>
        <p:nvGraphicFramePr>
          <p:cNvPr id="4" name="Content Placeholder 3"/>
          <p:cNvGraphicFramePr>
            <a:graphicFrameLocks noGrp="1" noChangeAspect="1"/>
          </p:cNvGraphicFramePr>
          <p:nvPr>
            <p:ph sz="quarter" idx="10"/>
            <p:extLst>
              <p:ext uri="{D42A27DB-BD31-4B8C-83A1-F6EECF244321}">
                <p14:modId xmlns:p14="http://schemas.microsoft.com/office/powerpoint/2010/main" val="783935174"/>
              </p:ext>
            </p:extLst>
          </p:nvPr>
        </p:nvGraphicFramePr>
        <p:xfrm>
          <a:off x="2913591" y="3894138"/>
          <a:ext cx="8699500" cy="1114425"/>
        </p:xfrm>
        <a:graphic>
          <a:graphicData uri="http://schemas.openxmlformats.org/presentationml/2006/ole">
            <mc:AlternateContent xmlns:mc="http://schemas.openxmlformats.org/markup-compatibility/2006">
              <mc:Choice xmlns:v="urn:schemas-microsoft-com:vml" Requires="v">
                <p:oleObj spid="_x0000_s706212" name="Equation" r:id="rId4" imgW="3073400" imgH="393700" progId="Equation.DSMT4">
                  <p:embed/>
                </p:oleObj>
              </mc:Choice>
              <mc:Fallback>
                <p:oleObj name="Equation" r:id="rId4" imgW="3073400" imgH="393700" progId="Equation.DSMT4">
                  <p:embed/>
                  <p:pic>
                    <p:nvPicPr>
                      <p:cNvPr id="0" name=""/>
                      <p:cNvPicPr/>
                      <p:nvPr/>
                    </p:nvPicPr>
                    <p:blipFill>
                      <a:blip r:embed="rId5"/>
                      <a:stretch>
                        <a:fillRect/>
                      </a:stretch>
                    </p:blipFill>
                    <p:spPr>
                      <a:xfrm>
                        <a:off x="2913591" y="3894138"/>
                        <a:ext cx="8699500" cy="1114425"/>
                      </a:xfrm>
                      <a:prstGeom prst="rect">
                        <a:avLst/>
                      </a:prstGeom>
                    </p:spPr>
                  </p:pic>
                </p:oleObj>
              </mc:Fallback>
            </mc:AlternateContent>
          </a:graphicData>
        </a:graphic>
      </p:graphicFrame>
      <p:graphicFrame>
        <p:nvGraphicFramePr>
          <p:cNvPr id="5" name="Content Placeholder 3"/>
          <p:cNvGraphicFramePr>
            <a:graphicFrameLocks noChangeAspect="1"/>
          </p:cNvGraphicFramePr>
          <p:nvPr>
            <p:extLst>
              <p:ext uri="{D42A27DB-BD31-4B8C-83A1-F6EECF244321}">
                <p14:modId xmlns:p14="http://schemas.microsoft.com/office/powerpoint/2010/main" val="4065461316"/>
              </p:ext>
            </p:extLst>
          </p:nvPr>
        </p:nvGraphicFramePr>
        <p:xfrm>
          <a:off x="2343680" y="880004"/>
          <a:ext cx="4452937" cy="574675"/>
        </p:xfrm>
        <a:graphic>
          <a:graphicData uri="http://schemas.openxmlformats.org/presentationml/2006/ole">
            <mc:AlternateContent xmlns:mc="http://schemas.openxmlformats.org/markup-compatibility/2006">
              <mc:Choice xmlns:v="urn:schemas-microsoft-com:vml" Requires="v">
                <p:oleObj spid="_x0000_s706213" name="Equation" r:id="rId6" imgW="1574800" imgH="203200" progId="Equation.DSMT4">
                  <p:embed/>
                </p:oleObj>
              </mc:Choice>
              <mc:Fallback>
                <p:oleObj name="Equation" r:id="rId6" imgW="1574800" imgH="203200" progId="Equation.DSMT4">
                  <p:embed/>
                  <p:pic>
                    <p:nvPicPr>
                      <p:cNvPr id="0" name=""/>
                      <p:cNvPicPr/>
                      <p:nvPr/>
                    </p:nvPicPr>
                    <p:blipFill>
                      <a:blip r:embed="rId7"/>
                      <a:stretch>
                        <a:fillRect/>
                      </a:stretch>
                    </p:blipFill>
                    <p:spPr>
                      <a:xfrm>
                        <a:off x="2343680" y="880004"/>
                        <a:ext cx="4452937" cy="574675"/>
                      </a:xfrm>
                      <a:prstGeom prst="rect">
                        <a:avLst/>
                      </a:prstGeom>
                    </p:spPr>
                  </p:pic>
                </p:oleObj>
              </mc:Fallback>
            </mc:AlternateContent>
          </a:graphicData>
        </a:graphic>
      </p:graphicFrame>
      <p:graphicFrame>
        <p:nvGraphicFramePr>
          <p:cNvPr id="6" name="Content Placeholder 3"/>
          <p:cNvGraphicFramePr>
            <a:graphicFrameLocks noChangeAspect="1"/>
          </p:cNvGraphicFramePr>
          <p:nvPr>
            <p:extLst>
              <p:ext uri="{D42A27DB-BD31-4B8C-83A1-F6EECF244321}">
                <p14:modId xmlns:p14="http://schemas.microsoft.com/office/powerpoint/2010/main" val="3584333273"/>
              </p:ext>
            </p:extLst>
          </p:nvPr>
        </p:nvGraphicFramePr>
        <p:xfrm>
          <a:off x="2195513" y="1573213"/>
          <a:ext cx="6140450" cy="574675"/>
        </p:xfrm>
        <a:graphic>
          <a:graphicData uri="http://schemas.openxmlformats.org/presentationml/2006/ole">
            <mc:AlternateContent xmlns:mc="http://schemas.openxmlformats.org/markup-compatibility/2006">
              <mc:Choice xmlns:v="urn:schemas-microsoft-com:vml" Requires="v">
                <p:oleObj spid="_x0000_s706214" name="Equation" r:id="rId8" imgW="2171700" imgH="203200" progId="Equation.DSMT4">
                  <p:embed/>
                </p:oleObj>
              </mc:Choice>
              <mc:Fallback>
                <p:oleObj name="Equation" r:id="rId8" imgW="2171700" imgH="203200" progId="Equation.DSMT4">
                  <p:embed/>
                  <p:pic>
                    <p:nvPicPr>
                      <p:cNvPr id="0" name=""/>
                      <p:cNvPicPr/>
                      <p:nvPr/>
                    </p:nvPicPr>
                    <p:blipFill>
                      <a:blip r:embed="rId9"/>
                      <a:stretch>
                        <a:fillRect/>
                      </a:stretch>
                    </p:blipFill>
                    <p:spPr>
                      <a:xfrm>
                        <a:off x="2195513" y="1573213"/>
                        <a:ext cx="6140450" cy="574675"/>
                      </a:xfrm>
                      <a:prstGeom prst="rect">
                        <a:avLst/>
                      </a:prstGeom>
                    </p:spPr>
                  </p:pic>
                </p:oleObj>
              </mc:Fallback>
            </mc:AlternateContent>
          </a:graphicData>
        </a:graphic>
      </p:graphicFrame>
      <p:graphicFrame>
        <p:nvGraphicFramePr>
          <p:cNvPr id="7" name="Content Placeholder 3"/>
          <p:cNvGraphicFramePr>
            <a:graphicFrameLocks noChangeAspect="1"/>
          </p:cNvGraphicFramePr>
          <p:nvPr>
            <p:extLst>
              <p:ext uri="{D42A27DB-BD31-4B8C-83A1-F6EECF244321}">
                <p14:modId xmlns:p14="http://schemas.microsoft.com/office/powerpoint/2010/main" val="885042590"/>
              </p:ext>
            </p:extLst>
          </p:nvPr>
        </p:nvGraphicFramePr>
        <p:xfrm>
          <a:off x="998538" y="2319338"/>
          <a:ext cx="10126662" cy="574675"/>
        </p:xfrm>
        <a:graphic>
          <a:graphicData uri="http://schemas.openxmlformats.org/presentationml/2006/ole">
            <mc:AlternateContent xmlns:mc="http://schemas.openxmlformats.org/markup-compatibility/2006">
              <mc:Choice xmlns:v="urn:schemas-microsoft-com:vml" Requires="v">
                <p:oleObj spid="_x0000_s706215" name="Equation" r:id="rId10" imgW="3581400" imgH="203200" progId="Equation.DSMT4">
                  <p:embed/>
                </p:oleObj>
              </mc:Choice>
              <mc:Fallback>
                <p:oleObj name="Equation" r:id="rId10" imgW="3581400" imgH="203200" progId="Equation.DSMT4">
                  <p:embed/>
                  <p:pic>
                    <p:nvPicPr>
                      <p:cNvPr id="0" name=""/>
                      <p:cNvPicPr/>
                      <p:nvPr/>
                    </p:nvPicPr>
                    <p:blipFill>
                      <a:blip r:embed="rId11"/>
                      <a:stretch>
                        <a:fillRect/>
                      </a:stretch>
                    </p:blipFill>
                    <p:spPr>
                      <a:xfrm>
                        <a:off x="998538" y="2319338"/>
                        <a:ext cx="10126662" cy="574675"/>
                      </a:xfrm>
                      <a:prstGeom prst="rect">
                        <a:avLst/>
                      </a:prstGeom>
                    </p:spPr>
                  </p:pic>
                </p:oleObj>
              </mc:Fallback>
            </mc:AlternateContent>
          </a:graphicData>
        </a:graphic>
      </p:graphicFrame>
      <p:graphicFrame>
        <p:nvGraphicFramePr>
          <p:cNvPr id="8" name="Content Placeholder 3"/>
          <p:cNvGraphicFramePr>
            <a:graphicFrameLocks noChangeAspect="1"/>
          </p:cNvGraphicFramePr>
          <p:nvPr>
            <p:extLst>
              <p:ext uri="{D42A27DB-BD31-4B8C-83A1-F6EECF244321}">
                <p14:modId xmlns:p14="http://schemas.microsoft.com/office/powerpoint/2010/main" val="1077442658"/>
              </p:ext>
            </p:extLst>
          </p:nvPr>
        </p:nvGraphicFramePr>
        <p:xfrm>
          <a:off x="1400175" y="3081338"/>
          <a:ext cx="8582025" cy="574675"/>
        </p:xfrm>
        <a:graphic>
          <a:graphicData uri="http://schemas.openxmlformats.org/presentationml/2006/ole">
            <mc:AlternateContent xmlns:mc="http://schemas.openxmlformats.org/markup-compatibility/2006">
              <mc:Choice xmlns:v="urn:schemas-microsoft-com:vml" Requires="v">
                <p:oleObj spid="_x0000_s706216" name="Equation" r:id="rId12" imgW="3035300" imgH="203200" progId="Equation.DSMT4">
                  <p:embed/>
                </p:oleObj>
              </mc:Choice>
              <mc:Fallback>
                <p:oleObj name="Equation" r:id="rId12" imgW="3035300" imgH="203200" progId="Equation.DSMT4">
                  <p:embed/>
                  <p:pic>
                    <p:nvPicPr>
                      <p:cNvPr id="0" name=""/>
                      <p:cNvPicPr/>
                      <p:nvPr/>
                    </p:nvPicPr>
                    <p:blipFill>
                      <a:blip r:embed="rId13"/>
                      <a:stretch>
                        <a:fillRect/>
                      </a:stretch>
                    </p:blipFill>
                    <p:spPr>
                      <a:xfrm>
                        <a:off x="1400175" y="3081338"/>
                        <a:ext cx="8582025" cy="574675"/>
                      </a:xfrm>
                      <a:prstGeom prst="rect">
                        <a:avLst/>
                      </a:prstGeom>
                    </p:spPr>
                  </p:pic>
                </p:oleObj>
              </mc:Fallback>
            </mc:AlternateContent>
          </a:graphicData>
        </a:graphic>
      </p:graphicFrame>
      <p:sp>
        <p:nvSpPr>
          <p:cNvPr id="9" name="TextBox 8"/>
          <p:cNvSpPr txBox="1"/>
          <p:nvPr/>
        </p:nvSpPr>
        <p:spPr>
          <a:xfrm>
            <a:off x="474134" y="4063999"/>
            <a:ext cx="2376860" cy="677108"/>
          </a:xfrm>
          <a:prstGeom prst="rect">
            <a:avLst/>
          </a:prstGeom>
          <a:noFill/>
        </p:spPr>
        <p:txBody>
          <a:bodyPr wrap="none" rtlCol="0">
            <a:spAutoFit/>
          </a:bodyPr>
          <a:lstStyle/>
          <a:p>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sp>
        <p:nvSpPr>
          <p:cNvPr id="10" name="TextBox 9"/>
          <p:cNvSpPr txBox="1"/>
          <p:nvPr/>
        </p:nvSpPr>
        <p:spPr>
          <a:xfrm>
            <a:off x="203200" y="5181600"/>
            <a:ext cx="11836400" cy="584776"/>
          </a:xfrm>
          <a:prstGeom prst="rect">
            <a:avLst/>
          </a:prstGeom>
          <a:noFill/>
        </p:spPr>
        <p:txBody>
          <a:bodyPr wrap="square" rtlCol="0">
            <a:spAutoFit/>
          </a:bodyPr>
          <a:lstStyle/>
          <a:p>
            <a:r>
              <a:rPr lang="en-US" sz="3200" dirty="0" smtClean="0">
                <a:latin typeface="Segoe"/>
                <a:cs typeface="Segoe"/>
              </a:rPr>
              <a:t>On average, how much does the label change at this distance?</a:t>
            </a:r>
            <a:endParaRPr lang="en-US" sz="3200" dirty="0">
              <a:latin typeface="Segoe"/>
              <a:cs typeface="Segoe"/>
            </a:endParaRPr>
          </a:p>
        </p:txBody>
      </p:sp>
      <p:sp>
        <p:nvSpPr>
          <p:cNvPr id="3" name="Rectangle 2"/>
          <p:cNvSpPr/>
          <p:nvPr/>
        </p:nvSpPr>
        <p:spPr>
          <a:xfrm>
            <a:off x="5181600" y="3877733"/>
            <a:ext cx="423333" cy="11684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37859369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0" nodeType="clickEffect">
                                  <p:stCondLst>
                                    <p:cond delay="0"/>
                                  </p:stCondLst>
                                  <p:childTnLst>
                                    <p:set>
                                      <p:cBhvr>
                                        <p:cTn id="28" dur="1" fill="hold">
                                          <p:stCondLst>
                                            <p:cond delay="0"/>
                                          </p:stCondLst>
                                        </p:cTn>
                                        <p:tgtEl>
                                          <p:spTgt spid="3"/>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0"/>
          </p:nvPr>
        </p:nvSpPr>
        <p:spPr>
          <a:xfrm>
            <a:off x="1651671" y="6060731"/>
            <a:ext cx="9134861" cy="797269"/>
          </a:xfrm>
        </p:spPr>
        <p:txBody>
          <a:bodyPr>
            <a:normAutofit fontScale="85000" lnSpcReduction="10000"/>
          </a:bodyPr>
          <a:lstStyle/>
          <a:p>
            <a:pPr marL="0" indent="0">
              <a:buNone/>
            </a:pPr>
            <a:r>
              <a:rPr lang="en-GB" dirty="0" smtClean="0"/>
              <a:t>Forced Entry Burglaries in New Haven CT, Sept 2014</a:t>
            </a:r>
            <a:endParaRPr lang="en-GB" dirty="0"/>
          </a:p>
        </p:txBody>
      </p:sp>
      <p:sp>
        <p:nvSpPr>
          <p:cNvPr id="2" name="Title 1"/>
          <p:cNvSpPr>
            <a:spLocks noGrp="1"/>
          </p:cNvSpPr>
          <p:nvPr>
            <p:ph type="title"/>
          </p:nvPr>
        </p:nvSpPr>
        <p:spPr/>
        <p:txBody>
          <a:bodyPr/>
          <a:lstStyle/>
          <a:p>
            <a:r>
              <a:rPr lang="en-US" dirty="0" smtClean="0"/>
              <a:t>Spatial Data Has Specific Characteristics</a:t>
            </a:r>
            <a:endParaRPr lang="en-US" dirty="0"/>
          </a:p>
        </p:txBody>
      </p:sp>
      <p:pic>
        <p:nvPicPr>
          <p:cNvPr id="4" name="Picture 3" descr="Screen Shot 2016-07-08 at 11.58.5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2316" y="808238"/>
            <a:ext cx="5483875" cy="5284327"/>
          </a:xfrm>
          <a:prstGeom prst="rect">
            <a:avLst/>
          </a:prstGeom>
        </p:spPr>
      </p:pic>
    </p:spTree>
    <p:extLst>
      <p:ext uri="{BB962C8B-B14F-4D97-AF65-F5344CB8AC3E}">
        <p14:creationId xmlns:p14="http://schemas.microsoft.com/office/powerpoint/2010/main" val="24551359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G_1463.JPG"/>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202266" y="2874422"/>
            <a:ext cx="4521201" cy="3390901"/>
          </a:xfrm>
          <a:prstGeom prst="rect">
            <a:avLst/>
          </a:prstGeom>
        </p:spPr>
      </p:pic>
      <p:pic>
        <p:nvPicPr>
          <p:cNvPr id="5" name="Picture 4" descr="IMG_1462.JPG"/>
          <p:cNvPicPr>
            <a:picLocks noChangeAspect="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12892" t="16841"/>
          <a:stretch/>
        </p:blipFill>
        <p:spPr>
          <a:xfrm>
            <a:off x="6671734" y="2853595"/>
            <a:ext cx="4741332" cy="3394793"/>
          </a:xfrm>
          <a:prstGeom prst="rect">
            <a:avLst/>
          </a:prstGeom>
        </p:spPr>
      </p:pic>
      <p:sp>
        <p:nvSpPr>
          <p:cNvPr id="16" name="TextBox 15"/>
          <p:cNvSpPr txBox="1"/>
          <p:nvPr/>
        </p:nvSpPr>
        <p:spPr>
          <a:xfrm>
            <a:off x="4995334" y="237065"/>
            <a:ext cx="2438399" cy="2246769"/>
          </a:xfrm>
          <a:prstGeom prst="rect">
            <a:avLst/>
          </a:prstGeom>
          <a:noFill/>
        </p:spPr>
        <p:txBody>
          <a:bodyPr wrap="square" rtlCol="0">
            <a:spAutoFit/>
          </a:bodyPr>
          <a:lstStyle/>
          <a:p>
            <a:pPr algn="ctr"/>
            <a:r>
              <a:rPr lang="en-US" sz="2800" dirty="0" err="1" smtClean="0">
                <a:latin typeface="Times"/>
                <a:cs typeface="Times"/>
              </a:rPr>
              <a:t>Variograms</a:t>
            </a:r>
            <a:r>
              <a:rPr lang="en-US" sz="2800" dirty="0">
                <a:latin typeface="Times"/>
                <a:cs typeface="Times"/>
              </a:rPr>
              <a:t> </a:t>
            </a:r>
            <a:r>
              <a:rPr lang="en-US" sz="2800" dirty="0" smtClean="0">
                <a:latin typeface="Times"/>
                <a:cs typeface="Times"/>
              </a:rPr>
              <a:t>show how much nearby points are correlated</a:t>
            </a:r>
            <a:endParaRPr lang="en-US" sz="2800" dirty="0">
              <a:latin typeface="Times"/>
              <a:cs typeface="Times"/>
            </a:endParaRPr>
          </a:p>
        </p:txBody>
      </p:sp>
      <p:cxnSp>
        <p:nvCxnSpPr>
          <p:cNvPr id="3" name="Straight Arrow Connector 2"/>
          <p:cNvCxnSpPr/>
          <p:nvPr/>
        </p:nvCxnSpPr>
        <p:spPr>
          <a:xfrm>
            <a:off x="7450667" y="2540000"/>
            <a:ext cx="4047066" cy="1693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7467600" y="389467"/>
            <a:ext cx="16933" cy="21674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1066800" y="2455333"/>
            <a:ext cx="4047066" cy="1693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V="1">
            <a:off x="1083733" y="304800"/>
            <a:ext cx="16933" cy="21674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Freeform 6"/>
          <p:cNvSpPr/>
          <p:nvPr/>
        </p:nvSpPr>
        <p:spPr>
          <a:xfrm>
            <a:off x="1094789" y="582633"/>
            <a:ext cx="3240144" cy="1903011"/>
          </a:xfrm>
          <a:custGeom>
            <a:avLst/>
            <a:gdLst>
              <a:gd name="connsiteX0" fmla="*/ 22811 w 3240144"/>
              <a:gd name="connsiteY0" fmla="*/ 1855767 h 1903011"/>
              <a:gd name="connsiteX1" fmla="*/ 22811 w 3240144"/>
              <a:gd name="connsiteY1" fmla="*/ 1788034 h 1903011"/>
              <a:gd name="connsiteX2" fmla="*/ 259878 w 3240144"/>
              <a:gd name="connsiteY2" fmla="*/ 856700 h 1903011"/>
              <a:gd name="connsiteX3" fmla="*/ 547744 w 3240144"/>
              <a:gd name="connsiteY3" fmla="*/ 145500 h 1903011"/>
              <a:gd name="connsiteX4" fmla="*/ 1496011 w 3240144"/>
              <a:gd name="connsiteY4" fmla="*/ 10034 h 1903011"/>
              <a:gd name="connsiteX5" fmla="*/ 3240144 w 3240144"/>
              <a:gd name="connsiteY5" fmla="*/ 10034 h 190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0144" h="1903011">
                <a:moveTo>
                  <a:pt x="22811" y="1855767"/>
                </a:moveTo>
                <a:cubicBezTo>
                  <a:pt x="3055" y="1905156"/>
                  <a:pt x="-16700" y="1954545"/>
                  <a:pt x="22811" y="1788034"/>
                </a:cubicBezTo>
                <a:cubicBezTo>
                  <a:pt x="62322" y="1621523"/>
                  <a:pt x="172389" y="1130456"/>
                  <a:pt x="259878" y="856700"/>
                </a:cubicBezTo>
                <a:cubicBezTo>
                  <a:pt x="347367" y="582944"/>
                  <a:pt x="341722" y="286611"/>
                  <a:pt x="547744" y="145500"/>
                </a:cubicBezTo>
                <a:cubicBezTo>
                  <a:pt x="753766" y="4389"/>
                  <a:pt x="1047278" y="32612"/>
                  <a:pt x="1496011" y="10034"/>
                </a:cubicBezTo>
                <a:cubicBezTo>
                  <a:pt x="1944744" y="-12544"/>
                  <a:pt x="3240144" y="10034"/>
                  <a:pt x="3240144" y="10034"/>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Freeform 7"/>
          <p:cNvSpPr/>
          <p:nvPr/>
        </p:nvSpPr>
        <p:spPr>
          <a:xfrm>
            <a:off x="7501467" y="711200"/>
            <a:ext cx="3810000" cy="1811867"/>
          </a:xfrm>
          <a:custGeom>
            <a:avLst/>
            <a:gdLst>
              <a:gd name="connsiteX0" fmla="*/ 0 w 3810000"/>
              <a:gd name="connsiteY0" fmla="*/ 1811867 h 1811867"/>
              <a:gd name="connsiteX1" fmla="*/ 1185333 w 3810000"/>
              <a:gd name="connsiteY1" fmla="*/ 931333 h 1811867"/>
              <a:gd name="connsiteX2" fmla="*/ 2607733 w 3810000"/>
              <a:gd name="connsiteY2" fmla="*/ 169333 h 1811867"/>
              <a:gd name="connsiteX3" fmla="*/ 3810000 w 3810000"/>
              <a:gd name="connsiteY3" fmla="*/ 0 h 1811867"/>
            </a:gdLst>
            <a:ahLst/>
            <a:cxnLst>
              <a:cxn ang="0">
                <a:pos x="connsiteX0" y="connsiteY0"/>
              </a:cxn>
              <a:cxn ang="0">
                <a:pos x="connsiteX1" y="connsiteY1"/>
              </a:cxn>
              <a:cxn ang="0">
                <a:pos x="connsiteX2" y="connsiteY2"/>
              </a:cxn>
              <a:cxn ang="0">
                <a:pos x="connsiteX3" y="connsiteY3"/>
              </a:cxn>
            </a:cxnLst>
            <a:rect l="l" t="t" r="r" b="b"/>
            <a:pathLst>
              <a:path w="3810000" h="1811867">
                <a:moveTo>
                  <a:pt x="0" y="1811867"/>
                </a:moveTo>
                <a:cubicBezTo>
                  <a:pt x="375355" y="1508478"/>
                  <a:pt x="750711" y="1205089"/>
                  <a:pt x="1185333" y="931333"/>
                </a:cubicBezTo>
                <a:cubicBezTo>
                  <a:pt x="1619955" y="657577"/>
                  <a:pt x="2170289" y="324555"/>
                  <a:pt x="2607733" y="169333"/>
                </a:cubicBezTo>
                <a:cubicBezTo>
                  <a:pt x="3045178" y="14111"/>
                  <a:pt x="3810000" y="0"/>
                  <a:pt x="3810000" y="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p:cNvSpPr txBox="1"/>
          <p:nvPr/>
        </p:nvSpPr>
        <p:spPr>
          <a:xfrm>
            <a:off x="2387600" y="1269999"/>
            <a:ext cx="2472267" cy="923330"/>
          </a:xfrm>
          <a:prstGeom prst="rect">
            <a:avLst/>
          </a:prstGeom>
          <a:noFill/>
        </p:spPr>
        <p:txBody>
          <a:bodyPr wrap="square" rtlCol="0">
            <a:spAutoFit/>
          </a:bodyPr>
          <a:lstStyle/>
          <a:p>
            <a:r>
              <a:rPr lang="en-US" dirty="0" smtClean="0"/>
              <a:t>nearby points are as correlated as far away points</a:t>
            </a:r>
            <a:endParaRPr lang="en-US" dirty="0"/>
          </a:p>
        </p:txBody>
      </p:sp>
      <p:cxnSp>
        <p:nvCxnSpPr>
          <p:cNvPr id="18" name="Straight Arrow Connector 17"/>
          <p:cNvCxnSpPr/>
          <p:nvPr/>
        </p:nvCxnSpPr>
        <p:spPr>
          <a:xfrm flipH="1" flipV="1">
            <a:off x="1811867" y="846667"/>
            <a:ext cx="355600" cy="89746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flipV="1">
            <a:off x="3911600" y="795867"/>
            <a:ext cx="372533" cy="508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4351866" y="2116667"/>
            <a:ext cx="970826" cy="369332"/>
          </a:xfrm>
          <a:prstGeom prst="rect">
            <a:avLst/>
          </a:prstGeom>
          <a:noFill/>
        </p:spPr>
        <p:txBody>
          <a:bodyPr wrap="none" rtlCol="0">
            <a:spAutoFit/>
          </a:bodyPr>
          <a:lstStyle/>
          <a:p>
            <a:r>
              <a:rPr lang="en-US" dirty="0" smtClean="0"/>
              <a:t>distance</a:t>
            </a:r>
            <a:endParaRPr lang="en-US" dirty="0"/>
          </a:p>
        </p:txBody>
      </p:sp>
      <p:sp>
        <p:nvSpPr>
          <p:cNvPr id="22" name="TextBox 21"/>
          <p:cNvSpPr txBox="1"/>
          <p:nvPr/>
        </p:nvSpPr>
        <p:spPr>
          <a:xfrm>
            <a:off x="10820399" y="2218265"/>
            <a:ext cx="970826" cy="369332"/>
          </a:xfrm>
          <a:prstGeom prst="rect">
            <a:avLst/>
          </a:prstGeom>
          <a:noFill/>
        </p:spPr>
        <p:txBody>
          <a:bodyPr wrap="none" rtlCol="0">
            <a:spAutoFit/>
          </a:bodyPr>
          <a:lstStyle/>
          <a:p>
            <a:r>
              <a:rPr lang="en-US" dirty="0" smtClean="0"/>
              <a:t>distance</a:t>
            </a:r>
            <a:endParaRPr lang="en-US" dirty="0"/>
          </a:p>
        </p:txBody>
      </p:sp>
      <p:sp>
        <p:nvSpPr>
          <p:cNvPr id="23" name="TextBox 22"/>
          <p:cNvSpPr txBox="1"/>
          <p:nvPr/>
        </p:nvSpPr>
        <p:spPr>
          <a:xfrm>
            <a:off x="9143999" y="1507066"/>
            <a:ext cx="3048001" cy="646331"/>
          </a:xfrm>
          <a:prstGeom prst="rect">
            <a:avLst/>
          </a:prstGeom>
          <a:noFill/>
        </p:spPr>
        <p:txBody>
          <a:bodyPr wrap="square" rtlCol="0">
            <a:spAutoFit/>
          </a:bodyPr>
          <a:lstStyle/>
          <a:p>
            <a:r>
              <a:rPr lang="en-US" dirty="0" smtClean="0"/>
              <a:t>nearby points are more correlated as far away points</a:t>
            </a:r>
            <a:endParaRPr lang="en-US" dirty="0"/>
          </a:p>
        </p:txBody>
      </p:sp>
      <p:cxnSp>
        <p:nvCxnSpPr>
          <p:cNvPr id="24" name="Straight Arrow Connector 23"/>
          <p:cNvCxnSpPr/>
          <p:nvPr/>
        </p:nvCxnSpPr>
        <p:spPr>
          <a:xfrm flipH="1" flipV="1">
            <a:off x="8568267" y="1879600"/>
            <a:ext cx="491066" cy="101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V="1">
            <a:off x="10803466" y="1032934"/>
            <a:ext cx="372533" cy="508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507999" y="0"/>
            <a:ext cx="1138766" cy="369332"/>
          </a:xfrm>
          <a:prstGeom prst="rect">
            <a:avLst/>
          </a:prstGeom>
          <a:noFill/>
        </p:spPr>
        <p:txBody>
          <a:bodyPr wrap="none" rtlCol="0">
            <a:spAutoFit/>
          </a:bodyPr>
          <a:lstStyle/>
          <a:p>
            <a:r>
              <a:rPr lang="en-US" dirty="0" err="1" smtClean="0"/>
              <a:t>variogram</a:t>
            </a:r>
            <a:endParaRPr lang="en-US" dirty="0"/>
          </a:p>
        </p:txBody>
      </p:sp>
      <p:sp>
        <p:nvSpPr>
          <p:cNvPr id="28" name="TextBox 27"/>
          <p:cNvSpPr txBox="1"/>
          <p:nvPr/>
        </p:nvSpPr>
        <p:spPr>
          <a:xfrm>
            <a:off x="7196666" y="0"/>
            <a:ext cx="1138766" cy="369332"/>
          </a:xfrm>
          <a:prstGeom prst="rect">
            <a:avLst/>
          </a:prstGeom>
          <a:noFill/>
        </p:spPr>
        <p:txBody>
          <a:bodyPr wrap="none" rtlCol="0">
            <a:spAutoFit/>
          </a:bodyPr>
          <a:lstStyle/>
          <a:p>
            <a:r>
              <a:rPr lang="en-US" dirty="0" err="1" smtClean="0"/>
              <a:t>variogram</a:t>
            </a:r>
            <a:endParaRPr lang="en-US" dirty="0"/>
          </a:p>
        </p:txBody>
      </p:sp>
    </p:spTree>
    <p:extLst>
      <p:ext uri="{BB962C8B-B14F-4D97-AF65-F5344CB8AC3E}">
        <p14:creationId xmlns:p14="http://schemas.microsoft.com/office/powerpoint/2010/main" val="3024266349"/>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graphicFrame>
        <p:nvGraphicFramePr>
          <p:cNvPr id="4" name="Content Placeholder 3"/>
          <p:cNvGraphicFramePr>
            <a:graphicFrameLocks noGrp="1" noChangeAspect="1"/>
          </p:cNvGraphicFramePr>
          <p:nvPr>
            <p:ph sz="quarter" idx="10"/>
            <p:extLst>
              <p:ext uri="{D42A27DB-BD31-4B8C-83A1-F6EECF244321}">
                <p14:modId xmlns:p14="http://schemas.microsoft.com/office/powerpoint/2010/main" val="2190271420"/>
              </p:ext>
            </p:extLst>
          </p:nvPr>
        </p:nvGraphicFramePr>
        <p:xfrm>
          <a:off x="2896657" y="913871"/>
          <a:ext cx="8699500" cy="1114425"/>
        </p:xfrm>
        <a:graphic>
          <a:graphicData uri="http://schemas.openxmlformats.org/presentationml/2006/ole">
            <mc:AlternateContent xmlns:mc="http://schemas.openxmlformats.org/markup-compatibility/2006">
              <mc:Choice xmlns:v="urn:schemas-microsoft-com:vml" Requires="v">
                <p:oleObj spid="_x0000_s707223" name="Equation" r:id="rId4" imgW="3073400" imgH="393700" progId="Equation.DSMT4">
                  <p:embed/>
                </p:oleObj>
              </mc:Choice>
              <mc:Fallback>
                <p:oleObj name="Equation" r:id="rId4" imgW="3073400" imgH="393700" progId="Equation.DSMT4">
                  <p:embed/>
                  <p:pic>
                    <p:nvPicPr>
                      <p:cNvPr id="0" name=""/>
                      <p:cNvPicPr/>
                      <p:nvPr/>
                    </p:nvPicPr>
                    <p:blipFill>
                      <a:blip r:embed="rId5"/>
                      <a:stretch>
                        <a:fillRect/>
                      </a:stretch>
                    </p:blipFill>
                    <p:spPr>
                      <a:xfrm>
                        <a:off x="2896657" y="913871"/>
                        <a:ext cx="8699500" cy="1114425"/>
                      </a:xfrm>
                      <a:prstGeom prst="rect">
                        <a:avLst/>
                      </a:prstGeom>
                    </p:spPr>
                  </p:pic>
                </p:oleObj>
              </mc:Fallback>
            </mc:AlternateContent>
          </a:graphicData>
        </a:graphic>
      </p:graphicFrame>
      <p:sp>
        <p:nvSpPr>
          <p:cNvPr id="9" name="TextBox 8"/>
          <p:cNvSpPr txBox="1"/>
          <p:nvPr/>
        </p:nvSpPr>
        <p:spPr>
          <a:xfrm>
            <a:off x="457200" y="1083732"/>
            <a:ext cx="2376860" cy="677108"/>
          </a:xfrm>
          <a:prstGeom prst="rect">
            <a:avLst/>
          </a:prstGeom>
          <a:noFill/>
        </p:spPr>
        <p:txBody>
          <a:bodyPr wrap="none" rtlCol="0">
            <a:spAutoFit/>
          </a:bodyPr>
          <a:lstStyle/>
          <a:p>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graphicFrame>
        <p:nvGraphicFramePr>
          <p:cNvPr id="13" name="Content Placeholder 3"/>
          <p:cNvGraphicFramePr>
            <a:graphicFrameLocks noChangeAspect="1"/>
          </p:cNvGraphicFramePr>
          <p:nvPr>
            <p:extLst>
              <p:ext uri="{D42A27DB-BD31-4B8C-83A1-F6EECF244321}">
                <p14:modId xmlns:p14="http://schemas.microsoft.com/office/powerpoint/2010/main" val="2127602209"/>
              </p:ext>
            </p:extLst>
          </p:nvPr>
        </p:nvGraphicFramePr>
        <p:xfrm>
          <a:off x="75672" y="2099204"/>
          <a:ext cx="12031663" cy="574675"/>
        </p:xfrm>
        <a:graphic>
          <a:graphicData uri="http://schemas.openxmlformats.org/presentationml/2006/ole">
            <mc:AlternateContent xmlns:mc="http://schemas.openxmlformats.org/markup-compatibility/2006">
              <mc:Choice xmlns:v="urn:schemas-microsoft-com:vml" Requires="v">
                <p:oleObj spid="_x0000_s707224" name="Equation" r:id="rId6" imgW="4254500" imgH="203200" progId="Equation.DSMT4">
                  <p:embed/>
                </p:oleObj>
              </mc:Choice>
              <mc:Fallback>
                <p:oleObj name="Equation" r:id="rId6" imgW="4254500" imgH="203200" progId="Equation.DSMT4">
                  <p:embed/>
                  <p:pic>
                    <p:nvPicPr>
                      <p:cNvPr id="0" name=""/>
                      <p:cNvPicPr/>
                      <p:nvPr/>
                    </p:nvPicPr>
                    <p:blipFill>
                      <a:blip r:embed="rId7"/>
                      <a:stretch>
                        <a:fillRect/>
                      </a:stretch>
                    </p:blipFill>
                    <p:spPr>
                      <a:xfrm>
                        <a:off x="75672" y="2099204"/>
                        <a:ext cx="12031663" cy="574675"/>
                      </a:xfrm>
                      <a:prstGeom prst="rect">
                        <a:avLst/>
                      </a:prstGeom>
                    </p:spPr>
                  </p:pic>
                </p:oleObj>
              </mc:Fallback>
            </mc:AlternateContent>
          </a:graphicData>
        </a:graphic>
      </p:graphicFrame>
      <p:graphicFrame>
        <p:nvGraphicFramePr>
          <p:cNvPr id="14" name="Content Placeholder 3"/>
          <p:cNvGraphicFramePr>
            <a:graphicFrameLocks noChangeAspect="1"/>
          </p:cNvGraphicFramePr>
          <p:nvPr>
            <p:extLst>
              <p:ext uri="{D42A27DB-BD31-4B8C-83A1-F6EECF244321}">
                <p14:modId xmlns:p14="http://schemas.microsoft.com/office/powerpoint/2010/main" val="1624129773"/>
              </p:ext>
            </p:extLst>
          </p:nvPr>
        </p:nvGraphicFramePr>
        <p:xfrm>
          <a:off x="142098" y="2729040"/>
          <a:ext cx="3519487" cy="574675"/>
        </p:xfrm>
        <a:graphic>
          <a:graphicData uri="http://schemas.openxmlformats.org/presentationml/2006/ole">
            <mc:AlternateContent xmlns:mc="http://schemas.openxmlformats.org/markup-compatibility/2006">
              <mc:Choice xmlns:v="urn:schemas-microsoft-com:vml" Requires="v">
                <p:oleObj spid="_x0000_s707225" name="Equation" r:id="rId8" imgW="1244600" imgH="203200" progId="Equation.DSMT4">
                  <p:embed/>
                </p:oleObj>
              </mc:Choice>
              <mc:Fallback>
                <p:oleObj name="Equation" r:id="rId8" imgW="1244600" imgH="203200" progId="Equation.DSMT4">
                  <p:embed/>
                  <p:pic>
                    <p:nvPicPr>
                      <p:cNvPr id="0" name=""/>
                      <p:cNvPicPr/>
                      <p:nvPr/>
                    </p:nvPicPr>
                    <p:blipFill>
                      <a:blip r:embed="rId9"/>
                      <a:stretch>
                        <a:fillRect/>
                      </a:stretch>
                    </p:blipFill>
                    <p:spPr>
                      <a:xfrm>
                        <a:off x="142098" y="2729040"/>
                        <a:ext cx="3519487" cy="574675"/>
                      </a:xfrm>
                      <a:prstGeom prst="rect">
                        <a:avLst/>
                      </a:prstGeom>
                    </p:spPr>
                  </p:pic>
                </p:oleObj>
              </mc:Fallback>
            </mc:AlternateContent>
          </a:graphicData>
        </a:graphic>
      </p:graphicFrame>
      <p:graphicFrame>
        <p:nvGraphicFramePr>
          <p:cNvPr id="15" name="Content Placeholder 3"/>
          <p:cNvGraphicFramePr>
            <a:graphicFrameLocks noChangeAspect="1"/>
          </p:cNvGraphicFramePr>
          <p:nvPr>
            <p:extLst>
              <p:ext uri="{D42A27DB-BD31-4B8C-83A1-F6EECF244321}">
                <p14:modId xmlns:p14="http://schemas.microsoft.com/office/powerpoint/2010/main" val="2726322685"/>
              </p:ext>
            </p:extLst>
          </p:nvPr>
        </p:nvGraphicFramePr>
        <p:xfrm>
          <a:off x="4180232" y="4447214"/>
          <a:ext cx="7793038" cy="1328737"/>
        </p:xfrm>
        <a:graphic>
          <a:graphicData uri="http://schemas.openxmlformats.org/presentationml/2006/ole">
            <mc:AlternateContent xmlns:mc="http://schemas.openxmlformats.org/markup-compatibility/2006">
              <mc:Choice xmlns:v="urn:schemas-microsoft-com:vml" Requires="v">
                <p:oleObj spid="_x0000_s707226" name="Equation" r:id="rId10" imgW="2755900" imgH="469900" progId="Equation.DSMT4">
                  <p:embed/>
                </p:oleObj>
              </mc:Choice>
              <mc:Fallback>
                <p:oleObj name="Equation" r:id="rId10" imgW="2755900" imgH="469900" progId="Equation.DSMT4">
                  <p:embed/>
                  <p:pic>
                    <p:nvPicPr>
                      <p:cNvPr id="0" name=""/>
                      <p:cNvPicPr/>
                      <p:nvPr/>
                    </p:nvPicPr>
                    <p:blipFill>
                      <a:blip r:embed="rId11"/>
                      <a:stretch>
                        <a:fillRect/>
                      </a:stretch>
                    </p:blipFill>
                    <p:spPr>
                      <a:xfrm>
                        <a:off x="4180232" y="4447214"/>
                        <a:ext cx="7793038" cy="1328737"/>
                      </a:xfrm>
                      <a:prstGeom prst="rect">
                        <a:avLst/>
                      </a:prstGeom>
                    </p:spPr>
                  </p:pic>
                </p:oleObj>
              </mc:Fallback>
            </mc:AlternateContent>
          </a:graphicData>
        </a:graphic>
      </p:graphicFrame>
      <p:sp>
        <p:nvSpPr>
          <p:cNvPr id="3" name="Oval 2"/>
          <p:cNvSpPr/>
          <p:nvPr/>
        </p:nvSpPr>
        <p:spPr>
          <a:xfrm>
            <a:off x="2161116" y="53530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p:nvSpPr>
        <p:spPr>
          <a:xfrm>
            <a:off x="1481666" y="562609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1792816" y="59880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p:nvSpPr>
        <p:spPr>
          <a:xfrm>
            <a:off x="3742266" y="579119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1151466" y="577849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p:cNvSpPr/>
          <p:nvPr/>
        </p:nvSpPr>
        <p:spPr>
          <a:xfrm>
            <a:off x="986366" y="619759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Oval 20"/>
          <p:cNvSpPr/>
          <p:nvPr/>
        </p:nvSpPr>
        <p:spPr>
          <a:xfrm>
            <a:off x="4351866" y="55435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3" name="Straight Connector 22"/>
          <p:cNvCxnSpPr/>
          <p:nvPr/>
        </p:nvCxnSpPr>
        <p:spPr>
          <a:xfrm flipV="1">
            <a:off x="3831166" y="5657247"/>
            <a:ext cx="627136" cy="218619"/>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p:cNvCxnSpPr>
            <a:endCxn id="17" idx="2"/>
          </p:cNvCxnSpPr>
          <p:nvPr/>
        </p:nvCxnSpPr>
        <p:spPr>
          <a:xfrm flipV="1">
            <a:off x="1130902" y="6072716"/>
            <a:ext cx="661914" cy="225882"/>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1604434" y="5448300"/>
            <a:ext cx="618066" cy="245532"/>
          </a:xfrm>
          <a:prstGeom prst="line">
            <a:avLst/>
          </a:prstGeom>
        </p:spPr>
        <p:style>
          <a:lnRef idx="2">
            <a:schemeClr val="accent1"/>
          </a:lnRef>
          <a:fillRef idx="0">
            <a:schemeClr val="accent1"/>
          </a:fillRef>
          <a:effectRef idx="1">
            <a:schemeClr val="accent1"/>
          </a:effectRef>
          <a:fontRef idx="minor">
            <a:schemeClr val="tx1"/>
          </a:fontRef>
        </p:style>
      </p:cxnSp>
      <p:sp>
        <p:nvSpPr>
          <p:cNvPr id="36" name="Oval 35"/>
          <p:cNvSpPr/>
          <p:nvPr/>
        </p:nvSpPr>
        <p:spPr>
          <a:xfrm>
            <a:off x="2313516" y="55054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Oval 36"/>
          <p:cNvSpPr/>
          <p:nvPr/>
        </p:nvSpPr>
        <p:spPr>
          <a:xfrm>
            <a:off x="2859616" y="56578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p:cNvSpPr/>
          <p:nvPr/>
        </p:nvSpPr>
        <p:spPr>
          <a:xfrm>
            <a:off x="2313516" y="61150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Oval 38"/>
          <p:cNvSpPr/>
          <p:nvPr/>
        </p:nvSpPr>
        <p:spPr>
          <a:xfrm>
            <a:off x="4224262" y="5848737"/>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Oval 39"/>
          <p:cNvSpPr/>
          <p:nvPr/>
        </p:nvSpPr>
        <p:spPr>
          <a:xfrm>
            <a:off x="3678162" y="6305937"/>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41" name="Content Placeholder 3"/>
          <p:cNvGraphicFramePr>
            <a:graphicFrameLocks noChangeAspect="1"/>
          </p:cNvGraphicFramePr>
          <p:nvPr>
            <p:extLst>
              <p:ext uri="{D42A27DB-BD31-4B8C-83A1-F6EECF244321}">
                <p14:modId xmlns:p14="http://schemas.microsoft.com/office/powerpoint/2010/main" val="3693836914"/>
              </p:ext>
            </p:extLst>
          </p:nvPr>
        </p:nvGraphicFramePr>
        <p:xfrm>
          <a:off x="5089772" y="5922889"/>
          <a:ext cx="6140450" cy="682625"/>
        </p:xfrm>
        <a:graphic>
          <a:graphicData uri="http://schemas.openxmlformats.org/presentationml/2006/ole">
            <mc:AlternateContent xmlns:mc="http://schemas.openxmlformats.org/markup-compatibility/2006">
              <mc:Choice xmlns:v="urn:schemas-microsoft-com:vml" Requires="v">
                <p:oleObj spid="_x0000_s707227" name="Equation" r:id="rId12" imgW="2171700" imgH="241300" progId="Equation.DSMT4">
                  <p:embed/>
                </p:oleObj>
              </mc:Choice>
              <mc:Fallback>
                <p:oleObj name="Equation" r:id="rId12" imgW="2171700" imgH="241300" progId="Equation.DSMT4">
                  <p:embed/>
                  <p:pic>
                    <p:nvPicPr>
                      <p:cNvPr id="0" name=""/>
                      <p:cNvPicPr/>
                      <p:nvPr/>
                    </p:nvPicPr>
                    <p:blipFill>
                      <a:blip r:embed="rId13"/>
                      <a:stretch>
                        <a:fillRect/>
                      </a:stretch>
                    </p:blipFill>
                    <p:spPr>
                      <a:xfrm>
                        <a:off x="5089772" y="5922889"/>
                        <a:ext cx="6140450" cy="682625"/>
                      </a:xfrm>
                      <a:prstGeom prst="rect">
                        <a:avLst/>
                      </a:prstGeom>
                    </p:spPr>
                  </p:pic>
                </p:oleObj>
              </mc:Fallback>
            </mc:AlternateContent>
          </a:graphicData>
        </a:graphic>
      </p:graphicFrame>
    </p:spTree>
    <p:extLst>
      <p:ext uri="{BB962C8B-B14F-4D97-AF65-F5344CB8AC3E}">
        <p14:creationId xmlns:p14="http://schemas.microsoft.com/office/powerpoint/2010/main" val="10143859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graphicFrame>
        <p:nvGraphicFramePr>
          <p:cNvPr id="4" name="Content Placeholder 3"/>
          <p:cNvGraphicFramePr>
            <a:graphicFrameLocks noGrp="1" noChangeAspect="1"/>
          </p:cNvGraphicFramePr>
          <p:nvPr>
            <p:ph sz="quarter" idx="10"/>
            <p:extLst>
              <p:ext uri="{D42A27DB-BD31-4B8C-83A1-F6EECF244321}">
                <p14:modId xmlns:p14="http://schemas.microsoft.com/office/powerpoint/2010/main" val="752238782"/>
              </p:ext>
            </p:extLst>
          </p:nvPr>
        </p:nvGraphicFramePr>
        <p:xfrm>
          <a:off x="2896657" y="913871"/>
          <a:ext cx="8699500" cy="1114425"/>
        </p:xfrm>
        <a:graphic>
          <a:graphicData uri="http://schemas.openxmlformats.org/presentationml/2006/ole">
            <mc:AlternateContent xmlns:mc="http://schemas.openxmlformats.org/markup-compatibility/2006">
              <mc:Choice xmlns:v="urn:schemas-microsoft-com:vml" Requires="v">
                <p:oleObj spid="_x0000_s708105" name="Equation" r:id="rId4" imgW="3073400" imgH="393700" progId="Equation.DSMT4">
                  <p:embed/>
                </p:oleObj>
              </mc:Choice>
              <mc:Fallback>
                <p:oleObj name="Equation" r:id="rId4" imgW="3073400" imgH="393700" progId="Equation.DSMT4">
                  <p:embed/>
                  <p:pic>
                    <p:nvPicPr>
                      <p:cNvPr id="0" name=""/>
                      <p:cNvPicPr/>
                      <p:nvPr/>
                    </p:nvPicPr>
                    <p:blipFill>
                      <a:blip r:embed="rId5"/>
                      <a:stretch>
                        <a:fillRect/>
                      </a:stretch>
                    </p:blipFill>
                    <p:spPr>
                      <a:xfrm>
                        <a:off x="2896657" y="913871"/>
                        <a:ext cx="8699500" cy="1114425"/>
                      </a:xfrm>
                      <a:prstGeom prst="rect">
                        <a:avLst/>
                      </a:prstGeom>
                    </p:spPr>
                  </p:pic>
                </p:oleObj>
              </mc:Fallback>
            </mc:AlternateContent>
          </a:graphicData>
        </a:graphic>
      </p:graphicFrame>
      <p:sp>
        <p:nvSpPr>
          <p:cNvPr id="9" name="TextBox 8"/>
          <p:cNvSpPr txBox="1"/>
          <p:nvPr/>
        </p:nvSpPr>
        <p:spPr>
          <a:xfrm>
            <a:off x="457200" y="1083732"/>
            <a:ext cx="2376860" cy="677108"/>
          </a:xfrm>
          <a:prstGeom prst="rect">
            <a:avLst/>
          </a:prstGeom>
          <a:noFill/>
        </p:spPr>
        <p:txBody>
          <a:bodyPr wrap="none" rtlCol="0">
            <a:spAutoFit/>
          </a:bodyPr>
          <a:lstStyle/>
          <a:p>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graphicFrame>
        <p:nvGraphicFramePr>
          <p:cNvPr id="15" name="Content Placeholder 3"/>
          <p:cNvGraphicFramePr>
            <a:graphicFrameLocks noChangeAspect="1"/>
          </p:cNvGraphicFramePr>
          <p:nvPr>
            <p:extLst>
              <p:ext uri="{D42A27DB-BD31-4B8C-83A1-F6EECF244321}">
                <p14:modId xmlns:p14="http://schemas.microsoft.com/office/powerpoint/2010/main" val="4172852369"/>
              </p:ext>
            </p:extLst>
          </p:nvPr>
        </p:nvGraphicFramePr>
        <p:xfrm>
          <a:off x="4180232" y="4447214"/>
          <a:ext cx="7793038" cy="1328737"/>
        </p:xfrm>
        <a:graphic>
          <a:graphicData uri="http://schemas.openxmlformats.org/presentationml/2006/ole">
            <mc:AlternateContent xmlns:mc="http://schemas.openxmlformats.org/markup-compatibility/2006">
              <mc:Choice xmlns:v="urn:schemas-microsoft-com:vml" Requires="v">
                <p:oleObj spid="_x0000_s708106" name="Equation" r:id="rId6" imgW="2755900" imgH="469900" progId="Equation.DSMT4">
                  <p:embed/>
                </p:oleObj>
              </mc:Choice>
              <mc:Fallback>
                <p:oleObj name="Equation" r:id="rId6" imgW="2755900" imgH="469900" progId="Equation.DSMT4">
                  <p:embed/>
                  <p:pic>
                    <p:nvPicPr>
                      <p:cNvPr id="0" name=""/>
                      <p:cNvPicPr/>
                      <p:nvPr/>
                    </p:nvPicPr>
                    <p:blipFill>
                      <a:blip r:embed="rId7"/>
                      <a:stretch>
                        <a:fillRect/>
                      </a:stretch>
                    </p:blipFill>
                    <p:spPr>
                      <a:xfrm>
                        <a:off x="4180232" y="4447214"/>
                        <a:ext cx="7793038" cy="1328737"/>
                      </a:xfrm>
                      <a:prstGeom prst="rect">
                        <a:avLst/>
                      </a:prstGeom>
                    </p:spPr>
                  </p:pic>
                </p:oleObj>
              </mc:Fallback>
            </mc:AlternateContent>
          </a:graphicData>
        </a:graphic>
      </p:graphicFrame>
      <p:sp>
        <p:nvSpPr>
          <p:cNvPr id="3" name="Oval 2"/>
          <p:cNvSpPr/>
          <p:nvPr/>
        </p:nvSpPr>
        <p:spPr>
          <a:xfrm>
            <a:off x="2161116" y="53530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p:nvSpPr>
        <p:spPr>
          <a:xfrm>
            <a:off x="1481666" y="562609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1792816" y="59880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p:nvSpPr>
        <p:spPr>
          <a:xfrm>
            <a:off x="3742266" y="579119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1151466" y="577849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p:cNvSpPr/>
          <p:nvPr/>
        </p:nvSpPr>
        <p:spPr>
          <a:xfrm>
            <a:off x="986366" y="619759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Oval 20"/>
          <p:cNvSpPr/>
          <p:nvPr/>
        </p:nvSpPr>
        <p:spPr>
          <a:xfrm>
            <a:off x="4351866" y="55435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3" name="Straight Connector 22"/>
          <p:cNvCxnSpPr/>
          <p:nvPr/>
        </p:nvCxnSpPr>
        <p:spPr>
          <a:xfrm flipV="1">
            <a:off x="3831166" y="5657247"/>
            <a:ext cx="627136" cy="218619"/>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p:cNvCxnSpPr>
            <a:endCxn id="17" idx="2"/>
          </p:cNvCxnSpPr>
          <p:nvPr/>
        </p:nvCxnSpPr>
        <p:spPr>
          <a:xfrm flipV="1">
            <a:off x="1130902" y="6072716"/>
            <a:ext cx="661914" cy="225882"/>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1604434" y="5448300"/>
            <a:ext cx="618066" cy="245532"/>
          </a:xfrm>
          <a:prstGeom prst="line">
            <a:avLst/>
          </a:prstGeom>
        </p:spPr>
        <p:style>
          <a:lnRef idx="2">
            <a:schemeClr val="accent1"/>
          </a:lnRef>
          <a:fillRef idx="0">
            <a:schemeClr val="accent1"/>
          </a:fillRef>
          <a:effectRef idx="1">
            <a:schemeClr val="accent1"/>
          </a:effectRef>
          <a:fontRef idx="minor">
            <a:schemeClr val="tx1"/>
          </a:fontRef>
        </p:style>
      </p:cxnSp>
      <p:sp>
        <p:nvSpPr>
          <p:cNvPr id="36" name="Oval 35"/>
          <p:cNvSpPr/>
          <p:nvPr/>
        </p:nvSpPr>
        <p:spPr>
          <a:xfrm>
            <a:off x="2313516" y="55054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Oval 36"/>
          <p:cNvSpPr/>
          <p:nvPr/>
        </p:nvSpPr>
        <p:spPr>
          <a:xfrm>
            <a:off x="2859616" y="56578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p:cNvSpPr/>
          <p:nvPr/>
        </p:nvSpPr>
        <p:spPr>
          <a:xfrm>
            <a:off x="2313516" y="611504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Oval 38"/>
          <p:cNvSpPr/>
          <p:nvPr/>
        </p:nvSpPr>
        <p:spPr>
          <a:xfrm>
            <a:off x="4224262" y="5848737"/>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Oval 39"/>
          <p:cNvSpPr/>
          <p:nvPr/>
        </p:nvSpPr>
        <p:spPr>
          <a:xfrm>
            <a:off x="3678162" y="6305937"/>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41" name="Content Placeholder 3"/>
          <p:cNvGraphicFramePr>
            <a:graphicFrameLocks noChangeAspect="1"/>
          </p:cNvGraphicFramePr>
          <p:nvPr>
            <p:extLst>
              <p:ext uri="{D42A27DB-BD31-4B8C-83A1-F6EECF244321}">
                <p14:modId xmlns:p14="http://schemas.microsoft.com/office/powerpoint/2010/main" val="1148336239"/>
              </p:ext>
            </p:extLst>
          </p:nvPr>
        </p:nvGraphicFramePr>
        <p:xfrm>
          <a:off x="5089772" y="5922889"/>
          <a:ext cx="6140450" cy="682625"/>
        </p:xfrm>
        <a:graphic>
          <a:graphicData uri="http://schemas.openxmlformats.org/presentationml/2006/ole">
            <mc:AlternateContent xmlns:mc="http://schemas.openxmlformats.org/markup-compatibility/2006">
              <mc:Choice xmlns:v="urn:schemas-microsoft-com:vml" Requires="v">
                <p:oleObj spid="_x0000_s708107" name="Equation" r:id="rId8" imgW="2171700" imgH="241300" progId="Equation.DSMT4">
                  <p:embed/>
                </p:oleObj>
              </mc:Choice>
              <mc:Fallback>
                <p:oleObj name="Equation" r:id="rId8" imgW="2171700" imgH="241300" progId="Equation.DSMT4">
                  <p:embed/>
                  <p:pic>
                    <p:nvPicPr>
                      <p:cNvPr id="0" name=""/>
                      <p:cNvPicPr/>
                      <p:nvPr/>
                    </p:nvPicPr>
                    <p:blipFill>
                      <a:blip r:embed="rId9"/>
                      <a:stretch>
                        <a:fillRect/>
                      </a:stretch>
                    </p:blipFill>
                    <p:spPr>
                      <a:xfrm>
                        <a:off x="5089772" y="5922889"/>
                        <a:ext cx="6140450" cy="682625"/>
                      </a:xfrm>
                      <a:prstGeom prst="rect">
                        <a:avLst/>
                      </a:prstGeom>
                    </p:spPr>
                  </p:pic>
                </p:oleObj>
              </mc:Fallback>
            </mc:AlternateContent>
          </a:graphicData>
        </a:graphic>
      </p:graphicFrame>
      <p:graphicFrame>
        <p:nvGraphicFramePr>
          <p:cNvPr id="24" name="Content Placeholder 3"/>
          <p:cNvGraphicFramePr>
            <a:graphicFrameLocks noChangeAspect="1"/>
          </p:cNvGraphicFramePr>
          <p:nvPr>
            <p:extLst>
              <p:ext uri="{D42A27DB-BD31-4B8C-83A1-F6EECF244321}">
                <p14:modId xmlns:p14="http://schemas.microsoft.com/office/powerpoint/2010/main" val="3018526569"/>
              </p:ext>
            </p:extLst>
          </p:nvPr>
        </p:nvGraphicFramePr>
        <p:xfrm>
          <a:off x="2865438" y="2033588"/>
          <a:ext cx="8340725" cy="1257300"/>
        </p:xfrm>
        <a:graphic>
          <a:graphicData uri="http://schemas.openxmlformats.org/presentationml/2006/ole">
            <mc:AlternateContent xmlns:mc="http://schemas.openxmlformats.org/markup-compatibility/2006">
              <mc:Choice xmlns:v="urn:schemas-microsoft-com:vml" Requires="v">
                <p:oleObj spid="_x0000_s708108" name="Equation" r:id="rId10" imgW="2946400" imgH="444500" progId="Equation.DSMT4">
                  <p:embed/>
                </p:oleObj>
              </mc:Choice>
              <mc:Fallback>
                <p:oleObj name="Equation" r:id="rId10" imgW="2946400" imgH="444500" progId="Equation.DSMT4">
                  <p:embed/>
                  <p:pic>
                    <p:nvPicPr>
                      <p:cNvPr id="0" name=""/>
                      <p:cNvPicPr/>
                      <p:nvPr/>
                    </p:nvPicPr>
                    <p:blipFill>
                      <a:blip r:embed="rId11"/>
                      <a:stretch>
                        <a:fillRect/>
                      </a:stretch>
                    </p:blipFill>
                    <p:spPr>
                      <a:xfrm>
                        <a:off x="2865438" y="2033588"/>
                        <a:ext cx="8340725" cy="1257300"/>
                      </a:xfrm>
                      <a:prstGeom prst="rect">
                        <a:avLst/>
                      </a:prstGeom>
                    </p:spPr>
                  </p:pic>
                </p:oleObj>
              </mc:Fallback>
            </mc:AlternateContent>
          </a:graphicData>
        </a:graphic>
      </p:graphicFrame>
    </p:spTree>
    <p:extLst>
      <p:ext uri="{BB962C8B-B14F-4D97-AF65-F5344CB8AC3E}">
        <p14:creationId xmlns:p14="http://schemas.microsoft.com/office/powerpoint/2010/main" val="22283059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IMG_1462.JPG"/>
          <p:cNvPicPr>
            <a:picLocks noChangeAspect="1"/>
          </p:cNvPicPr>
          <p:nvPr/>
        </p:nvPicPr>
        <p:blipFill rotWithShape="1">
          <a:blip r:embed="rId4">
            <a:alphaModFix/>
            <a:extLst>
              <a:ext uri="{BEBA8EAE-BF5A-486C-A8C5-ECC9F3942E4B}">
                <a14:imgProps xmlns:a14="http://schemas.microsoft.com/office/drawing/2010/main">
                  <a14:imgLayer r:embed="rId5">
                    <a14:imgEffect>
                      <a14:saturation sat="0"/>
                    </a14:imgEffect>
                    <a14:imgEffect>
                      <a14:brightnessContrast bright="2000" contrast="4000"/>
                    </a14:imgEffect>
                  </a14:imgLayer>
                </a14:imgProps>
              </a:ext>
              <a:ext uri="{28A0092B-C50C-407E-A947-70E740481C1C}">
                <a14:useLocalDpi xmlns:a14="http://schemas.microsoft.com/office/drawing/2010/main" val="0"/>
              </a:ext>
            </a:extLst>
          </a:blip>
          <a:srcRect l="12892" t="16841"/>
          <a:stretch/>
        </p:blipFill>
        <p:spPr>
          <a:xfrm>
            <a:off x="4639734" y="-1413605"/>
            <a:ext cx="4741332" cy="3394793"/>
          </a:xfrm>
          <a:prstGeom prst="rect">
            <a:avLst/>
          </a:prstGeom>
        </p:spPr>
      </p:pic>
      <p:sp>
        <p:nvSpPr>
          <p:cNvPr id="2" name="Title 1"/>
          <p:cNvSpPr>
            <a:spLocks noGrp="1"/>
          </p:cNvSpPr>
          <p:nvPr>
            <p:ph type="title"/>
          </p:nvPr>
        </p:nvSpPr>
        <p:spPr/>
        <p:txBody>
          <a:bodyPr/>
          <a:lstStyle/>
          <a:p>
            <a:r>
              <a:rPr lang="en-US" dirty="0" err="1" smtClean="0"/>
              <a:t>Variogram</a:t>
            </a:r>
            <a:endParaRPr lang="en-US" dirty="0"/>
          </a:p>
        </p:txBody>
      </p:sp>
      <p:graphicFrame>
        <p:nvGraphicFramePr>
          <p:cNvPr id="24" name="Content Placeholder 3"/>
          <p:cNvGraphicFramePr>
            <a:graphicFrameLocks noChangeAspect="1"/>
          </p:cNvGraphicFramePr>
          <p:nvPr>
            <p:extLst>
              <p:ext uri="{D42A27DB-BD31-4B8C-83A1-F6EECF244321}">
                <p14:modId xmlns:p14="http://schemas.microsoft.com/office/powerpoint/2010/main" val="2003045342"/>
              </p:ext>
            </p:extLst>
          </p:nvPr>
        </p:nvGraphicFramePr>
        <p:xfrm>
          <a:off x="2865438" y="2033588"/>
          <a:ext cx="8340725" cy="1257300"/>
        </p:xfrm>
        <a:graphic>
          <a:graphicData uri="http://schemas.openxmlformats.org/presentationml/2006/ole">
            <mc:AlternateContent xmlns:mc="http://schemas.openxmlformats.org/markup-compatibility/2006">
              <mc:Choice xmlns:v="urn:schemas-microsoft-com:vml" Requires="v">
                <p:oleObj spid="_x0000_s708750" name="Equation" r:id="rId6" imgW="2946400" imgH="444500" progId="Equation.DSMT4">
                  <p:embed/>
                </p:oleObj>
              </mc:Choice>
              <mc:Fallback>
                <p:oleObj name="Equation" r:id="rId6" imgW="2946400" imgH="444500" progId="Equation.DSMT4">
                  <p:embed/>
                  <p:pic>
                    <p:nvPicPr>
                      <p:cNvPr id="0" name=""/>
                      <p:cNvPicPr/>
                      <p:nvPr/>
                    </p:nvPicPr>
                    <p:blipFill>
                      <a:blip r:embed="rId7"/>
                      <a:stretch>
                        <a:fillRect/>
                      </a:stretch>
                    </p:blipFill>
                    <p:spPr>
                      <a:xfrm>
                        <a:off x="2865438" y="2033588"/>
                        <a:ext cx="8340725" cy="1257300"/>
                      </a:xfrm>
                      <a:prstGeom prst="rect">
                        <a:avLst/>
                      </a:prstGeom>
                    </p:spPr>
                  </p:pic>
                </p:oleObj>
              </mc:Fallback>
            </mc:AlternateContent>
          </a:graphicData>
        </a:graphic>
      </p:graphicFrame>
      <p:pic>
        <p:nvPicPr>
          <p:cNvPr id="6" name="Picture 5" descr="Screen Shot 2016-07-10 at 1.11.29 AM.png"/>
          <p:cNvPicPr>
            <a:picLocks noChangeAspect="1"/>
          </p:cNvPicPr>
          <p:nvPr/>
        </p:nvPicPr>
        <p:blipFill rotWithShape="1">
          <a:blip r:embed="rId8">
            <a:extLst>
              <a:ext uri="{28A0092B-C50C-407E-A947-70E740481C1C}">
                <a14:useLocalDpi xmlns:a14="http://schemas.microsoft.com/office/drawing/2010/main" val="0"/>
              </a:ext>
            </a:extLst>
          </a:blip>
          <a:srcRect l="9738" b="14170"/>
          <a:stretch/>
        </p:blipFill>
        <p:spPr>
          <a:xfrm>
            <a:off x="4444824" y="3411908"/>
            <a:ext cx="4637241" cy="2957782"/>
          </a:xfrm>
          <a:prstGeom prst="rect">
            <a:avLst/>
          </a:prstGeom>
        </p:spPr>
      </p:pic>
      <p:sp>
        <p:nvSpPr>
          <p:cNvPr id="26" name="TextBox 25"/>
          <p:cNvSpPr txBox="1"/>
          <p:nvPr/>
        </p:nvSpPr>
        <p:spPr>
          <a:xfrm>
            <a:off x="418717" y="2276846"/>
            <a:ext cx="2376860" cy="677108"/>
          </a:xfrm>
          <a:prstGeom prst="rect">
            <a:avLst/>
          </a:prstGeom>
          <a:noFill/>
        </p:spPr>
        <p:txBody>
          <a:bodyPr wrap="none" rtlCol="0">
            <a:spAutoFit/>
          </a:bodyPr>
          <a:lstStyle/>
          <a:p>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sp>
        <p:nvSpPr>
          <p:cNvPr id="30" name="TextBox 29"/>
          <p:cNvSpPr txBox="1"/>
          <p:nvPr/>
        </p:nvSpPr>
        <p:spPr>
          <a:xfrm>
            <a:off x="551874" y="4084210"/>
            <a:ext cx="3172313" cy="677108"/>
          </a:xfrm>
          <a:prstGeom prst="rect">
            <a:avLst/>
          </a:prstGeom>
          <a:noFill/>
        </p:spPr>
        <p:txBody>
          <a:bodyPr wrap="none" rtlCol="0">
            <a:spAutoFit/>
          </a:bodyPr>
          <a:lstStyle/>
          <a:p>
            <a:r>
              <a:rPr lang="en-US" sz="3800" dirty="0" smtClean="0">
                <a:latin typeface="Times"/>
                <a:cs typeface="Times"/>
              </a:rPr>
              <a:t>15° </a:t>
            </a:r>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sp>
        <p:nvSpPr>
          <p:cNvPr id="31" name="TextBox 30"/>
          <p:cNvSpPr txBox="1"/>
          <p:nvPr/>
        </p:nvSpPr>
        <p:spPr>
          <a:xfrm>
            <a:off x="8997431" y="5872331"/>
            <a:ext cx="942285" cy="677108"/>
          </a:xfrm>
          <a:prstGeom prst="rect">
            <a:avLst/>
          </a:prstGeom>
          <a:noFill/>
        </p:spPr>
        <p:txBody>
          <a:bodyPr wrap="none" rtlCol="0">
            <a:spAutoFit/>
          </a:bodyPr>
          <a:lstStyle/>
          <a:p>
            <a:r>
              <a:rPr lang="en-US" sz="3800" dirty="0" smtClean="0">
                <a:latin typeface="Times"/>
                <a:cs typeface="Times"/>
              </a:rPr>
              <a:t>Lag</a:t>
            </a:r>
            <a:endParaRPr lang="en-US" sz="3800" dirty="0">
              <a:latin typeface="Times"/>
              <a:cs typeface="Times"/>
            </a:endParaRPr>
          </a:p>
        </p:txBody>
      </p:sp>
      <p:sp>
        <p:nvSpPr>
          <p:cNvPr id="9" name="Oval 8"/>
          <p:cNvSpPr/>
          <p:nvPr/>
        </p:nvSpPr>
        <p:spPr>
          <a:xfrm>
            <a:off x="6339000" y="31063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5659550" y="58368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5970700" y="94563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7920150" y="74878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5329350" y="73608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5164250" y="115518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8529750" y="50113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Connector 15"/>
          <p:cNvCxnSpPr/>
          <p:nvPr/>
        </p:nvCxnSpPr>
        <p:spPr>
          <a:xfrm flipV="1">
            <a:off x="8009050" y="614837"/>
            <a:ext cx="627136" cy="218619"/>
          </a:xfrm>
          <a:prstGeom prst="line">
            <a:avLst/>
          </a:prstGeom>
        </p:spPr>
        <p:style>
          <a:lnRef idx="2">
            <a:schemeClr val="accent2"/>
          </a:lnRef>
          <a:fillRef idx="0">
            <a:schemeClr val="accent2"/>
          </a:fillRef>
          <a:effectRef idx="1">
            <a:schemeClr val="accent2"/>
          </a:effectRef>
          <a:fontRef idx="minor">
            <a:schemeClr val="tx1"/>
          </a:fontRef>
        </p:style>
      </p:cxnSp>
      <p:cxnSp>
        <p:nvCxnSpPr>
          <p:cNvPr id="17" name="Straight Connector 16"/>
          <p:cNvCxnSpPr>
            <a:endCxn id="11" idx="2"/>
          </p:cNvCxnSpPr>
          <p:nvPr/>
        </p:nvCxnSpPr>
        <p:spPr>
          <a:xfrm flipV="1">
            <a:off x="5308786" y="1030306"/>
            <a:ext cx="661914" cy="225882"/>
          </a:xfrm>
          <a:prstGeom prst="line">
            <a:avLst/>
          </a:prstGeom>
        </p:spPr>
        <p:style>
          <a:lnRef idx="2">
            <a:schemeClr val="accent2"/>
          </a:lnRef>
          <a:fillRef idx="0">
            <a:schemeClr val="accent2"/>
          </a:fillRef>
          <a:effectRef idx="1">
            <a:schemeClr val="accent2"/>
          </a:effectRef>
          <a:fontRef idx="minor">
            <a:schemeClr val="tx1"/>
          </a:fontRef>
        </p:style>
      </p:cxnSp>
      <p:cxnSp>
        <p:nvCxnSpPr>
          <p:cNvPr id="18" name="Straight Connector 17"/>
          <p:cNvCxnSpPr/>
          <p:nvPr/>
        </p:nvCxnSpPr>
        <p:spPr>
          <a:xfrm flipH="1">
            <a:off x="5782318" y="405890"/>
            <a:ext cx="618066" cy="245532"/>
          </a:xfrm>
          <a:prstGeom prst="line">
            <a:avLst/>
          </a:prstGeom>
        </p:spPr>
        <p:style>
          <a:lnRef idx="2">
            <a:schemeClr val="accent2"/>
          </a:lnRef>
          <a:fillRef idx="0">
            <a:schemeClr val="accent2"/>
          </a:fillRef>
          <a:effectRef idx="1">
            <a:schemeClr val="accent2"/>
          </a:effectRef>
          <a:fontRef idx="minor">
            <a:schemeClr val="tx1"/>
          </a:fontRef>
        </p:style>
      </p:cxnSp>
      <p:sp>
        <p:nvSpPr>
          <p:cNvPr id="19" name="Oval 18"/>
          <p:cNvSpPr/>
          <p:nvPr/>
        </p:nvSpPr>
        <p:spPr>
          <a:xfrm>
            <a:off x="6491400" y="46303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p:cNvSpPr/>
          <p:nvPr/>
        </p:nvSpPr>
        <p:spPr>
          <a:xfrm>
            <a:off x="7037500" y="61543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Oval 20"/>
          <p:cNvSpPr/>
          <p:nvPr/>
        </p:nvSpPr>
        <p:spPr>
          <a:xfrm>
            <a:off x="6491400" y="1072639"/>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Oval 21"/>
          <p:cNvSpPr/>
          <p:nvPr/>
        </p:nvSpPr>
        <p:spPr>
          <a:xfrm>
            <a:off x="8165084" y="992590"/>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p:cNvSpPr/>
          <p:nvPr/>
        </p:nvSpPr>
        <p:spPr>
          <a:xfrm>
            <a:off x="7432713" y="1297394"/>
            <a:ext cx="169334" cy="16933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9308912" y="522561"/>
            <a:ext cx="866856" cy="677108"/>
          </a:xfrm>
          <a:prstGeom prst="rect">
            <a:avLst/>
          </a:prstGeom>
          <a:noFill/>
        </p:spPr>
        <p:txBody>
          <a:bodyPr wrap="none" rtlCol="0">
            <a:spAutoFit/>
          </a:bodyPr>
          <a:lstStyle/>
          <a:p>
            <a:r>
              <a:rPr lang="en-US" sz="3800" dirty="0">
                <a:latin typeface="Times"/>
                <a:cs typeface="Times"/>
              </a:rPr>
              <a:t>15°</a:t>
            </a:r>
          </a:p>
        </p:txBody>
      </p:sp>
      <p:cxnSp>
        <p:nvCxnSpPr>
          <p:cNvPr id="27" name="Straight Connector 26"/>
          <p:cNvCxnSpPr/>
          <p:nvPr/>
        </p:nvCxnSpPr>
        <p:spPr>
          <a:xfrm flipV="1">
            <a:off x="4563258" y="6311958"/>
            <a:ext cx="631992" cy="4424"/>
          </a:xfrm>
          <a:prstGeom prst="line">
            <a:avLst/>
          </a:prstGeom>
        </p:spPr>
        <p:style>
          <a:lnRef idx="2">
            <a:schemeClr val="accent2"/>
          </a:lnRef>
          <a:fillRef idx="0">
            <a:schemeClr val="accent2"/>
          </a:fillRef>
          <a:effectRef idx="1">
            <a:schemeClr val="accent2"/>
          </a:effectRef>
          <a:fontRef idx="minor">
            <a:schemeClr val="tx1"/>
          </a:fontRef>
        </p:style>
      </p:cxnSp>
      <p:cxnSp>
        <p:nvCxnSpPr>
          <p:cNvPr id="29" name="Straight Connector 28"/>
          <p:cNvCxnSpPr/>
          <p:nvPr/>
        </p:nvCxnSpPr>
        <p:spPr>
          <a:xfrm flipV="1">
            <a:off x="7534917" y="1151467"/>
            <a:ext cx="728550" cy="240791"/>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22954420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0"/>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0" grpId="0"/>
      <p:bldP spid="31" grpId="0"/>
      <p:bldP spid="9" grpId="0" animBg="1"/>
      <p:bldP spid="10" grpId="0" animBg="1"/>
      <p:bldP spid="11" grpId="0" animBg="1"/>
      <p:bldP spid="12" grpId="0" animBg="1"/>
      <p:bldP spid="13" grpId="0" animBg="1"/>
      <p:bldP spid="14" grpId="0" animBg="1"/>
      <p:bldP spid="15" grpId="0" animBg="1"/>
      <p:bldP spid="19" grpId="0" animBg="1"/>
      <p:bldP spid="20" grpId="0" animBg="1"/>
      <p:bldP spid="21" grpId="0" animBg="1"/>
      <p:bldP spid="22" grpId="0" animBg="1"/>
      <p:bldP spid="23" grpId="0" animBg="1"/>
      <p:bldP spid="25"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8997431" y="5872331"/>
            <a:ext cx="942285" cy="677108"/>
          </a:xfrm>
          <a:prstGeom prst="rect">
            <a:avLst/>
          </a:prstGeom>
          <a:noFill/>
        </p:spPr>
        <p:txBody>
          <a:bodyPr wrap="none" rtlCol="0">
            <a:spAutoFit/>
          </a:bodyPr>
          <a:lstStyle/>
          <a:p>
            <a:r>
              <a:rPr lang="en-US" sz="3800" dirty="0" smtClean="0">
                <a:latin typeface="Times"/>
                <a:cs typeface="Times"/>
              </a:rPr>
              <a:t>Lag</a:t>
            </a:r>
            <a:endParaRPr lang="en-US" sz="3800" dirty="0">
              <a:latin typeface="Times"/>
              <a:cs typeface="Times"/>
            </a:endParaRPr>
          </a:p>
        </p:txBody>
      </p:sp>
      <p:pic>
        <p:nvPicPr>
          <p:cNvPr id="3" name="Picture 2" descr="Screen Shot 2016-07-10 at 12.34.06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6448" y="0"/>
            <a:ext cx="9253904" cy="6858000"/>
          </a:xfrm>
          <a:prstGeom prst="rect">
            <a:avLst/>
          </a:prstGeom>
        </p:spPr>
      </p:pic>
    </p:spTree>
    <p:extLst>
      <p:ext uri="{BB962C8B-B14F-4D97-AF65-F5344CB8AC3E}">
        <p14:creationId xmlns:p14="http://schemas.microsoft.com/office/powerpoint/2010/main" val="1007196877"/>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graphicFrame>
        <p:nvGraphicFramePr>
          <p:cNvPr id="24" name="Content Placeholder 3"/>
          <p:cNvGraphicFramePr>
            <a:graphicFrameLocks noChangeAspect="1"/>
          </p:cNvGraphicFramePr>
          <p:nvPr>
            <p:extLst>
              <p:ext uri="{D42A27DB-BD31-4B8C-83A1-F6EECF244321}">
                <p14:modId xmlns:p14="http://schemas.microsoft.com/office/powerpoint/2010/main" val="3574609155"/>
              </p:ext>
            </p:extLst>
          </p:nvPr>
        </p:nvGraphicFramePr>
        <p:xfrm>
          <a:off x="2882900" y="2033588"/>
          <a:ext cx="8304213" cy="1257300"/>
        </p:xfrm>
        <a:graphic>
          <a:graphicData uri="http://schemas.openxmlformats.org/presentationml/2006/ole">
            <mc:AlternateContent xmlns:mc="http://schemas.openxmlformats.org/markup-compatibility/2006">
              <mc:Choice xmlns:v="urn:schemas-microsoft-com:vml" Requires="v">
                <p:oleObj spid="_x0000_s711934" name="Equation" r:id="rId4" imgW="2933700" imgH="444500" progId="Equation.DSMT4">
                  <p:embed/>
                </p:oleObj>
              </mc:Choice>
              <mc:Fallback>
                <p:oleObj name="Equation" r:id="rId4" imgW="2933700" imgH="444500" progId="Equation.DSMT4">
                  <p:embed/>
                  <p:pic>
                    <p:nvPicPr>
                      <p:cNvPr id="0" name=""/>
                      <p:cNvPicPr/>
                      <p:nvPr/>
                    </p:nvPicPr>
                    <p:blipFill>
                      <a:blip r:embed="rId5"/>
                      <a:stretch>
                        <a:fillRect/>
                      </a:stretch>
                    </p:blipFill>
                    <p:spPr>
                      <a:xfrm>
                        <a:off x="2882900" y="2033588"/>
                        <a:ext cx="8304213" cy="1257300"/>
                      </a:xfrm>
                      <a:prstGeom prst="rect">
                        <a:avLst/>
                      </a:prstGeom>
                    </p:spPr>
                  </p:pic>
                </p:oleObj>
              </mc:Fallback>
            </mc:AlternateContent>
          </a:graphicData>
        </a:graphic>
      </p:graphicFrame>
      <p:pic>
        <p:nvPicPr>
          <p:cNvPr id="6" name="Picture 5" descr="Screen Shot 2016-07-10 at 1.11.29 AM.png"/>
          <p:cNvPicPr>
            <a:picLocks noChangeAspect="1"/>
          </p:cNvPicPr>
          <p:nvPr/>
        </p:nvPicPr>
        <p:blipFill rotWithShape="1">
          <a:blip r:embed="rId6">
            <a:extLst>
              <a:ext uri="{28A0092B-C50C-407E-A947-70E740481C1C}">
                <a14:useLocalDpi xmlns:a14="http://schemas.microsoft.com/office/drawing/2010/main" val="0"/>
              </a:ext>
            </a:extLst>
          </a:blip>
          <a:srcRect l="9738" b="14170"/>
          <a:stretch/>
        </p:blipFill>
        <p:spPr>
          <a:xfrm>
            <a:off x="4444824" y="3411908"/>
            <a:ext cx="4637241" cy="2957782"/>
          </a:xfrm>
          <a:prstGeom prst="rect">
            <a:avLst/>
          </a:prstGeom>
        </p:spPr>
      </p:pic>
      <p:sp>
        <p:nvSpPr>
          <p:cNvPr id="26" name="TextBox 25"/>
          <p:cNvSpPr txBox="1"/>
          <p:nvPr/>
        </p:nvSpPr>
        <p:spPr>
          <a:xfrm>
            <a:off x="418717" y="2276846"/>
            <a:ext cx="2376860" cy="677108"/>
          </a:xfrm>
          <a:prstGeom prst="rect">
            <a:avLst/>
          </a:prstGeom>
          <a:noFill/>
        </p:spPr>
        <p:txBody>
          <a:bodyPr wrap="none" rtlCol="0">
            <a:spAutoFit/>
          </a:bodyPr>
          <a:lstStyle/>
          <a:p>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sp>
        <p:nvSpPr>
          <p:cNvPr id="30" name="TextBox 29"/>
          <p:cNvSpPr txBox="1"/>
          <p:nvPr/>
        </p:nvSpPr>
        <p:spPr>
          <a:xfrm>
            <a:off x="551874" y="4084210"/>
            <a:ext cx="3810959" cy="1261884"/>
          </a:xfrm>
          <a:prstGeom prst="rect">
            <a:avLst/>
          </a:prstGeom>
          <a:noFill/>
        </p:spPr>
        <p:txBody>
          <a:bodyPr wrap="none" rtlCol="0">
            <a:spAutoFit/>
          </a:bodyPr>
          <a:lstStyle/>
          <a:p>
            <a:r>
              <a:rPr lang="en-US" sz="3800" dirty="0" smtClean="0">
                <a:latin typeface="Times"/>
                <a:cs typeface="Times"/>
              </a:rPr>
              <a:t>“</a:t>
            </a:r>
            <a:r>
              <a:rPr lang="en-US" sz="3800" dirty="0">
                <a:latin typeface="Times"/>
                <a:cs typeface="Times"/>
              </a:rPr>
              <a:t>O</a:t>
            </a:r>
            <a:r>
              <a:rPr lang="en-US" sz="3800" dirty="0" smtClean="0">
                <a:latin typeface="Times"/>
                <a:cs typeface="Times"/>
              </a:rPr>
              <a:t>mnidirectional”</a:t>
            </a:r>
          </a:p>
          <a:p>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sp>
        <p:nvSpPr>
          <p:cNvPr id="31" name="TextBox 30"/>
          <p:cNvSpPr txBox="1"/>
          <p:nvPr/>
        </p:nvSpPr>
        <p:spPr>
          <a:xfrm>
            <a:off x="8997431" y="5872331"/>
            <a:ext cx="942285" cy="677108"/>
          </a:xfrm>
          <a:prstGeom prst="rect">
            <a:avLst/>
          </a:prstGeom>
          <a:noFill/>
        </p:spPr>
        <p:txBody>
          <a:bodyPr wrap="none" rtlCol="0">
            <a:spAutoFit/>
          </a:bodyPr>
          <a:lstStyle/>
          <a:p>
            <a:r>
              <a:rPr lang="en-US" sz="3800" dirty="0" smtClean="0">
                <a:latin typeface="Times"/>
                <a:cs typeface="Times"/>
              </a:rPr>
              <a:t>Lag</a:t>
            </a:r>
            <a:endParaRPr lang="en-US" sz="3800" dirty="0">
              <a:latin typeface="Times"/>
              <a:cs typeface="Times"/>
            </a:endParaRPr>
          </a:p>
        </p:txBody>
      </p:sp>
      <p:graphicFrame>
        <p:nvGraphicFramePr>
          <p:cNvPr id="32" name="Content Placeholder 3"/>
          <p:cNvGraphicFramePr>
            <a:graphicFrameLocks noChangeAspect="1"/>
          </p:cNvGraphicFramePr>
          <p:nvPr>
            <p:extLst>
              <p:ext uri="{D42A27DB-BD31-4B8C-83A1-F6EECF244321}">
                <p14:modId xmlns:p14="http://schemas.microsoft.com/office/powerpoint/2010/main" val="3259730955"/>
              </p:ext>
            </p:extLst>
          </p:nvPr>
        </p:nvGraphicFramePr>
        <p:xfrm>
          <a:off x="9932525" y="5896795"/>
          <a:ext cx="2012950" cy="646113"/>
        </p:xfrm>
        <a:graphic>
          <a:graphicData uri="http://schemas.openxmlformats.org/presentationml/2006/ole">
            <mc:AlternateContent xmlns:mc="http://schemas.openxmlformats.org/markup-compatibility/2006">
              <mc:Choice xmlns:v="urn:schemas-microsoft-com:vml" Requires="v">
                <p:oleObj spid="_x0000_s711935" name="Equation" r:id="rId7" imgW="711200" imgH="228600" progId="Equation.DSMT4">
                  <p:embed/>
                </p:oleObj>
              </mc:Choice>
              <mc:Fallback>
                <p:oleObj name="Equation" r:id="rId7" imgW="711200" imgH="228600" progId="Equation.DSMT4">
                  <p:embed/>
                  <p:pic>
                    <p:nvPicPr>
                      <p:cNvPr id="0" name=""/>
                      <p:cNvPicPr/>
                      <p:nvPr/>
                    </p:nvPicPr>
                    <p:blipFill>
                      <a:blip r:embed="rId8"/>
                      <a:stretch>
                        <a:fillRect/>
                      </a:stretch>
                    </p:blipFill>
                    <p:spPr>
                      <a:xfrm>
                        <a:off x="9932525" y="5896795"/>
                        <a:ext cx="2012950" cy="646113"/>
                      </a:xfrm>
                      <a:prstGeom prst="rect">
                        <a:avLst/>
                      </a:prstGeom>
                    </p:spPr>
                  </p:pic>
                </p:oleObj>
              </mc:Fallback>
            </mc:AlternateContent>
          </a:graphicData>
        </a:graphic>
      </p:graphicFrame>
    </p:spTree>
    <p:extLst>
      <p:ext uri="{BB962C8B-B14F-4D97-AF65-F5344CB8AC3E}">
        <p14:creationId xmlns:p14="http://schemas.microsoft.com/office/powerpoint/2010/main" val="2546462376"/>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graphicFrame>
        <p:nvGraphicFramePr>
          <p:cNvPr id="24" name="Content Placeholder 3"/>
          <p:cNvGraphicFramePr>
            <a:graphicFrameLocks noChangeAspect="1"/>
          </p:cNvGraphicFramePr>
          <p:nvPr>
            <p:extLst>
              <p:ext uri="{D42A27DB-BD31-4B8C-83A1-F6EECF244321}">
                <p14:modId xmlns:p14="http://schemas.microsoft.com/office/powerpoint/2010/main" val="1600259010"/>
              </p:ext>
            </p:extLst>
          </p:nvPr>
        </p:nvGraphicFramePr>
        <p:xfrm>
          <a:off x="2915059" y="1124248"/>
          <a:ext cx="7045325" cy="611188"/>
        </p:xfrm>
        <a:graphic>
          <a:graphicData uri="http://schemas.openxmlformats.org/presentationml/2006/ole">
            <mc:AlternateContent xmlns:mc="http://schemas.openxmlformats.org/markup-compatibility/2006">
              <mc:Choice xmlns:v="urn:schemas-microsoft-com:vml" Requires="v">
                <p:oleObj spid="_x0000_s717166" name="Equation" r:id="rId4" imgW="2489200" imgH="215900" progId="Equation.DSMT4">
                  <p:embed/>
                </p:oleObj>
              </mc:Choice>
              <mc:Fallback>
                <p:oleObj name="Equation" r:id="rId4" imgW="2489200" imgH="215900" progId="Equation.DSMT4">
                  <p:embed/>
                  <p:pic>
                    <p:nvPicPr>
                      <p:cNvPr id="0" name=""/>
                      <p:cNvPicPr/>
                      <p:nvPr/>
                    </p:nvPicPr>
                    <p:blipFill>
                      <a:blip r:embed="rId5"/>
                      <a:stretch>
                        <a:fillRect/>
                      </a:stretch>
                    </p:blipFill>
                    <p:spPr>
                      <a:xfrm>
                        <a:off x="2915059" y="1124248"/>
                        <a:ext cx="7045325" cy="611188"/>
                      </a:xfrm>
                      <a:prstGeom prst="rect">
                        <a:avLst/>
                      </a:prstGeom>
                    </p:spPr>
                  </p:pic>
                </p:oleObj>
              </mc:Fallback>
            </mc:AlternateContent>
          </a:graphicData>
        </a:graphic>
      </p:graphicFrame>
      <p:pic>
        <p:nvPicPr>
          <p:cNvPr id="6" name="Picture 5" descr="Screen Shot 2016-07-10 at 1.11.29 AM.png"/>
          <p:cNvPicPr>
            <a:picLocks noChangeAspect="1"/>
          </p:cNvPicPr>
          <p:nvPr/>
        </p:nvPicPr>
        <p:blipFill rotWithShape="1">
          <a:blip r:embed="rId6">
            <a:extLst>
              <a:ext uri="{28A0092B-C50C-407E-A947-70E740481C1C}">
                <a14:useLocalDpi xmlns:a14="http://schemas.microsoft.com/office/drawing/2010/main" val="0"/>
              </a:ext>
            </a:extLst>
          </a:blip>
          <a:srcRect l="9738" b="14170"/>
          <a:stretch/>
        </p:blipFill>
        <p:spPr>
          <a:xfrm>
            <a:off x="4444824" y="3411908"/>
            <a:ext cx="4637241" cy="2957782"/>
          </a:xfrm>
          <a:prstGeom prst="rect">
            <a:avLst/>
          </a:prstGeom>
        </p:spPr>
      </p:pic>
      <p:sp>
        <p:nvSpPr>
          <p:cNvPr id="26" name="TextBox 25"/>
          <p:cNvSpPr txBox="1"/>
          <p:nvPr/>
        </p:nvSpPr>
        <p:spPr>
          <a:xfrm>
            <a:off x="418717" y="2276846"/>
            <a:ext cx="2376860" cy="677108"/>
          </a:xfrm>
          <a:prstGeom prst="rect">
            <a:avLst/>
          </a:prstGeom>
          <a:noFill/>
        </p:spPr>
        <p:txBody>
          <a:bodyPr wrap="none" rtlCol="0">
            <a:spAutoFit/>
          </a:bodyPr>
          <a:lstStyle/>
          <a:p>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sp>
        <p:nvSpPr>
          <p:cNvPr id="30" name="TextBox 29"/>
          <p:cNvSpPr txBox="1"/>
          <p:nvPr/>
        </p:nvSpPr>
        <p:spPr>
          <a:xfrm>
            <a:off x="551874" y="4084210"/>
            <a:ext cx="3810959" cy="1261884"/>
          </a:xfrm>
          <a:prstGeom prst="rect">
            <a:avLst/>
          </a:prstGeom>
          <a:noFill/>
        </p:spPr>
        <p:txBody>
          <a:bodyPr wrap="none" rtlCol="0">
            <a:spAutoFit/>
          </a:bodyPr>
          <a:lstStyle/>
          <a:p>
            <a:r>
              <a:rPr lang="en-US" sz="3800" dirty="0" smtClean="0">
                <a:latin typeface="Times"/>
                <a:cs typeface="Times"/>
              </a:rPr>
              <a:t>“</a:t>
            </a:r>
            <a:r>
              <a:rPr lang="en-US" sz="3800" dirty="0">
                <a:latin typeface="Times"/>
                <a:cs typeface="Times"/>
              </a:rPr>
              <a:t>O</a:t>
            </a:r>
            <a:r>
              <a:rPr lang="en-US" sz="3800" dirty="0" smtClean="0">
                <a:latin typeface="Times"/>
                <a:cs typeface="Times"/>
              </a:rPr>
              <a:t>mnidirectional”</a:t>
            </a:r>
          </a:p>
          <a:p>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sp>
        <p:nvSpPr>
          <p:cNvPr id="31" name="TextBox 30"/>
          <p:cNvSpPr txBox="1"/>
          <p:nvPr/>
        </p:nvSpPr>
        <p:spPr>
          <a:xfrm>
            <a:off x="8997431" y="5872331"/>
            <a:ext cx="942285" cy="677108"/>
          </a:xfrm>
          <a:prstGeom prst="rect">
            <a:avLst/>
          </a:prstGeom>
          <a:noFill/>
        </p:spPr>
        <p:txBody>
          <a:bodyPr wrap="none" rtlCol="0">
            <a:spAutoFit/>
          </a:bodyPr>
          <a:lstStyle/>
          <a:p>
            <a:r>
              <a:rPr lang="en-US" sz="3800" dirty="0" smtClean="0">
                <a:latin typeface="Times"/>
                <a:cs typeface="Times"/>
              </a:rPr>
              <a:t>Lag</a:t>
            </a:r>
            <a:endParaRPr lang="en-US" sz="3800" dirty="0">
              <a:latin typeface="Times"/>
              <a:cs typeface="Times"/>
            </a:endParaRPr>
          </a:p>
        </p:txBody>
      </p:sp>
      <p:graphicFrame>
        <p:nvGraphicFramePr>
          <p:cNvPr id="32" name="Content Placeholder 3"/>
          <p:cNvGraphicFramePr>
            <a:graphicFrameLocks noChangeAspect="1"/>
          </p:cNvGraphicFramePr>
          <p:nvPr>
            <p:extLst>
              <p:ext uri="{D42A27DB-BD31-4B8C-83A1-F6EECF244321}">
                <p14:modId xmlns:p14="http://schemas.microsoft.com/office/powerpoint/2010/main" val="2894468777"/>
              </p:ext>
            </p:extLst>
          </p:nvPr>
        </p:nvGraphicFramePr>
        <p:xfrm>
          <a:off x="9932525" y="5896795"/>
          <a:ext cx="2012950" cy="646113"/>
        </p:xfrm>
        <a:graphic>
          <a:graphicData uri="http://schemas.openxmlformats.org/presentationml/2006/ole">
            <mc:AlternateContent xmlns:mc="http://schemas.openxmlformats.org/markup-compatibility/2006">
              <mc:Choice xmlns:v="urn:schemas-microsoft-com:vml" Requires="v">
                <p:oleObj spid="_x0000_s717167" name="Equation" r:id="rId7" imgW="711200" imgH="228600" progId="Equation.DSMT4">
                  <p:embed/>
                </p:oleObj>
              </mc:Choice>
              <mc:Fallback>
                <p:oleObj name="Equation" r:id="rId7" imgW="711200" imgH="228600" progId="Equation.DSMT4">
                  <p:embed/>
                  <p:pic>
                    <p:nvPicPr>
                      <p:cNvPr id="0" name=""/>
                      <p:cNvPicPr/>
                      <p:nvPr/>
                    </p:nvPicPr>
                    <p:blipFill>
                      <a:blip r:embed="rId8"/>
                      <a:stretch>
                        <a:fillRect/>
                      </a:stretch>
                    </p:blipFill>
                    <p:spPr>
                      <a:xfrm>
                        <a:off x="9932525" y="5896795"/>
                        <a:ext cx="2012950" cy="646113"/>
                      </a:xfrm>
                      <a:prstGeom prst="rect">
                        <a:avLst/>
                      </a:prstGeom>
                    </p:spPr>
                  </p:pic>
                </p:oleObj>
              </mc:Fallback>
            </mc:AlternateContent>
          </a:graphicData>
        </a:graphic>
      </p:graphicFrame>
      <p:graphicFrame>
        <p:nvGraphicFramePr>
          <p:cNvPr id="10" name="Content Placeholder 3"/>
          <p:cNvGraphicFramePr>
            <a:graphicFrameLocks noChangeAspect="1"/>
          </p:cNvGraphicFramePr>
          <p:nvPr>
            <p:extLst>
              <p:ext uri="{D42A27DB-BD31-4B8C-83A1-F6EECF244321}">
                <p14:modId xmlns:p14="http://schemas.microsoft.com/office/powerpoint/2010/main" val="3951619823"/>
              </p:ext>
            </p:extLst>
          </p:nvPr>
        </p:nvGraphicFramePr>
        <p:xfrm>
          <a:off x="2882900" y="2033588"/>
          <a:ext cx="8304213" cy="1257300"/>
        </p:xfrm>
        <a:graphic>
          <a:graphicData uri="http://schemas.openxmlformats.org/presentationml/2006/ole">
            <mc:AlternateContent xmlns:mc="http://schemas.openxmlformats.org/markup-compatibility/2006">
              <mc:Choice xmlns:v="urn:schemas-microsoft-com:vml" Requires="v">
                <p:oleObj spid="_x0000_s717168" name="Equation" r:id="rId9" imgW="2933700" imgH="444500" progId="Equation.DSMT4">
                  <p:embed/>
                </p:oleObj>
              </mc:Choice>
              <mc:Fallback>
                <p:oleObj name="Equation" r:id="rId9" imgW="2933700" imgH="444500" progId="Equation.DSMT4">
                  <p:embed/>
                  <p:pic>
                    <p:nvPicPr>
                      <p:cNvPr id="0" name=""/>
                      <p:cNvPicPr/>
                      <p:nvPr/>
                    </p:nvPicPr>
                    <p:blipFill>
                      <a:blip r:embed="rId10"/>
                      <a:stretch>
                        <a:fillRect/>
                      </a:stretch>
                    </p:blipFill>
                    <p:spPr>
                      <a:xfrm>
                        <a:off x="2882900" y="2033588"/>
                        <a:ext cx="8304213" cy="1257300"/>
                      </a:xfrm>
                      <a:prstGeom prst="rect">
                        <a:avLst/>
                      </a:prstGeom>
                    </p:spPr>
                  </p:pic>
                </p:oleObj>
              </mc:Fallback>
            </mc:AlternateContent>
          </a:graphicData>
        </a:graphic>
      </p:graphicFrame>
      <p:sp>
        <p:nvSpPr>
          <p:cNvPr id="11" name="TextBox 10"/>
          <p:cNvSpPr txBox="1"/>
          <p:nvPr/>
        </p:nvSpPr>
        <p:spPr>
          <a:xfrm>
            <a:off x="436425" y="1043694"/>
            <a:ext cx="2538901" cy="677108"/>
          </a:xfrm>
          <a:prstGeom prst="rect">
            <a:avLst/>
          </a:prstGeom>
          <a:noFill/>
        </p:spPr>
        <p:txBody>
          <a:bodyPr wrap="none" rtlCol="0">
            <a:spAutoFit/>
          </a:bodyPr>
          <a:lstStyle/>
          <a:p>
            <a:r>
              <a:rPr lang="en-US" sz="3800" dirty="0" smtClean="0">
                <a:latin typeface="Times"/>
                <a:cs typeface="Times"/>
              </a:rPr>
              <a:t>Covariance:</a:t>
            </a:r>
            <a:endParaRPr lang="en-US" sz="3800" dirty="0">
              <a:latin typeface="Times"/>
              <a:cs typeface="Times"/>
            </a:endParaRPr>
          </a:p>
        </p:txBody>
      </p:sp>
      <p:sp>
        <p:nvSpPr>
          <p:cNvPr id="3" name="TextBox 2"/>
          <p:cNvSpPr txBox="1"/>
          <p:nvPr/>
        </p:nvSpPr>
        <p:spPr>
          <a:xfrm>
            <a:off x="9635066" y="4334933"/>
            <a:ext cx="991978" cy="584776"/>
          </a:xfrm>
          <a:prstGeom prst="rect">
            <a:avLst/>
          </a:prstGeom>
          <a:noFill/>
        </p:spPr>
        <p:txBody>
          <a:bodyPr wrap="none" rtlCol="0">
            <a:spAutoFit/>
          </a:bodyPr>
          <a:lstStyle/>
          <a:p>
            <a:r>
              <a:rPr lang="en-US" sz="3200" dirty="0" smtClean="0"/>
              <a:t>“Sill”</a:t>
            </a:r>
            <a:endParaRPr lang="en-US" sz="3200" dirty="0"/>
          </a:p>
        </p:txBody>
      </p:sp>
      <p:cxnSp>
        <p:nvCxnSpPr>
          <p:cNvPr id="5" name="Straight Arrow Connector 4"/>
          <p:cNvCxnSpPr>
            <a:stCxn id="3" idx="1"/>
          </p:cNvCxnSpPr>
          <p:nvPr/>
        </p:nvCxnSpPr>
        <p:spPr>
          <a:xfrm flipH="1" flipV="1">
            <a:off x="8585201" y="4165600"/>
            <a:ext cx="1049865" cy="4617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89649277"/>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graphicFrame>
        <p:nvGraphicFramePr>
          <p:cNvPr id="24" name="Content Placeholder 3"/>
          <p:cNvGraphicFramePr>
            <a:graphicFrameLocks noChangeAspect="1"/>
          </p:cNvGraphicFramePr>
          <p:nvPr>
            <p:extLst>
              <p:ext uri="{D42A27DB-BD31-4B8C-83A1-F6EECF244321}">
                <p14:modId xmlns:p14="http://schemas.microsoft.com/office/powerpoint/2010/main" val="1041442965"/>
              </p:ext>
            </p:extLst>
          </p:nvPr>
        </p:nvGraphicFramePr>
        <p:xfrm>
          <a:off x="2915059" y="1124248"/>
          <a:ext cx="7045325" cy="611188"/>
        </p:xfrm>
        <a:graphic>
          <a:graphicData uri="http://schemas.openxmlformats.org/presentationml/2006/ole">
            <mc:AlternateContent xmlns:mc="http://schemas.openxmlformats.org/markup-compatibility/2006">
              <mc:Choice xmlns:v="urn:schemas-microsoft-com:vml" Requires="v">
                <p:oleObj spid="_x0000_s719096" name="Equation" r:id="rId4" imgW="2489200" imgH="215900" progId="Equation.DSMT4">
                  <p:embed/>
                </p:oleObj>
              </mc:Choice>
              <mc:Fallback>
                <p:oleObj name="Equation" r:id="rId4" imgW="2489200" imgH="215900" progId="Equation.DSMT4">
                  <p:embed/>
                  <p:pic>
                    <p:nvPicPr>
                      <p:cNvPr id="0" name=""/>
                      <p:cNvPicPr/>
                      <p:nvPr/>
                    </p:nvPicPr>
                    <p:blipFill>
                      <a:blip r:embed="rId5"/>
                      <a:stretch>
                        <a:fillRect/>
                      </a:stretch>
                    </p:blipFill>
                    <p:spPr>
                      <a:xfrm>
                        <a:off x="2915059" y="1124248"/>
                        <a:ext cx="7045325" cy="611188"/>
                      </a:xfrm>
                      <a:prstGeom prst="rect">
                        <a:avLst/>
                      </a:prstGeom>
                    </p:spPr>
                  </p:pic>
                </p:oleObj>
              </mc:Fallback>
            </mc:AlternateContent>
          </a:graphicData>
        </a:graphic>
      </p:graphicFrame>
      <p:sp>
        <p:nvSpPr>
          <p:cNvPr id="30" name="TextBox 29"/>
          <p:cNvSpPr txBox="1"/>
          <p:nvPr/>
        </p:nvSpPr>
        <p:spPr>
          <a:xfrm>
            <a:off x="551874" y="4084210"/>
            <a:ext cx="3810959" cy="1261884"/>
          </a:xfrm>
          <a:prstGeom prst="rect">
            <a:avLst/>
          </a:prstGeom>
          <a:noFill/>
        </p:spPr>
        <p:txBody>
          <a:bodyPr wrap="none" rtlCol="0">
            <a:spAutoFit/>
          </a:bodyPr>
          <a:lstStyle/>
          <a:p>
            <a:r>
              <a:rPr lang="en-US" sz="3800" dirty="0" smtClean="0">
                <a:latin typeface="Times"/>
                <a:cs typeface="Times"/>
              </a:rPr>
              <a:t>“</a:t>
            </a:r>
            <a:r>
              <a:rPr lang="en-US" sz="3800" dirty="0">
                <a:latin typeface="Times"/>
                <a:cs typeface="Times"/>
              </a:rPr>
              <a:t>O</a:t>
            </a:r>
            <a:r>
              <a:rPr lang="en-US" sz="3800" dirty="0" smtClean="0">
                <a:latin typeface="Times"/>
                <a:cs typeface="Times"/>
              </a:rPr>
              <a:t>mnidirectional”</a:t>
            </a:r>
          </a:p>
          <a:p>
            <a:r>
              <a:rPr lang="en-US" sz="3800" dirty="0" smtClean="0">
                <a:latin typeface="Times"/>
                <a:cs typeface="Times"/>
              </a:rPr>
              <a:t>Covariance:</a:t>
            </a:r>
            <a:endParaRPr lang="en-US" sz="3800" dirty="0">
              <a:latin typeface="Times"/>
              <a:cs typeface="Times"/>
            </a:endParaRPr>
          </a:p>
        </p:txBody>
      </p:sp>
      <p:sp>
        <p:nvSpPr>
          <p:cNvPr id="31" name="TextBox 30"/>
          <p:cNvSpPr txBox="1"/>
          <p:nvPr/>
        </p:nvSpPr>
        <p:spPr>
          <a:xfrm>
            <a:off x="8997431" y="5872331"/>
            <a:ext cx="942285" cy="677108"/>
          </a:xfrm>
          <a:prstGeom prst="rect">
            <a:avLst/>
          </a:prstGeom>
          <a:noFill/>
        </p:spPr>
        <p:txBody>
          <a:bodyPr wrap="none" rtlCol="0">
            <a:spAutoFit/>
          </a:bodyPr>
          <a:lstStyle/>
          <a:p>
            <a:r>
              <a:rPr lang="en-US" sz="3800" dirty="0" smtClean="0">
                <a:latin typeface="Times"/>
                <a:cs typeface="Times"/>
              </a:rPr>
              <a:t>Lag</a:t>
            </a:r>
            <a:endParaRPr lang="en-US" sz="3800" dirty="0">
              <a:latin typeface="Times"/>
              <a:cs typeface="Times"/>
            </a:endParaRPr>
          </a:p>
        </p:txBody>
      </p:sp>
      <p:graphicFrame>
        <p:nvGraphicFramePr>
          <p:cNvPr id="32" name="Content Placeholder 3"/>
          <p:cNvGraphicFramePr>
            <a:graphicFrameLocks noChangeAspect="1"/>
          </p:cNvGraphicFramePr>
          <p:nvPr>
            <p:extLst>
              <p:ext uri="{D42A27DB-BD31-4B8C-83A1-F6EECF244321}">
                <p14:modId xmlns:p14="http://schemas.microsoft.com/office/powerpoint/2010/main" val="1231176751"/>
              </p:ext>
            </p:extLst>
          </p:nvPr>
        </p:nvGraphicFramePr>
        <p:xfrm>
          <a:off x="9932525" y="5896795"/>
          <a:ext cx="2012950" cy="646113"/>
        </p:xfrm>
        <a:graphic>
          <a:graphicData uri="http://schemas.openxmlformats.org/presentationml/2006/ole">
            <mc:AlternateContent xmlns:mc="http://schemas.openxmlformats.org/markup-compatibility/2006">
              <mc:Choice xmlns:v="urn:schemas-microsoft-com:vml" Requires="v">
                <p:oleObj spid="_x0000_s719097" name="Equation" r:id="rId6" imgW="711200" imgH="228600" progId="Equation.DSMT4">
                  <p:embed/>
                </p:oleObj>
              </mc:Choice>
              <mc:Fallback>
                <p:oleObj name="Equation" r:id="rId6" imgW="711200" imgH="228600" progId="Equation.DSMT4">
                  <p:embed/>
                  <p:pic>
                    <p:nvPicPr>
                      <p:cNvPr id="0" name=""/>
                      <p:cNvPicPr/>
                      <p:nvPr/>
                    </p:nvPicPr>
                    <p:blipFill>
                      <a:blip r:embed="rId7"/>
                      <a:stretch>
                        <a:fillRect/>
                      </a:stretch>
                    </p:blipFill>
                    <p:spPr>
                      <a:xfrm>
                        <a:off x="9932525" y="5896795"/>
                        <a:ext cx="2012950" cy="646113"/>
                      </a:xfrm>
                      <a:prstGeom prst="rect">
                        <a:avLst/>
                      </a:prstGeom>
                    </p:spPr>
                  </p:pic>
                </p:oleObj>
              </mc:Fallback>
            </mc:AlternateContent>
          </a:graphicData>
        </a:graphic>
      </p:graphicFrame>
      <p:sp>
        <p:nvSpPr>
          <p:cNvPr id="11" name="TextBox 10"/>
          <p:cNvSpPr txBox="1"/>
          <p:nvPr/>
        </p:nvSpPr>
        <p:spPr>
          <a:xfrm>
            <a:off x="436425" y="1043694"/>
            <a:ext cx="2538901" cy="677108"/>
          </a:xfrm>
          <a:prstGeom prst="rect">
            <a:avLst/>
          </a:prstGeom>
          <a:noFill/>
        </p:spPr>
        <p:txBody>
          <a:bodyPr wrap="none" rtlCol="0">
            <a:spAutoFit/>
          </a:bodyPr>
          <a:lstStyle/>
          <a:p>
            <a:r>
              <a:rPr lang="en-US" sz="3800" dirty="0" smtClean="0">
                <a:latin typeface="Times"/>
                <a:cs typeface="Times"/>
              </a:rPr>
              <a:t>Covariance:</a:t>
            </a:r>
            <a:endParaRPr lang="en-US" sz="3800" dirty="0">
              <a:latin typeface="Times"/>
              <a:cs typeface="Times"/>
            </a:endParaRPr>
          </a:p>
        </p:txBody>
      </p:sp>
      <p:sp>
        <p:nvSpPr>
          <p:cNvPr id="5" name="Freeform 4"/>
          <p:cNvSpPr/>
          <p:nvPr/>
        </p:nvSpPr>
        <p:spPr>
          <a:xfrm>
            <a:off x="4502550" y="4426068"/>
            <a:ext cx="4252408" cy="1380562"/>
          </a:xfrm>
          <a:custGeom>
            <a:avLst/>
            <a:gdLst>
              <a:gd name="connsiteX0" fmla="*/ 0 w 4252408"/>
              <a:gd name="connsiteY0" fmla="*/ 0 h 1380562"/>
              <a:gd name="connsiteX1" fmla="*/ 519525 w 4252408"/>
              <a:gd name="connsiteY1" fmla="*/ 712020 h 1380562"/>
              <a:gd name="connsiteX2" fmla="*/ 1039050 w 4252408"/>
              <a:gd name="connsiteY2" fmla="*/ 1173870 h 1380562"/>
              <a:gd name="connsiteX3" fmla="*/ 1404641 w 4252408"/>
              <a:gd name="connsiteY3" fmla="*/ 1366308 h 1380562"/>
              <a:gd name="connsiteX4" fmla="*/ 1674024 w 4252408"/>
              <a:gd name="connsiteY4" fmla="*/ 1366308 h 1380562"/>
              <a:gd name="connsiteX5" fmla="*/ 4252408 w 4252408"/>
              <a:gd name="connsiteY5" fmla="*/ 1366308 h 1380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52408" h="1380562">
                <a:moveTo>
                  <a:pt x="0" y="0"/>
                </a:moveTo>
                <a:cubicBezTo>
                  <a:pt x="173175" y="258187"/>
                  <a:pt x="346350" y="516375"/>
                  <a:pt x="519525" y="712020"/>
                </a:cubicBezTo>
                <a:cubicBezTo>
                  <a:pt x="692700" y="907665"/>
                  <a:pt x="891531" y="1064822"/>
                  <a:pt x="1039050" y="1173870"/>
                </a:cubicBezTo>
                <a:cubicBezTo>
                  <a:pt x="1186569" y="1282918"/>
                  <a:pt x="1298812" y="1334235"/>
                  <a:pt x="1404641" y="1366308"/>
                </a:cubicBezTo>
                <a:cubicBezTo>
                  <a:pt x="1510470" y="1398381"/>
                  <a:pt x="1674024" y="1366308"/>
                  <a:pt x="1674024" y="1366308"/>
                </a:cubicBezTo>
                <a:lnTo>
                  <a:pt x="4252408" y="1366308"/>
                </a:ln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Rectangle 6"/>
          <p:cNvSpPr/>
          <p:nvPr/>
        </p:nvSpPr>
        <p:spPr>
          <a:xfrm>
            <a:off x="4387100" y="3867999"/>
            <a:ext cx="4406341" cy="2097571"/>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797689275"/>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sp>
        <p:nvSpPr>
          <p:cNvPr id="3" name="Content Placeholder 2"/>
          <p:cNvSpPr>
            <a:spLocks noGrp="1"/>
          </p:cNvSpPr>
          <p:nvPr>
            <p:ph sz="quarter" idx="10"/>
          </p:nvPr>
        </p:nvSpPr>
        <p:spPr/>
        <p:txBody>
          <a:bodyPr/>
          <a:lstStyle/>
          <a:p>
            <a:r>
              <a:rPr lang="en-US" dirty="0" smtClean="0"/>
              <a:t>From the </a:t>
            </a:r>
            <a:r>
              <a:rPr lang="en-US" dirty="0" err="1" smtClean="0"/>
              <a:t>variogram</a:t>
            </a:r>
            <a:r>
              <a:rPr lang="en-US" dirty="0" smtClean="0"/>
              <a:t>, we need one thing for </a:t>
            </a:r>
            <a:r>
              <a:rPr lang="en-US" dirty="0" err="1" smtClean="0"/>
              <a:t>Kriging</a:t>
            </a:r>
            <a:r>
              <a:rPr lang="en-US" dirty="0" smtClean="0"/>
              <a:t>/Gaussian Processes:</a:t>
            </a:r>
          </a:p>
          <a:p>
            <a:pPr lvl="1"/>
            <a:r>
              <a:rPr lang="en-US" dirty="0" smtClean="0"/>
              <a:t>A way to estimate pairwise </a:t>
            </a:r>
            <a:r>
              <a:rPr lang="en-US" dirty="0" err="1" smtClean="0"/>
              <a:t>covariances</a:t>
            </a:r>
            <a:endParaRPr lang="en-US" dirty="0"/>
          </a:p>
        </p:txBody>
      </p:sp>
      <p:graphicFrame>
        <p:nvGraphicFramePr>
          <p:cNvPr id="4" name="Content Placeholder 3"/>
          <p:cNvGraphicFramePr>
            <a:graphicFrameLocks noChangeAspect="1"/>
          </p:cNvGraphicFramePr>
          <p:nvPr>
            <p:extLst>
              <p:ext uri="{D42A27DB-BD31-4B8C-83A1-F6EECF244321}">
                <p14:modId xmlns:p14="http://schemas.microsoft.com/office/powerpoint/2010/main" val="3368064816"/>
              </p:ext>
            </p:extLst>
          </p:nvPr>
        </p:nvGraphicFramePr>
        <p:xfrm>
          <a:off x="637485" y="3766989"/>
          <a:ext cx="6829425" cy="2909887"/>
        </p:xfrm>
        <a:graphic>
          <a:graphicData uri="http://schemas.openxmlformats.org/presentationml/2006/ole">
            <mc:AlternateContent xmlns:mc="http://schemas.openxmlformats.org/markup-compatibility/2006">
              <mc:Choice xmlns:v="urn:schemas-microsoft-com:vml" Requires="v">
                <p:oleObj spid="_x0000_s713310" name="Equation" r:id="rId4" imgW="2413000" imgH="1028700" progId="Equation.DSMT4">
                  <p:embed/>
                </p:oleObj>
              </mc:Choice>
              <mc:Fallback>
                <p:oleObj name="Equation" r:id="rId4" imgW="2413000" imgH="1028700" progId="Equation.DSMT4">
                  <p:embed/>
                  <p:pic>
                    <p:nvPicPr>
                      <p:cNvPr id="0" name=""/>
                      <p:cNvPicPr/>
                      <p:nvPr/>
                    </p:nvPicPr>
                    <p:blipFill>
                      <a:blip r:embed="rId5"/>
                      <a:stretch>
                        <a:fillRect/>
                      </a:stretch>
                    </p:blipFill>
                    <p:spPr>
                      <a:xfrm>
                        <a:off x="637485" y="3766989"/>
                        <a:ext cx="6829425" cy="2909887"/>
                      </a:xfrm>
                      <a:prstGeom prst="rect">
                        <a:avLst/>
                      </a:prstGeom>
                    </p:spPr>
                  </p:pic>
                </p:oleObj>
              </mc:Fallback>
            </mc:AlternateContent>
          </a:graphicData>
        </a:graphic>
      </p:graphicFrame>
      <p:graphicFrame>
        <p:nvGraphicFramePr>
          <p:cNvPr id="5" name="Content Placeholder 3"/>
          <p:cNvGraphicFramePr>
            <a:graphicFrameLocks noChangeAspect="1"/>
          </p:cNvGraphicFramePr>
          <p:nvPr>
            <p:extLst>
              <p:ext uri="{D42A27DB-BD31-4B8C-83A1-F6EECF244321}">
                <p14:modId xmlns:p14="http://schemas.microsoft.com/office/powerpoint/2010/main" val="1134668648"/>
              </p:ext>
            </p:extLst>
          </p:nvPr>
        </p:nvGraphicFramePr>
        <p:xfrm>
          <a:off x="7919796" y="3804387"/>
          <a:ext cx="2265362" cy="2909887"/>
        </p:xfrm>
        <a:graphic>
          <a:graphicData uri="http://schemas.openxmlformats.org/presentationml/2006/ole">
            <mc:AlternateContent xmlns:mc="http://schemas.openxmlformats.org/markup-compatibility/2006">
              <mc:Choice xmlns:v="urn:schemas-microsoft-com:vml" Requires="v">
                <p:oleObj spid="_x0000_s713311" name="Equation" r:id="rId6" imgW="800100" imgH="1028700" progId="Equation.DSMT4">
                  <p:embed/>
                </p:oleObj>
              </mc:Choice>
              <mc:Fallback>
                <p:oleObj name="Equation" r:id="rId6" imgW="800100" imgH="1028700" progId="Equation.DSMT4">
                  <p:embed/>
                  <p:pic>
                    <p:nvPicPr>
                      <p:cNvPr id="0" name=""/>
                      <p:cNvPicPr/>
                      <p:nvPr/>
                    </p:nvPicPr>
                    <p:blipFill>
                      <a:blip r:embed="rId7"/>
                      <a:stretch>
                        <a:fillRect/>
                      </a:stretch>
                    </p:blipFill>
                    <p:spPr>
                      <a:xfrm>
                        <a:off x="7919796" y="3804387"/>
                        <a:ext cx="2265362" cy="2909887"/>
                      </a:xfrm>
                      <a:prstGeom prst="rect">
                        <a:avLst/>
                      </a:prstGeom>
                    </p:spPr>
                  </p:pic>
                </p:oleObj>
              </mc:Fallback>
            </mc:AlternateContent>
          </a:graphicData>
        </a:graphic>
      </p:graphicFrame>
      <p:graphicFrame>
        <p:nvGraphicFramePr>
          <p:cNvPr id="6" name="Content Placeholder 3"/>
          <p:cNvGraphicFramePr>
            <a:graphicFrameLocks noChangeAspect="1"/>
          </p:cNvGraphicFramePr>
          <p:nvPr>
            <p:extLst>
              <p:ext uri="{D42A27DB-BD31-4B8C-83A1-F6EECF244321}">
                <p14:modId xmlns:p14="http://schemas.microsoft.com/office/powerpoint/2010/main" val="2547790809"/>
              </p:ext>
            </p:extLst>
          </p:nvPr>
        </p:nvGraphicFramePr>
        <p:xfrm>
          <a:off x="10593747" y="5114925"/>
          <a:ext cx="1223962" cy="574675"/>
        </p:xfrm>
        <a:graphic>
          <a:graphicData uri="http://schemas.openxmlformats.org/presentationml/2006/ole">
            <mc:AlternateContent xmlns:mc="http://schemas.openxmlformats.org/markup-compatibility/2006">
              <mc:Choice xmlns:v="urn:schemas-microsoft-com:vml" Requires="v">
                <p:oleObj spid="_x0000_s713312" name="Equation" r:id="rId8" imgW="431800" imgH="203200" progId="Equation.DSMT4">
                  <p:embed/>
                </p:oleObj>
              </mc:Choice>
              <mc:Fallback>
                <p:oleObj name="Equation" r:id="rId8" imgW="431800" imgH="203200" progId="Equation.DSMT4">
                  <p:embed/>
                  <p:pic>
                    <p:nvPicPr>
                      <p:cNvPr id="0" name=""/>
                      <p:cNvPicPr/>
                      <p:nvPr/>
                    </p:nvPicPr>
                    <p:blipFill>
                      <a:blip r:embed="rId9"/>
                      <a:stretch>
                        <a:fillRect/>
                      </a:stretch>
                    </p:blipFill>
                    <p:spPr>
                      <a:xfrm>
                        <a:off x="10593747" y="5114925"/>
                        <a:ext cx="1223962" cy="574675"/>
                      </a:xfrm>
                      <a:prstGeom prst="rect">
                        <a:avLst/>
                      </a:prstGeom>
                    </p:spPr>
                  </p:pic>
                </p:oleObj>
              </mc:Fallback>
            </mc:AlternateContent>
          </a:graphicData>
        </a:graphic>
      </p:graphicFrame>
      <p:graphicFrame>
        <p:nvGraphicFramePr>
          <p:cNvPr id="7" name="Content Placeholder 3"/>
          <p:cNvGraphicFramePr>
            <a:graphicFrameLocks noChangeAspect="1"/>
          </p:cNvGraphicFramePr>
          <p:nvPr>
            <p:extLst>
              <p:ext uri="{D42A27DB-BD31-4B8C-83A1-F6EECF244321}">
                <p14:modId xmlns:p14="http://schemas.microsoft.com/office/powerpoint/2010/main" val="4037640969"/>
              </p:ext>
            </p:extLst>
          </p:nvPr>
        </p:nvGraphicFramePr>
        <p:xfrm>
          <a:off x="8724900" y="3206750"/>
          <a:ext cx="611188" cy="539750"/>
        </p:xfrm>
        <a:graphic>
          <a:graphicData uri="http://schemas.openxmlformats.org/presentationml/2006/ole">
            <mc:AlternateContent xmlns:mc="http://schemas.openxmlformats.org/markup-compatibility/2006">
              <mc:Choice xmlns:v="urn:schemas-microsoft-com:vml" Requires="v">
                <p:oleObj spid="_x0000_s713313" name="Equation" r:id="rId10" imgW="215900" imgH="190500" progId="Equation.DSMT4">
                  <p:embed/>
                </p:oleObj>
              </mc:Choice>
              <mc:Fallback>
                <p:oleObj name="Equation" r:id="rId10" imgW="215900" imgH="190500" progId="Equation.DSMT4">
                  <p:embed/>
                  <p:pic>
                    <p:nvPicPr>
                      <p:cNvPr id="0" name=""/>
                      <p:cNvPicPr/>
                      <p:nvPr/>
                    </p:nvPicPr>
                    <p:blipFill>
                      <a:blip r:embed="rId11"/>
                      <a:stretch>
                        <a:fillRect/>
                      </a:stretch>
                    </p:blipFill>
                    <p:spPr>
                      <a:xfrm>
                        <a:off x="8724900" y="3206750"/>
                        <a:ext cx="611188" cy="539750"/>
                      </a:xfrm>
                      <a:prstGeom prst="rect">
                        <a:avLst/>
                      </a:prstGeom>
                    </p:spPr>
                  </p:pic>
                </p:oleObj>
              </mc:Fallback>
            </mc:AlternateContent>
          </a:graphicData>
        </a:graphic>
      </p:graphicFrame>
      <p:graphicFrame>
        <p:nvGraphicFramePr>
          <p:cNvPr id="8" name="Content Placeholder 3"/>
          <p:cNvGraphicFramePr>
            <a:graphicFrameLocks noChangeAspect="1"/>
          </p:cNvGraphicFramePr>
          <p:nvPr>
            <p:extLst>
              <p:ext uri="{D42A27DB-BD31-4B8C-83A1-F6EECF244321}">
                <p14:modId xmlns:p14="http://schemas.microsoft.com/office/powerpoint/2010/main" val="1614413107"/>
              </p:ext>
            </p:extLst>
          </p:nvPr>
        </p:nvGraphicFramePr>
        <p:xfrm>
          <a:off x="3192463" y="3108325"/>
          <a:ext cx="1474787" cy="539750"/>
        </p:xfrm>
        <a:graphic>
          <a:graphicData uri="http://schemas.openxmlformats.org/presentationml/2006/ole">
            <mc:AlternateContent xmlns:mc="http://schemas.openxmlformats.org/markup-compatibility/2006">
              <mc:Choice xmlns:v="urn:schemas-microsoft-com:vml" Requires="v">
                <p:oleObj spid="_x0000_s713314" name="Equation" r:id="rId12" imgW="520700" imgH="190500" progId="Equation.DSMT4">
                  <p:embed/>
                </p:oleObj>
              </mc:Choice>
              <mc:Fallback>
                <p:oleObj name="Equation" r:id="rId12" imgW="520700" imgH="190500" progId="Equation.DSMT4">
                  <p:embed/>
                  <p:pic>
                    <p:nvPicPr>
                      <p:cNvPr id="0" name=""/>
                      <p:cNvPicPr/>
                      <p:nvPr/>
                    </p:nvPicPr>
                    <p:blipFill>
                      <a:blip r:embed="rId13"/>
                      <a:stretch>
                        <a:fillRect/>
                      </a:stretch>
                    </p:blipFill>
                    <p:spPr>
                      <a:xfrm>
                        <a:off x="3192463" y="3108325"/>
                        <a:ext cx="1474787" cy="539750"/>
                      </a:xfrm>
                      <a:prstGeom prst="rect">
                        <a:avLst/>
                      </a:prstGeom>
                    </p:spPr>
                  </p:pic>
                </p:oleObj>
              </mc:Fallback>
            </mc:AlternateContent>
          </a:graphicData>
        </a:graphic>
      </p:graphicFrame>
    </p:spTree>
    <p:extLst>
      <p:ext uri="{BB962C8B-B14F-4D97-AF65-F5344CB8AC3E}">
        <p14:creationId xmlns:p14="http://schemas.microsoft.com/office/powerpoint/2010/main" val="19829401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sp>
        <p:nvSpPr>
          <p:cNvPr id="3" name="Content Placeholder 2"/>
          <p:cNvSpPr>
            <a:spLocks noGrp="1"/>
          </p:cNvSpPr>
          <p:nvPr>
            <p:ph sz="quarter" idx="10"/>
          </p:nvPr>
        </p:nvSpPr>
        <p:spPr/>
        <p:txBody>
          <a:bodyPr/>
          <a:lstStyle/>
          <a:p>
            <a:r>
              <a:rPr lang="en-US" dirty="0" smtClean="0"/>
              <a:t>From the </a:t>
            </a:r>
            <a:r>
              <a:rPr lang="en-US" dirty="0" err="1" smtClean="0"/>
              <a:t>variogram</a:t>
            </a:r>
            <a:r>
              <a:rPr lang="en-US" dirty="0" smtClean="0"/>
              <a:t>, we need one thing for </a:t>
            </a:r>
            <a:r>
              <a:rPr lang="en-US" dirty="0" err="1" smtClean="0"/>
              <a:t>Kriging</a:t>
            </a:r>
            <a:r>
              <a:rPr lang="en-US" dirty="0" smtClean="0"/>
              <a:t>/Gaussian Processes:</a:t>
            </a:r>
          </a:p>
          <a:p>
            <a:pPr lvl="1"/>
            <a:r>
              <a:rPr lang="en-US" dirty="0" smtClean="0"/>
              <a:t>A way to estimate pairwise </a:t>
            </a:r>
            <a:r>
              <a:rPr lang="en-US" dirty="0" err="1" smtClean="0"/>
              <a:t>covariances</a:t>
            </a:r>
            <a:endParaRPr lang="en-US" dirty="0"/>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2392516485"/>
              </p:ext>
            </p:extLst>
          </p:nvPr>
        </p:nvGraphicFramePr>
        <p:xfrm>
          <a:off x="4044362" y="3102280"/>
          <a:ext cx="4895850" cy="1328737"/>
        </p:xfrm>
        <a:graphic>
          <a:graphicData uri="http://schemas.openxmlformats.org/presentationml/2006/ole">
            <mc:AlternateContent xmlns:mc="http://schemas.openxmlformats.org/markup-compatibility/2006">
              <mc:Choice xmlns:v="urn:schemas-microsoft-com:vml" Requires="v">
                <p:oleObj spid="_x0000_s715906" name="Equation" r:id="rId4" imgW="1727200" imgH="469900" progId="Equation.DSMT4">
                  <p:embed/>
                </p:oleObj>
              </mc:Choice>
              <mc:Fallback>
                <p:oleObj name="Equation" r:id="rId4" imgW="1727200" imgH="469900" progId="Equation.DSMT4">
                  <p:embed/>
                  <p:pic>
                    <p:nvPicPr>
                      <p:cNvPr id="0" name=""/>
                      <p:cNvPicPr/>
                      <p:nvPr/>
                    </p:nvPicPr>
                    <p:blipFill>
                      <a:blip r:embed="rId5"/>
                      <a:stretch>
                        <a:fillRect/>
                      </a:stretch>
                    </p:blipFill>
                    <p:spPr>
                      <a:xfrm>
                        <a:off x="4044362" y="3102280"/>
                        <a:ext cx="4895850" cy="1328737"/>
                      </a:xfrm>
                      <a:prstGeom prst="rect">
                        <a:avLst/>
                      </a:prstGeom>
                    </p:spPr>
                  </p:pic>
                </p:oleObj>
              </mc:Fallback>
            </mc:AlternateContent>
          </a:graphicData>
        </a:graphic>
      </p:graphicFrame>
      <p:sp>
        <p:nvSpPr>
          <p:cNvPr id="11" name="Rectangle 10"/>
          <p:cNvSpPr/>
          <p:nvPr/>
        </p:nvSpPr>
        <p:spPr>
          <a:xfrm>
            <a:off x="4136959" y="4599262"/>
            <a:ext cx="4406341" cy="2097571"/>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Freeform 12"/>
          <p:cNvSpPr/>
          <p:nvPr/>
        </p:nvSpPr>
        <p:spPr>
          <a:xfrm>
            <a:off x="4156200" y="5088181"/>
            <a:ext cx="3655916" cy="1493190"/>
          </a:xfrm>
          <a:custGeom>
            <a:avLst/>
            <a:gdLst>
              <a:gd name="connsiteX0" fmla="*/ 0 w 3655916"/>
              <a:gd name="connsiteY0" fmla="*/ 11419 h 1493190"/>
              <a:gd name="connsiteX1" fmla="*/ 865875 w 3655916"/>
              <a:gd name="connsiteY1" fmla="*/ 126882 h 1493190"/>
              <a:gd name="connsiteX2" fmla="*/ 1558575 w 3655916"/>
              <a:gd name="connsiteY2" fmla="*/ 915877 h 1493190"/>
              <a:gd name="connsiteX3" fmla="*/ 2212791 w 3655916"/>
              <a:gd name="connsiteY3" fmla="*/ 1358483 h 1493190"/>
              <a:gd name="connsiteX4" fmla="*/ 3655916 w 3655916"/>
              <a:gd name="connsiteY4" fmla="*/ 1493190 h 1493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5916" h="1493190">
                <a:moveTo>
                  <a:pt x="0" y="11419"/>
                </a:moveTo>
                <a:cubicBezTo>
                  <a:pt x="303056" y="-6221"/>
                  <a:pt x="606113" y="-23861"/>
                  <a:pt x="865875" y="126882"/>
                </a:cubicBezTo>
                <a:cubicBezTo>
                  <a:pt x="1125637" y="277625"/>
                  <a:pt x="1334089" y="710610"/>
                  <a:pt x="1558575" y="915877"/>
                </a:cubicBezTo>
                <a:cubicBezTo>
                  <a:pt x="1783061" y="1121144"/>
                  <a:pt x="1863234" y="1262264"/>
                  <a:pt x="2212791" y="1358483"/>
                </a:cubicBezTo>
                <a:cubicBezTo>
                  <a:pt x="2562348" y="1454702"/>
                  <a:pt x="3655916" y="1493190"/>
                  <a:pt x="3655916" y="149319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89876750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“Point” data</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2215611074"/>
              </p:ext>
            </p:extLst>
          </p:nvPr>
        </p:nvGraphicFramePr>
        <p:xfrm>
          <a:off x="802725" y="1156551"/>
          <a:ext cx="5310208" cy="5527955"/>
        </p:xfrm>
        <a:graphic>
          <a:graphicData uri="http://schemas.openxmlformats.org/drawingml/2006/table">
            <a:tbl>
              <a:tblPr firstRow="1" bandRow="1">
                <a:tableStyleId>{5C22544A-7EE6-4342-B048-85BDC9FD1C3A}</a:tableStyleId>
              </a:tblPr>
              <a:tblGrid>
                <a:gridCol w="2655104"/>
                <a:gridCol w="2655104"/>
              </a:tblGrid>
              <a:tr h="606366">
                <a:tc>
                  <a:txBody>
                    <a:bodyPr/>
                    <a:lstStyle/>
                    <a:p>
                      <a:pPr algn="ctr"/>
                      <a:r>
                        <a:rPr lang="en-US" sz="2800" dirty="0" smtClean="0">
                          <a:latin typeface="Segoe"/>
                          <a:cs typeface="Segoe"/>
                        </a:rPr>
                        <a:t>crime</a:t>
                      </a:r>
                      <a:endParaRPr lang="en-US" sz="2800" dirty="0">
                        <a:latin typeface="Segoe"/>
                        <a:cs typeface="Segoe"/>
                      </a:endParaRPr>
                    </a:p>
                  </a:txBody>
                  <a:tcPr/>
                </a:tc>
                <a:tc>
                  <a:txBody>
                    <a:bodyPr/>
                    <a:lstStyle/>
                    <a:p>
                      <a:pPr algn="ctr"/>
                      <a:r>
                        <a:rPr lang="en-US" sz="2800" dirty="0" smtClean="0">
                          <a:latin typeface="Segoe"/>
                          <a:cs typeface="Segoe"/>
                        </a:rPr>
                        <a:t>location</a:t>
                      </a:r>
                      <a:endParaRPr lang="en-US" sz="2800" dirty="0">
                        <a:latin typeface="Segoe"/>
                        <a:cs typeface="Segoe"/>
                      </a:endParaRPr>
                    </a:p>
                  </a:txBody>
                  <a:tcPr/>
                </a:tc>
              </a:tr>
              <a:tr h="879228">
                <a:tc>
                  <a:txBody>
                    <a:bodyPr/>
                    <a:lstStyle/>
                    <a:p>
                      <a:pPr algn="ctr"/>
                      <a:r>
                        <a:rPr lang="en-US" sz="2800" dirty="0" smtClean="0">
                          <a:latin typeface="Segoe"/>
                          <a:cs typeface="Segoe"/>
                        </a:rPr>
                        <a:t>1</a:t>
                      </a:r>
                      <a:endParaRPr lang="en-US" sz="2800" dirty="0">
                        <a:latin typeface="Segoe"/>
                        <a:cs typeface="Segoe"/>
                      </a:endParaRPr>
                    </a:p>
                  </a:txBody>
                  <a:tcPr/>
                </a:tc>
                <a:tc>
                  <a:txBody>
                    <a:bodyPr/>
                    <a:lstStyle/>
                    <a:p>
                      <a:pPr algn="ctr"/>
                      <a:r>
                        <a:rPr lang="en-US" sz="2800" dirty="0" smtClean="0">
                          <a:latin typeface="Segoe"/>
                          <a:cs typeface="Segoe"/>
                        </a:rPr>
                        <a:t>41.296001,</a:t>
                      </a:r>
                    </a:p>
                    <a:p>
                      <a:pPr algn="ctr"/>
                      <a:r>
                        <a:rPr lang="en-US" sz="2800" dirty="0" smtClean="0">
                          <a:latin typeface="Segoe"/>
                          <a:cs typeface="Segoe"/>
                        </a:rPr>
                        <a:t>-72.924335</a:t>
                      </a:r>
                      <a:endParaRPr lang="en-US" sz="2800" dirty="0">
                        <a:latin typeface="Segoe"/>
                        <a:cs typeface="Segoe"/>
                      </a:endParaRPr>
                    </a:p>
                  </a:txBody>
                  <a:tcPr/>
                </a:tc>
              </a:tr>
              <a:tr h="879228">
                <a:tc>
                  <a:txBody>
                    <a:bodyPr/>
                    <a:lstStyle/>
                    <a:p>
                      <a:pPr algn="ctr"/>
                      <a:r>
                        <a:rPr lang="en-US" sz="2800" dirty="0" smtClean="0">
                          <a:latin typeface="Segoe"/>
                          <a:cs typeface="Segoe"/>
                        </a:rPr>
                        <a:t>2</a:t>
                      </a:r>
                      <a:endParaRPr lang="en-US" sz="2800" dirty="0">
                        <a:latin typeface="Segoe"/>
                        <a:cs typeface="Segoe"/>
                      </a:endParaRPr>
                    </a:p>
                  </a:txBody>
                  <a:tcPr/>
                </a:tc>
                <a:tc>
                  <a:txBody>
                    <a:bodyPr/>
                    <a:lstStyle/>
                    <a:p>
                      <a:pPr algn="ctr"/>
                      <a:r>
                        <a:rPr lang="en-US" sz="2800" dirty="0" smtClean="0">
                          <a:latin typeface="Segoe"/>
                          <a:cs typeface="Segoe"/>
                        </a:rPr>
                        <a:t>41.297983,</a:t>
                      </a:r>
                    </a:p>
                    <a:p>
                      <a:pPr algn="ctr"/>
                      <a:r>
                        <a:rPr lang="en-US" sz="2800" dirty="0" smtClean="0">
                          <a:latin typeface="Segoe"/>
                          <a:cs typeface="Segoe"/>
                        </a:rPr>
                        <a:t>-72.923498</a:t>
                      </a:r>
                    </a:p>
                  </a:txBody>
                  <a:tcPr/>
                </a:tc>
              </a:tr>
              <a:tr h="606366">
                <a:tc>
                  <a:txBody>
                    <a:bodyPr/>
                    <a:lstStyle/>
                    <a:p>
                      <a:pPr algn="ctr"/>
                      <a:r>
                        <a:rPr lang="en-US" sz="2800" dirty="0" smtClean="0">
                          <a:latin typeface="Segoe"/>
                          <a:cs typeface="Segoe"/>
                        </a:rPr>
                        <a:t>3</a:t>
                      </a:r>
                      <a:endParaRPr lang="en-US" sz="2800" dirty="0">
                        <a:latin typeface="Segoe"/>
                        <a:cs typeface="Segoe"/>
                      </a:endParaRPr>
                    </a:p>
                  </a:txBody>
                  <a:tcPr/>
                </a:tc>
                <a:tc>
                  <a:txBody>
                    <a:bodyPr/>
                    <a:lstStyle/>
                    <a:p>
                      <a:pPr algn="ctr"/>
                      <a:endParaRPr lang="en-US" sz="2800">
                        <a:latin typeface="Segoe"/>
                        <a:cs typeface="Segoe"/>
                      </a:endParaRPr>
                    </a:p>
                  </a:txBody>
                  <a:tcPr/>
                </a:tc>
              </a:tr>
              <a:tr h="606366">
                <a:tc>
                  <a:txBody>
                    <a:bodyPr/>
                    <a:lstStyle/>
                    <a:p>
                      <a:pPr algn="ctr"/>
                      <a:r>
                        <a:rPr lang="en-US" sz="2800" dirty="0" smtClean="0">
                          <a:latin typeface="Segoe"/>
                          <a:cs typeface="Segoe"/>
                        </a:rPr>
                        <a:t>4</a:t>
                      </a:r>
                      <a:endParaRPr lang="en-US" sz="2800" dirty="0">
                        <a:latin typeface="Segoe"/>
                        <a:cs typeface="Segoe"/>
                      </a:endParaRPr>
                    </a:p>
                  </a:txBody>
                  <a:tcPr/>
                </a:tc>
                <a:tc>
                  <a:txBody>
                    <a:bodyPr/>
                    <a:lstStyle/>
                    <a:p>
                      <a:pPr algn="ctr"/>
                      <a:endParaRPr lang="en-US" sz="2800">
                        <a:latin typeface="Segoe"/>
                        <a:cs typeface="Segoe"/>
                      </a:endParaRPr>
                    </a:p>
                  </a:txBody>
                  <a:tcPr/>
                </a:tc>
              </a:tr>
              <a:tr h="606366">
                <a:tc>
                  <a:txBody>
                    <a:bodyPr/>
                    <a:lstStyle/>
                    <a:p>
                      <a:pPr algn="ctr"/>
                      <a:r>
                        <a:rPr lang="en-US" sz="2800" dirty="0" smtClean="0">
                          <a:latin typeface="Segoe"/>
                          <a:cs typeface="Segoe"/>
                        </a:rPr>
                        <a:t>5</a:t>
                      </a:r>
                      <a:endParaRPr lang="en-US" sz="2800" dirty="0">
                        <a:latin typeface="Segoe"/>
                        <a:cs typeface="Segoe"/>
                      </a:endParaRPr>
                    </a:p>
                  </a:txBody>
                  <a:tcPr/>
                </a:tc>
                <a:tc>
                  <a:txBody>
                    <a:bodyPr/>
                    <a:lstStyle/>
                    <a:p>
                      <a:pPr algn="ctr"/>
                      <a:endParaRPr lang="en-US" sz="2800" dirty="0">
                        <a:latin typeface="Segoe"/>
                        <a:cs typeface="Segoe"/>
                      </a:endParaRPr>
                    </a:p>
                  </a:txBody>
                  <a:tcPr/>
                </a:tc>
              </a:tr>
              <a:tr h="606366">
                <a:tc>
                  <a:txBody>
                    <a:bodyPr/>
                    <a:lstStyle/>
                    <a:p>
                      <a:pPr algn="ctr"/>
                      <a:r>
                        <a:rPr lang="en-US" sz="2800" dirty="0" smtClean="0">
                          <a:latin typeface="Segoe"/>
                          <a:cs typeface="Segoe"/>
                        </a:rPr>
                        <a:t>6</a:t>
                      </a:r>
                      <a:endParaRPr lang="en-US" sz="2800" dirty="0">
                        <a:latin typeface="Segoe"/>
                        <a:cs typeface="Segoe"/>
                      </a:endParaRPr>
                    </a:p>
                  </a:txBody>
                  <a:tcPr/>
                </a:tc>
                <a:tc>
                  <a:txBody>
                    <a:bodyPr/>
                    <a:lstStyle/>
                    <a:p>
                      <a:pPr algn="ctr"/>
                      <a:endParaRPr lang="en-US" sz="2800">
                        <a:latin typeface="Segoe"/>
                        <a:cs typeface="Segoe"/>
                      </a:endParaRPr>
                    </a:p>
                  </a:txBody>
                  <a:tcPr/>
                </a:tc>
              </a:tr>
              <a:tr h="606366">
                <a:tc>
                  <a:txBody>
                    <a:bodyPr/>
                    <a:lstStyle/>
                    <a:p>
                      <a:pPr algn="ctr"/>
                      <a:r>
                        <a:rPr lang="en-US" sz="2800" dirty="0" smtClean="0">
                          <a:latin typeface="Segoe"/>
                          <a:cs typeface="Segoe"/>
                        </a:rPr>
                        <a:t>:</a:t>
                      </a:r>
                      <a:endParaRPr lang="en-US" sz="2800" dirty="0">
                        <a:latin typeface="Segoe"/>
                        <a:cs typeface="Segoe"/>
                      </a:endParaRPr>
                    </a:p>
                  </a:txBody>
                  <a:tcPr/>
                </a:tc>
                <a:tc>
                  <a:txBody>
                    <a:bodyPr/>
                    <a:lstStyle/>
                    <a:p>
                      <a:pPr algn="ctr"/>
                      <a:endParaRPr lang="en-US" sz="2800" dirty="0">
                        <a:latin typeface="Segoe"/>
                        <a:cs typeface="Segoe"/>
                      </a:endParaRPr>
                    </a:p>
                  </a:txBody>
                  <a:tcPr/>
                </a:tc>
              </a:tr>
            </a:tbl>
          </a:graphicData>
        </a:graphic>
      </p:graphicFrame>
      <p:pic>
        <p:nvPicPr>
          <p:cNvPr id="6" name="Picture 5" descr="Screen Shot 2016-07-08 at 11.58.5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5058" y="1000676"/>
            <a:ext cx="5483875" cy="5284327"/>
          </a:xfrm>
          <a:prstGeom prst="rect">
            <a:avLst/>
          </a:prstGeom>
        </p:spPr>
      </p:pic>
    </p:spTree>
    <p:extLst>
      <p:ext uri="{BB962C8B-B14F-4D97-AF65-F5344CB8AC3E}">
        <p14:creationId xmlns:p14="http://schemas.microsoft.com/office/powerpoint/2010/main" val="1440982237"/>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sp>
        <p:nvSpPr>
          <p:cNvPr id="3" name="Content Placeholder 2"/>
          <p:cNvSpPr>
            <a:spLocks noGrp="1"/>
          </p:cNvSpPr>
          <p:nvPr>
            <p:ph sz="quarter" idx="10"/>
          </p:nvPr>
        </p:nvSpPr>
        <p:spPr/>
        <p:txBody>
          <a:bodyPr/>
          <a:lstStyle/>
          <a:p>
            <a:r>
              <a:rPr lang="en-US" dirty="0" smtClean="0"/>
              <a:t>From the </a:t>
            </a:r>
            <a:r>
              <a:rPr lang="en-US" dirty="0" err="1" smtClean="0"/>
              <a:t>variogram</a:t>
            </a:r>
            <a:r>
              <a:rPr lang="en-US" dirty="0" smtClean="0"/>
              <a:t>, we need one thing for </a:t>
            </a:r>
            <a:r>
              <a:rPr lang="en-US" dirty="0" err="1" smtClean="0"/>
              <a:t>Kriging</a:t>
            </a:r>
            <a:r>
              <a:rPr lang="en-US" dirty="0" smtClean="0"/>
              <a:t>/Gaussian Processes:</a:t>
            </a:r>
          </a:p>
          <a:p>
            <a:pPr lvl="1"/>
            <a:r>
              <a:rPr lang="en-US" dirty="0" smtClean="0"/>
              <a:t>A way to estimate pairwise </a:t>
            </a:r>
            <a:r>
              <a:rPr lang="en-US" dirty="0" err="1" smtClean="0"/>
              <a:t>covariances</a:t>
            </a:r>
            <a:endParaRPr lang="en-US" dirty="0"/>
          </a:p>
        </p:txBody>
      </p:sp>
      <p:graphicFrame>
        <p:nvGraphicFramePr>
          <p:cNvPr id="4" name="Content Placeholder 3"/>
          <p:cNvGraphicFramePr>
            <a:graphicFrameLocks noChangeAspect="1"/>
          </p:cNvGraphicFramePr>
          <p:nvPr>
            <p:extLst>
              <p:ext uri="{D42A27DB-BD31-4B8C-83A1-F6EECF244321}">
                <p14:modId xmlns:p14="http://schemas.microsoft.com/office/powerpoint/2010/main" val="1261830501"/>
              </p:ext>
            </p:extLst>
          </p:nvPr>
        </p:nvGraphicFramePr>
        <p:xfrm>
          <a:off x="637485" y="3766989"/>
          <a:ext cx="6829425" cy="2909887"/>
        </p:xfrm>
        <a:graphic>
          <a:graphicData uri="http://schemas.openxmlformats.org/presentationml/2006/ole">
            <mc:AlternateContent xmlns:mc="http://schemas.openxmlformats.org/markup-compatibility/2006">
              <mc:Choice xmlns:v="urn:schemas-microsoft-com:vml" Requires="v">
                <p:oleObj spid="_x0000_s715349" name="Equation" r:id="rId4" imgW="2413000" imgH="1028700" progId="Equation.DSMT4">
                  <p:embed/>
                </p:oleObj>
              </mc:Choice>
              <mc:Fallback>
                <p:oleObj name="Equation" r:id="rId4" imgW="2413000" imgH="1028700" progId="Equation.DSMT4">
                  <p:embed/>
                  <p:pic>
                    <p:nvPicPr>
                      <p:cNvPr id="0" name=""/>
                      <p:cNvPicPr/>
                      <p:nvPr/>
                    </p:nvPicPr>
                    <p:blipFill>
                      <a:blip r:embed="rId5"/>
                      <a:stretch>
                        <a:fillRect/>
                      </a:stretch>
                    </p:blipFill>
                    <p:spPr>
                      <a:xfrm>
                        <a:off x="637485" y="3766989"/>
                        <a:ext cx="6829425" cy="2909887"/>
                      </a:xfrm>
                      <a:prstGeom prst="rect">
                        <a:avLst/>
                      </a:prstGeom>
                    </p:spPr>
                  </p:pic>
                </p:oleObj>
              </mc:Fallback>
            </mc:AlternateContent>
          </a:graphicData>
        </a:graphic>
      </p:graphicFrame>
      <p:graphicFrame>
        <p:nvGraphicFramePr>
          <p:cNvPr id="5" name="Content Placeholder 3"/>
          <p:cNvGraphicFramePr>
            <a:graphicFrameLocks noChangeAspect="1"/>
          </p:cNvGraphicFramePr>
          <p:nvPr>
            <p:extLst>
              <p:ext uri="{D42A27DB-BD31-4B8C-83A1-F6EECF244321}">
                <p14:modId xmlns:p14="http://schemas.microsoft.com/office/powerpoint/2010/main" val="3927025926"/>
              </p:ext>
            </p:extLst>
          </p:nvPr>
        </p:nvGraphicFramePr>
        <p:xfrm>
          <a:off x="7919796" y="3804387"/>
          <a:ext cx="2265362" cy="2909887"/>
        </p:xfrm>
        <a:graphic>
          <a:graphicData uri="http://schemas.openxmlformats.org/presentationml/2006/ole">
            <mc:AlternateContent xmlns:mc="http://schemas.openxmlformats.org/markup-compatibility/2006">
              <mc:Choice xmlns:v="urn:schemas-microsoft-com:vml" Requires="v">
                <p:oleObj spid="_x0000_s715350" name="Equation" r:id="rId6" imgW="800100" imgH="1028700" progId="Equation.DSMT4">
                  <p:embed/>
                </p:oleObj>
              </mc:Choice>
              <mc:Fallback>
                <p:oleObj name="Equation" r:id="rId6" imgW="800100" imgH="1028700" progId="Equation.DSMT4">
                  <p:embed/>
                  <p:pic>
                    <p:nvPicPr>
                      <p:cNvPr id="0" name=""/>
                      <p:cNvPicPr/>
                      <p:nvPr/>
                    </p:nvPicPr>
                    <p:blipFill>
                      <a:blip r:embed="rId7"/>
                      <a:stretch>
                        <a:fillRect/>
                      </a:stretch>
                    </p:blipFill>
                    <p:spPr>
                      <a:xfrm>
                        <a:off x="7919796" y="3804387"/>
                        <a:ext cx="2265362" cy="2909887"/>
                      </a:xfrm>
                      <a:prstGeom prst="rect">
                        <a:avLst/>
                      </a:prstGeom>
                    </p:spPr>
                  </p:pic>
                </p:oleObj>
              </mc:Fallback>
            </mc:AlternateContent>
          </a:graphicData>
        </a:graphic>
      </p:graphicFrame>
      <p:graphicFrame>
        <p:nvGraphicFramePr>
          <p:cNvPr id="6" name="Content Placeholder 3"/>
          <p:cNvGraphicFramePr>
            <a:graphicFrameLocks noChangeAspect="1"/>
          </p:cNvGraphicFramePr>
          <p:nvPr>
            <p:extLst>
              <p:ext uri="{D42A27DB-BD31-4B8C-83A1-F6EECF244321}">
                <p14:modId xmlns:p14="http://schemas.microsoft.com/office/powerpoint/2010/main" val="2198675603"/>
              </p:ext>
            </p:extLst>
          </p:nvPr>
        </p:nvGraphicFramePr>
        <p:xfrm>
          <a:off x="10593747" y="5114925"/>
          <a:ext cx="1223962" cy="574675"/>
        </p:xfrm>
        <a:graphic>
          <a:graphicData uri="http://schemas.openxmlformats.org/presentationml/2006/ole">
            <mc:AlternateContent xmlns:mc="http://schemas.openxmlformats.org/markup-compatibility/2006">
              <mc:Choice xmlns:v="urn:schemas-microsoft-com:vml" Requires="v">
                <p:oleObj spid="_x0000_s715351" name="Equation" r:id="rId8" imgW="431800" imgH="203200" progId="Equation.DSMT4">
                  <p:embed/>
                </p:oleObj>
              </mc:Choice>
              <mc:Fallback>
                <p:oleObj name="Equation" r:id="rId8" imgW="431800" imgH="203200" progId="Equation.DSMT4">
                  <p:embed/>
                  <p:pic>
                    <p:nvPicPr>
                      <p:cNvPr id="0" name=""/>
                      <p:cNvPicPr/>
                      <p:nvPr/>
                    </p:nvPicPr>
                    <p:blipFill>
                      <a:blip r:embed="rId9"/>
                      <a:stretch>
                        <a:fillRect/>
                      </a:stretch>
                    </p:blipFill>
                    <p:spPr>
                      <a:xfrm>
                        <a:off x="10593747" y="5114925"/>
                        <a:ext cx="1223962" cy="574675"/>
                      </a:xfrm>
                      <a:prstGeom prst="rect">
                        <a:avLst/>
                      </a:prstGeom>
                    </p:spPr>
                  </p:pic>
                </p:oleObj>
              </mc:Fallback>
            </mc:AlternateContent>
          </a:graphicData>
        </a:graphic>
      </p:graphicFrame>
      <p:graphicFrame>
        <p:nvGraphicFramePr>
          <p:cNvPr id="7" name="Content Placeholder 3"/>
          <p:cNvGraphicFramePr>
            <a:graphicFrameLocks noChangeAspect="1"/>
          </p:cNvGraphicFramePr>
          <p:nvPr>
            <p:extLst>
              <p:ext uri="{D42A27DB-BD31-4B8C-83A1-F6EECF244321}">
                <p14:modId xmlns:p14="http://schemas.microsoft.com/office/powerpoint/2010/main" val="2261484638"/>
              </p:ext>
            </p:extLst>
          </p:nvPr>
        </p:nvGraphicFramePr>
        <p:xfrm>
          <a:off x="8724900" y="3206750"/>
          <a:ext cx="611188" cy="539750"/>
        </p:xfrm>
        <a:graphic>
          <a:graphicData uri="http://schemas.openxmlformats.org/presentationml/2006/ole">
            <mc:AlternateContent xmlns:mc="http://schemas.openxmlformats.org/markup-compatibility/2006">
              <mc:Choice xmlns:v="urn:schemas-microsoft-com:vml" Requires="v">
                <p:oleObj spid="_x0000_s715352" name="Equation" r:id="rId10" imgW="215900" imgH="190500" progId="Equation.DSMT4">
                  <p:embed/>
                </p:oleObj>
              </mc:Choice>
              <mc:Fallback>
                <p:oleObj name="Equation" r:id="rId10" imgW="215900" imgH="190500" progId="Equation.DSMT4">
                  <p:embed/>
                  <p:pic>
                    <p:nvPicPr>
                      <p:cNvPr id="0" name=""/>
                      <p:cNvPicPr/>
                      <p:nvPr/>
                    </p:nvPicPr>
                    <p:blipFill>
                      <a:blip r:embed="rId11"/>
                      <a:stretch>
                        <a:fillRect/>
                      </a:stretch>
                    </p:blipFill>
                    <p:spPr>
                      <a:xfrm>
                        <a:off x="8724900" y="3206750"/>
                        <a:ext cx="611188" cy="539750"/>
                      </a:xfrm>
                      <a:prstGeom prst="rect">
                        <a:avLst/>
                      </a:prstGeom>
                    </p:spPr>
                  </p:pic>
                </p:oleObj>
              </mc:Fallback>
            </mc:AlternateContent>
          </a:graphicData>
        </a:graphic>
      </p:graphicFrame>
      <p:graphicFrame>
        <p:nvGraphicFramePr>
          <p:cNvPr id="8" name="Content Placeholder 3"/>
          <p:cNvGraphicFramePr>
            <a:graphicFrameLocks noChangeAspect="1"/>
          </p:cNvGraphicFramePr>
          <p:nvPr>
            <p:extLst>
              <p:ext uri="{D42A27DB-BD31-4B8C-83A1-F6EECF244321}">
                <p14:modId xmlns:p14="http://schemas.microsoft.com/office/powerpoint/2010/main" val="2238719407"/>
              </p:ext>
            </p:extLst>
          </p:nvPr>
        </p:nvGraphicFramePr>
        <p:xfrm>
          <a:off x="3192463" y="3108325"/>
          <a:ext cx="1474787" cy="539750"/>
        </p:xfrm>
        <a:graphic>
          <a:graphicData uri="http://schemas.openxmlformats.org/presentationml/2006/ole">
            <mc:AlternateContent xmlns:mc="http://schemas.openxmlformats.org/markup-compatibility/2006">
              <mc:Choice xmlns:v="urn:schemas-microsoft-com:vml" Requires="v">
                <p:oleObj spid="_x0000_s715353" name="Equation" r:id="rId12" imgW="520700" imgH="190500" progId="Equation.DSMT4">
                  <p:embed/>
                </p:oleObj>
              </mc:Choice>
              <mc:Fallback>
                <p:oleObj name="Equation" r:id="rId12" imgW="520700" imgH="190500" progId="Equation.DSMT4">
                  <p:embed/>
                  <p:pic>
                    <p:nvPicPr>
                      <p:cNvPr id="0" name=""/>
                      <p:cNvPicPr/>
                      <p:nvPr/>
                    </p:nvPicPr>
                    <p:blipFill>
                      <a:blip r:embed="rId13"/>
                      <a:stretch>
                        <a:fillRect/>
                      </a:stretch>
                    </p:blipFill>
                    <p:spPr>
                      <a:xfrm>
                        <a:off x="3192463" y="3108325"/>
                        <a:ext cx="1474787" cy="539750"/>
                      </a:xfrm>
                      <a:prstGeom prst="rect">
                        <a:avLst/>
                      </a:prstGeom>
                    </p:spPr>
                  </p:pic>
                </p:oleObj>
              </mc:Fallback>
            </mc:AlternateContent>
          </a:graphicData>
        </a:graphic>
      </p:graphicFrame>
    </p:spTree>
    <p:extLst>
      <p:ext uri="{BB962C8B-B14F-4D97-AF65-F5344CB8AC3E}">
        <p14:creationId xmlns:p14="http://schemas.microsoft.com/office/powerpoint/2010/main" val="1288600455"/>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sp>
        <p:nvSpPr>
          <p:cNvPr id="3" name="Content Placeholder 2"/>
          <p:cNvSpPr>
            <a:spLocks noGrp="1"/>
          </p:cNvSpPr>
          <p:nvPr>
            <p:ph sz="quarter" idx="10"/>
          </p:nvPr>
        </p:nvSpPr>
        <p:spPr/>
        <p:txBody>
          <a:bodyPr/>
          <a:lstStyle/>
          <a:p>
            <a:r>
              <a:rPr lang="en-US" dirty="0" smtClean="0"/>
              <a:t>From the </a:t>
            </a:r>
            <a:r>
              <a:rPr lang="en-US" dirty="0" err="1" smtClean="0"/>
              <a:t>variogram</a:t>
            </a:r>
            <a:r>
              <a:rPr lang="en-US" dirty="0" smtClean="0"/>
              <a:t>, we need one thing for </a:t>
            </a:r>
            <a:r>
              <a:rPr lang="en-US" dirty="0" err="1" smtClean="0"/>
              <a:t>Kriging</a:t>
            </a:r>
            <a:r>
              <a:rPr lang="en-US" dirty="0" smtClean="0"/>
              <a:t>/Gaussian Processes:</a:t>
            </a:r>
          </a:p>
          <a:p>
            <a:pPr lvl="1"/>
            <a:r>
              <a:rPr lang="en-US" dirty="0" smtClean="0"/>
              <a:t>A way to estimate pairwise </a:t>
            </a:r>
            <a:r>
              <a:rPr lang="en-US" dirty="0" err="1" smtClean="0"/>
              <a:t>covariances</a:t>
            </a:r>
            <a:endParaRPr lang="en-US" dirty="0" smtClean="0"/>
          </a:p>
          <a:p>
            <a:pPr marL="457046" lvl="1" indent="0">
              <a:buNone/>
            </a:pPr>
            <a:endParaRPr lang="en-US" dirty="0"/>
          </a:p>
        </p:txBody>
      </p:sp>
      <p:graphicFrame>
        <p:nvGraphicFramePr>
          <p:cNvPr id="4" name="Content Placeholder 3"/>
          <p:cNvGraphicFramePr>
            <a:graphicFrameLocks noChangeAspect="1"/>
          </p:cNvGraphicFramePr>
          <p:nvPr>
            <p:extLst>
              <p:ext uri="{D42A27DB-BD31-4B8C-83A1-F6EECF244321}">
                <p14:modId xmlns:p14="http://schemas.microsoft.com/office/powerpoint/2010/main" val="4145814851"/>
              </p:ext>
            </p:extLst>
          </p:nvPr>
        </p:nvGraphicFramePr>
        <p:xfrm>
          <a:off x="1824038" y="3963988"/>
          <a:ext cx="4457700" cy="2514600"/>
        </p:xfrm>
        <a:graphic>
          <a:graphicData uri="http://schemas.openxmlformats.org/presentationml/2006/ole">
            <mc:AlternateContent xmlns:mc="http://schemas.openxmlformats.org/markup-compatibility/2006">
              <mc:Choice xmlns:v="urn:schemas-microsoft-com:vml" Requires="v">
                <p:oleObj spid="_x0000_s722512" name="Equation" r:id="rId4" imgW="1574800" imgH="889000" progId="Equation.DSMT4">
                  <p:embed/>
                </p:oleObj>
              </mc:Choice>
              <mc:Fallback>
                <p:oleObj name="Equation" r:id="rId4" imgW="1574800" imgH="889000" progId="Equation.DSMT4">
                  <p:embed/>
                  <p:pic>
                    <p:nvPicPr>
                      <p:cNvPr id="0" name=""/>
                      <p:cNvPicPr/>
                      <p:nvPr/>
                    </p:nvPicPr>
                    <p:blipFill>
                      <a:blip r:embed="rId5"/>
                      <a:stretch>
                        <a:fillRect/>
                      </a:stretch>
                    </p:blipFill>
                    <p:spPr>
                      <a:xfrm>
                        <a:off x="1824038" y="3963988"/>
                        <a:ext cx="4457700" cy="2514600"/>
                      </a:xfrm>
                      <a:prstGeom prst="rect">
                        <a:avLst/>
                      </a:prstGeom>
                    </p:spPr>
                  </p:pic>
                </p:oleObj>
              </mc:Fallback>
            </mc:AlternateContent>
          </a:graphicData>
        </a:graphic>
      </p:graphicFrame>
      <p:graphicFrame>
        <p:nvGraphicFramePr>
          <p:cNvPr id="5" name="Content Placeholder 3"/>
          <p:cNvGraphicFramePr>
            <a:graphicFrameLocks noChangeAspect="1"/>
          </p:cNvGraphicFramePr>
          <p:nvPr>
            <p:extLst>
              <p:ext uri="{D42A27DB-BD31-4B8C-83A1-F6EECF244321}">
                <p14:modId xmlns:p14="http://schemas.microsoft.com/office/powerpoint/2010/main" val="3877887886"/>
              </p:ext>
            </p:extLst>
          </p:nvPr>
        </p:nvGraphicFramePr>
        <p:xfrm>
          <a:off x="8405813" y="4000500"/>
          <a:ext cx="1293812" cy="2514600"/>
        </p:xfrm>
        <a:graphic>
          <a:graphicData uri="http://schemas.openxmlformats.org/presentationml/2006/ole">
            <mc:AlternateContent xmlns:mc="http://schemas.openxmlformats.org/markup-compatibility/2006">
              <mc:Choice xmlns:v="urn:schemas-microsoft-com:vml" Requires="v">
                <p:oleObj spid="_x0000_s722513" name="Equation" r:id="rId6" imgW="457200" imgH="889000" progId="Equation.DSMT4">
                  <p:embed/>
                </p:oleObj>
              </mc:Choice>
              <mc:Fallback>
                <p:oleObj name="Equation" r:id="rId6" imgW="457200" imgH="889000" progId="Equation.DSMT4">
                  <p:embed/>
                  <p:pic>
                    <p:nvPicPr>
                      <p:cNvPr id="0" name=""/>
                      <p:cNvPicPr/>
                      <p:nvPr/>
                    </p:nvPicPr>
                    <p:blipFill>
                      <a:blip r:embed="rId7"/>
                      <a:stretch>
                        <a:fillRect/>
                      </a:stretch>
                    </p:blipFill>
                    <p:spPr>
                      <a:xfrm>
                        <a:off x="8405813" y="4000500"/>
                        <a:ext cx="1293812" cy="2514600"/>
                      </a:xfrm>
                      <a:prstGeom prst="rect">
                        <a:avLst/>
                      </a:prstGeom>
                    </p:spPr>
                  </p:pic>
                </p:oleObj>
              </mc:Fallback>
            </mc:AlternateContent>
          </a:graphicData>
        </a:graphic>
      </p:graphicFrame>
      <p:graphicFrame>
        <p:nvGraphicFramePr>
          <p:cNvPr id="6" name="Content Placeholder 3"/>
          <p:cNvGraphicFramePr>
            <a:graphicFrameLocks noChangeAspect="1"/>
          </p:cNvGraphicFramePr>
          <p:nvPr>
            <p:extLst>
              <p:ext uri="{D42A27DB-BD31-4B8C-83A1-F6EECF244321}">
                <p14:modId xmlns:p14="http://schemas.microsoft.com/office/powerpoint/2010/main" val="4278229493"/>
              </p:ext>
            </p:extLst>
          </p:nvPr>
        </p:nvGraphicFramePr>
        <p:xfrm>
          <a:off x="9838230" y="5114925"/>
          <a:ext cx="2195512" cy="574675"/>
        </p:xfrm>
        <a:graphic>
          <a:graphicData uri="http://schemas.openxmlformats.org/presentationml/2006/ole">
            <mc:AlternateContent xmlns:mc="http://schemas.openxmlformats.org/markup-compatibility/2006">
              <mc:Choice xmlns:v="urn:schemas-microsoft-com:vml" Requires="v">
                <p:oleObj spid="_x0000_s722514" name="Equation" r:id="rId8" imgW="774700" imgH="203200" progId="Equation.DSMT4">
                  <p:embed/>
                </p:oleObj>
              </mc:Choice>
              <mc:Fallback>
                <p:oleObj name="Equation" r:id="rId8" imgW="774700" imgH="203200" progId="Equation.DSMT4">
                  <p:embed/>
                  <p:pic>
                    <p:nvPicPr>
                      <p:cNvPr id="0" name=""/>
                      <p:cNvPicPr/>
                      <p:nvPr/>
                    </p:nvPicPr>
                    <p:blipFill>
                      <a:blip r:embed="rId9"/>
                      <a:stretch>
                        <a:fillRect/>
                      </a:stretch>
                    </p:blipFill>
                    <p:spPr>
                      <a:xfrm>
                        <a:off x="9838230" y="5114925"/>
                        <a:ext cx="2195512" cy="574675"/>
                      </a:xfrm>
                      <a:prstGeom prst="rect">
                        <a:avLst/>
                      </a:prstGeom>
                    </p:spPr>
                  </p:pic>
                </p:oleObj>
              </mc:Fallback>
            </mc:AlternateContent>
          </a:graphicData>
        </a:graphic>
      </p:graphicFrame>
      <p:graphicFrame>
        <p:nvGraphicFramePr>
          <p:cNvPr id="7" name="Content Placeholder 3"/>
          <p:cNvGraphicFramePr>
            <a:graphicFrameLocks noChangeAspect="1"/>
          </p:cNvGraphicFramePr>
          <p:nvPr>
            <p:extLst>
              <p:ext uri="{D42A27DB-BD31-4B8C-83A1-F6EECF244321}">
                <p14:modId xmlns:p14="http://schemas.microsoft.com/office/powerpoint/2010/main" val="591766401"/>
              </p:ext>
            </p:extLst>
          </p:nvPr>
        </p:nvGraphicFramePr>
        <p:xfrm>
          <a:off x="8724900" y="3206750"/>
          <a:ext cx="611188" cy="539750"/>
        </p:xfrm>
        <a:graphic>
          <a:graphicData uri="http://schemas.openxmlformats.org/presentationml/2006/ole">
            <mc:AlternateContent xmlns:mc="http://schemas.openxmlformats.org/markup-compatibility/2006">
              <mc:Choice xmlns:v="urn:schemas-microsoft-com:vml" Requires="v">
                <p:oleObj spid="_x0000_s722515" name="Equation" r:id="rId10" imgW="215900" imgH="190500" progId="Equation.DSMT4">
                  <p:embed/>
                </p:oleObj>
              </mc:Choice>
              <mc:Fallback>
                <p:oleObj name="Equation" r:id="rId10" imgW="215900" imgH="190500" progId="Equation.DSMT4">
                  <p:embed/>
                  <p:pic>
                    <p:nvPicPr>
                      <p:cNvPr id="0" name=""/>
                      <p:cNvPicPr/>
                      <p:nvPr/>
                    </p:nvPicPr>
                    <p:blipFill>
                      <a:blip r:embed="rId11"/>
                      <a:stretch>
                        <a:fillRect/>
                      </a:stretch>
                    </p:blipFill>
                    <p:spPr>
                      <a:xfrm>
                        <a:off x="8724900" y="3206750"/>
                        <a:ext cx="611188" cy="539750"/>
                      </a:xfrm>
                      <a:prstGeom prst="rect">
                        <a:avLst/>
                      </a:prstGeom>
                    </p:spPr>
                  </p:pic>
                </p:oleObj>
              </mc:Fallback>
            </mc:AlternateContent>
          </a:graphicData>
        </a:graphic>
      </p:graphicFrame>
      <p:graphicFrame>
        <p:nvGraphicFramePr>
          <p:cNvPr id="8" name="Content Placeholder 3"/>
          <p:cNvGraphicFramePr>
            <a:graphicFrameLocks noChangeAspect="1"/>
          </p:cNvGraphicFramePr>
          <p:nvPr>
            <p:extLst>
              <p:ext uri="{D42A27DB-BD31-4B8C-83A1-F6EECF244321}">
                <p14:modId xmlns:p14="http://schemas.microsoft.com/office/powerpoint/2010/main" val="1037722866"/>
              </p:ext>
            </p:extLst>
          </p:nvPr>
        </p:nvGraphicFramePr>
        <p:xfrm>
          <a:off x="3192463" y="3108325"/>
          <a:ext cx="1474787" cy="539750"/>
        </p:xfrm>
        <a:graphic>
          <a:graphicData uri="http://schemas.openxmlformats.org/presentationml/2006/ole">
            <mc:AlternateContent xmlns:mc="http://schemas.openxmlformats.org/markup-compatibility/2006">
              <mc:Choice xmlns:v="urn:schemas-microsoft-com:vml" Requires="v">
                <p:oleObj spid="_x0000_s722516" name="Equation" r:id="rId12" imgW="520700" imgH="190500" progId="Equation.DSMT4">
                  <p:embed/>
                </p:oleObj>
              </mc:Choice>
              <mc:Fallback>
                <p:oleObj name="Equation" r:id="rId12" imgW="520700" imgH="190500" progId="Equation.DSMT4">
                  <p:embed/>
                  <p:pic>
                    <p:nvPicPr>
                      <p:cNvPr id="0" name=""/>
                      <p:cNvPicPr/>
                      <p:nvPr/>
                    </p:nvPicPr>
                    <p:blipFill>
                      <a:blip r:embed="rId13"/>
                      <a:stretch>
                        <a:fillRect/>
                      </a:stretch>
                    </p:blipFill>
                    <p:spPr>
                      <a:xfrm>
                        <a:off x="3192463" y="3108325"/>
                        <a:ext cx="1474787" cy="539750"/>
                      </a:xfrm>
                      <a:prstGeom prst="rect">
                        <a:avLst/>
                      </a:prstGeom>
                    </p:spPr>
                  </p:pic>
                </p:oleObj>
              </mc:Fallback>
            </mc:AlternateContent>
          </a:graphicData>
        </a:graphic>
      </p:graphicFrame>
    </p:spTree>
    <p:extLst>
      <p:ext uri="{BB962C8B-B14F-4D97-AF65-F5344CB8AC3E}">
        <p14:creationId xmlns:p14="http://schemas.microsoft.com/office/powerpoint/2010/main" val="391042885"/>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Variogram</a:t>
            </a:r>
            <a:endParaRPr lang="en-US" dirty="0"/>
          </a:p>
        </p:txBody>
      </p:sp>
      <p:graphicFrame>
        <p:nvGraphicFramePr>
          <p:cNvPr id="24" name="Content Placeholder 3"/>
          <p:cNvGraphicFramePr>
            <a:graphicFrameLocks noChangeAspect="1"/>
          </p:cNvGraphicFramePr>
          <p:nvPr>
            <p:extLst>
              <p:ext uri="{D42A27DB-BD31-4B8C-83A1-F6EECF244321}">
                <p14:modId xmlns:p14="http://schemas.microsoft.com/office/powerpoint/2010/main" val="4257442821"/>
              </p:ext>
            </p:extLst>
          </p:nvPr>
        </p:nvGraphicFramePr>
        <p:xfrm>
          <a:off x="2882900" y="2033588"/>
          <a:ext cx="8304213" cy="1257300"/>
        </p:xfrm>
        <a:graphic>
          <a:graphicData uri="http://schemas.openxmlformats.org/presentationml/2006/ole">
            <mc:AlternateContent xmlns:mc="http://schemas.openxmlformats.org/markup-compatibility/2006">
              <mc:Choice xmlns:v="urn:schemas-microsoft-com:vml" Requires="v">
                <p:oleObj spid="_x0000_s709889" name="Equation" r:id="rId4" imgW="2933700" imgH="444500" progId="Equation.DSMT4">
                  <p:embed/>
                </p:oleObj>
              </mc:Choice>
              <mc:Fallback>
                <p:oleObj name="Equation" r:id="rId4" imgW="2933700" imgH="444500" progId="Equation.DSMT4">
                  <p:embed/>
                  <p:pic>
                    <p:nvPicPr>
                      <p:cNvPr id="0" name=""/>
                      <p:cNvPicPr/>
                      <p:nvPr/>
                    </p:nvPicPr>
                    <p:blipFill>
                      <a:blip r:embed="rId5"/>
                      <a:stretch>
                        <a:fillRect/>
                      </a:stretch>
                    </p:blipFill>
                    <p:spPr>
                      <a:xfrm>
                        <a:off x="2882900" y="2033588"/>
                        <a:ext cx="8304213" cy="1257300"/>
                      </a:xfrm>
                      <a:prstGeom prst="rect">
                        <a:avLst/>
                      </a:prstGeom>
                    </p:spPr>
                  </p:pic>
                </p:oleObj>
              </mc:Fallback>
            </mc:AlternateContent>
          </a:graphicData>
        </a:graphic>
      </p:graphicFrame>
      <p:sp>
        <p:nvSpPr>
          <p:cNvPr id="26" name="TextBox 25"/>
          <p:cNvSpPr txBox="1"/>
          <p:nvPr/>
        </p:nvSpPr>
        <p:spPr>
          <a:xfrm>
            <a:off x="418717" y="2276846"/>
            <a:ext cx="2376860" cy="677108"/>
          </a:xfrm>
          <a:prstGeom prst="rect">
            <a:avLst/>
          </a:prstGeom>
          <a:noFill/>
        </p:spPr>
        <p:txBody>
          <a:bodyPr wrap="none" rtlCol="0">
            <a:spAutoFit/>
          </a:bodyPr>
          <a:lstStyle/>
          <a:p>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graphicFrame>
        <p:nvGraphicFramePr>
          <p:cNvPr id="28" name="Content Placeholder 3"/>
          <p:cNvGraphicFramePr>
            <a:graphicFrameLocks noChangeAspect="1"/>
          </p:cNvGraphicFramePr>
          <p:nvPr>
            <p:extLst>
              <p:ext uri="{D42A27DB-BD31-4B8C-83A1-F6EECF244321}">
                <p14:modId xmlns:p14="http://schemas.microsoft.com/office/powerpoint/2010/main" val="3258581120"/>
              </p:ext>
            </p:extLst>
          </p:nvPr>
        </p:nvGraphicFramePr>
        <p:xfrm>
          <a:off x="5169671" y="935038"/>
          <a:ext cx="5969000" cy="1257300"/>
        </p:xfrm>
        <a:graphic>
          <a:graphicData uri="http://schemas.openxmlformats.org/presentationml/2006/ole">
            <mc:AlternateContent xmlns:mc="http://schemas.openxmlformats.org/markup-compatibility/2006">
              <mc:Choice xmlns:v="urn:schemas-microsoft-com:vml" Requires="v">
                <p:oleObj spid="_x0000_s709890" name="Equation" r:id="rId6" imgW="2108200" imgH="444500" progId="Equation.DSMT4">
                  <p:embed/>
                </p:oleObj>
              </mc:Choice>
              <mc:Fallback>
                <p:oleObj name="Equation" r:id="rId6" imgW="2108200" imgH="444500" progId="Equation.DSMT4">
                  <p:embed/>
                  <p:pic>
                    <p:nvPicPr>
                      <p:cNvPr id="0" name=""/>
                      <p:cNvPicPr/>
                      <p:nvPr/>
                    </p:nvPicPr>
                    <p:blipFill>
                      <a:blip r:embed="rId7"/>
                      <a:stretch>
                        <a:fillRect/>
                      </a:stretch>
                    </p:blipFill>
                    <p:spPr>
                      <a:xfrm>
                        <a:off x="5169671" y="935038"/>
                        <a:ext cx="5969000" cy="1257300"/>
                      </a:xfrm>
                      <a:prstGeom prst="rect">
                        <a:avLst/>
                      </a:prstGeom>
                    </p:spPr>
                  </p:pic>
                </p:oleObj>
              </mc:Fallback>
            </mc:AlternateContent>
          </a:graphicData>
        </a:graphic>
      </p:graphicFrame>
      <p:sp>
        <p:nvSpPr>
          <p:cNvPr id="29" name="TextBox 28"/>
          <p:cNvSpPr txBox="1"/>
          <p:nvPr/>
        </p:nvSpPr>
        <p:spPr>
          <a:xfrm>
            <a:off x="1263813" y="1313107"/>
            <a:ext cx="3540891" cy="677108"/>
          </a:xfrm>
          <a:prstGeom prst="rect">
            <a:avLst/>
          </a:prstGeom>
          <a:noFill/>
        </p:spPr>
        <p:txBody>
          <a:bodyPr wrap="none" rtlCol="0">
            <a:spAutoFit/>
          </a:bodyPr>
          <a:lstStyle/>
          <a:p>
            <a:r>
              <a:rPr lang="en-US" sz="3800" dirty="0" smtClean="0">
                <a:latin typeface="Times"/>
                <a:cs typeface="Times"/>
              </a:rPr>
              <a:t>Semi-</a:t>
            </a:r>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sp>
        <p:nvSpPr>
          <p:cNvPr id="9" name="TextBox 8"/>
          <p:cNvSpPr txBox="1"/>
          <p:nvPr/>
        </p:nvSpPr>
        <p:spPr>
          <a:xfrm>
            <a:off x="1743321" y="4063417"/>
            <a:ext cx="8696937" cy="677108"/>
          </a:xfrm>
          <a:prstGeom prst="rect">
            <a:avLst/>
          </a:prstGeom>
          <a:noFill/>
        </p:spPr>
        <p:txBody>
          <a:bodyPr wrap="none" rtlCol="0">
            <a:spAutoFit/>
          </a:bodyPr>
          <a:lstStyle/>
          <a:p>
            <a:r>
              <a:rPr lang="en-US" sz="3800" dirty="0" smtClean="0">
                <a:latin typeface="Times"/>
                <a:cs typeface="Times"/>
              </a:rPr>
              <a:t>Semi-</a:t>
            </a:r>
            <a:r>
              <a:rPr lang="en-US" sz="3800" dirty="0" err="1">
                <a:latin typeface="Times"/>
                <a:cs typeface="Times"/>
              </a:rPr>
              <a:t>v</a:t>
            </a:r>
            <a:r>
              <a:rPr lang="en-US" sz="3800" dirty="0" err="1" smtClean="0">
                <a:latin typeface="Times"/>
                <a:cs typeface="Times"/>
              </a:rPr>
              <a:t>ariogram</a:t>
            </a:r>
            <a:r>
              <a:rPr lang="en-US" sz="3800" dirty="0" smtClean="0">
                <a:latin typeface="Times"/>
                <a:cs typeface="Times"/>
              </a:rPr>
              <a:t> is just twice the </a:t>
            </a:r>
            <a:r>
              <a:rPr lang="en-US" sz="3800" dirty="0" err="1" smtClean="0">
                <a:latin typeface="Times"/>
                <a:cs typeface="Times"/>
              </a:rPr>
              <a:t>variogram</a:t>
            </a:r>
            <a:r>
              <a:rPr lang="en-US" sz="3800" dirty="0" smtClean="0">
                <a:latin typeface="Times"/>
                <a:cs typeface="Times"/>
              </a:rPr>
              <a:t>.</a:t>
            </a:r>
            <a:endParaRPr lang="en-US" sz="3800" dirty="0">
              <a:latin typeface="Times"/>
              <a:cs typeface="Times"/>
            </a:endParaRPr>
          </a:p>
        </p:txBody>
      </p:sp>
    </p:spTree>
    <p:extLst>
      <p:ext uri="{BB962C8B-B14F-4D97-AF65-F5344CB8AC3E}">
        <p14:creationId xmlns:p14="http://schemas.microsoft.com/office/powerpoint/2010/main" val="1271694640"/>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Kriging</a:t>
            </a:r>
            <a:r>
              <a:rPr lang="en-US" dirty="0"/>
              <a:t>/Gaussian Processes/Spatial Regression</a:t>
            </a:r>
          </a:p>
        </p:txBody>
      </p:sp>
      <p:sp>
        <p:nvSpPr>
          <p:cNvPr id="3" name="Content Placeholder 2"/>
          <p:cNvSpPr>
            <a:spLocks noGrp="1"/>
          </p:cNvSpPr>
          <p:nvPr>
            <p:ph sz="quarter" idx="10"/>
          </p:nvPr>
        </p:nvSpPr>
        <p:spPr/>
        <p:txBody>
          <a:bodyPr/>
          <a:lstStyle/>
          <a:p>
            <a:r>
              <a:rPr lang="en-US" dirty="0" smtClean="0"/>
              <a:t>Part 1</a:t>
            </a:r>
            <a:endParaRPr lang="en-US" dirty="0"/>
          </a:p>
        </p:txBody>
      </p:sp>
    </p:spTree>
    <p:extLst>
      <p:ext uri="{BB962C8B-B14F-4D97-AF65-F5344CB8AC3E}">
        <p14:creationId xmlns:p14="http://schemas.microsoft.com/office/powerpoint/2010/main" val="1645516475"/>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3" name="Content Placeholder 2"/>
          <p:cNvSpPr>
            <a:spLocks noGrp="1"/>
          </p:cNvSpPr>
          <p:nvPr>
            <p:ph sz="quarter" idx="10"/>
          </p:nvPr>
        </p:nvSpPr>
        <p:spPr/>
        <p:txBody>
          <a:bodyPr/>
          <a:lstStyle/>
          <a:p>
            <a:r>
              <a:rPr lang="en-US" dirty="0" smtClean="0"/>
              <a:t>Remember, we got this from the </a:t>
            </a:r>
            <a:r>
              <a:rPr lang="en-US" dirty="0" err="1" smtClean="0"/>
              <a:t>variogram</a:t>
            </a:r>
            <a:r>
              <a:rPr lang="en-US" dirty="0" smtClean="0"/>
              <a:t>, or a formula. </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graphicFrame>
        <p:nvGraphicFramePr>
          <p:cNvPr id="5" name="Content Placeholder 3"/>
          <p:cNvGraphicFramePr>
            <a:graphicFrameLocks noChangeAspect="1"/>
          </p:cNvGraphicFramePr>
          <p:nvPr>
            <p:extLst>
              <p:ext uri="{D42A27DB-BD31-4B8C-83A1-F6EECF244321}">
                <p14:modId xmlns:p14="http://schemas.microsoft.com/office/powerpoint/2010/main" val="2346050136"/>
              </p:ext>
            </p:extLst>
          </p:nvPr>
        </p:nvGraphicFramePr>
        <p:xfrm>
          <a:off x="637485" y="3766989"/>
          <a:ext cx="6829425" cy="2909887"/>
        </p:xfrm>
        <a:graphic>
          <a:graphicData uri="http://schemas.openxmlformats.org/presentationml/2006/ole">
            <mc:AlternateContent xmlns:mc="http://schemas.openxmlformats.org/markup-compatibility/2006">
              <mc:Choice xmlns:v="urn:schemas-microsoft-com:vml" Requires="v">
                <p:oleObj spid="_x0000_s720464" name="Equation" r:id="rId4" imgW="2413000" imgH="1028700" progId="Equation.DSMT4">
                  <p:embed/>
                </p:oleObj>
              </mc:Choice>
              <mc:Fallback>
                <p:oleObj name="Equation" r:id="rId4" imgW="2413000" imgH="1028700" progId="Equation.DSMT4">
                  <p:embed/>
                  <p:pic>
                    <p:nvPicPr>
                      <p:cNvPr id="0" name=""/>
                      <p:cNvPicPr/>
                      <p:nvPr/>
                    </p:nvPicPr>
                    <p:blipFill>
                      <a:blip r:embed="rId5"/>
                      <a:stretch>
                        <a:fillRect/>
                      </a:stretch>
                    </p:blipFill>
                    <p:spPr>
                      <a:xfrm>
                        <a:off x="637485" y="3766989"/>
                        <a:ext cx="6829425" cy="2909887"/>
                      </a:xfrm>
                      <a:prstGeom prst="rect">
                        <a:avLst/>
                      </a:prstGeom>
                    </p:spPr>
                  </p:pic>
                </p:oleObj>
              </mc:Fallback>
            </mc:AlternateContent>
          </a:graphicData>
        </a:graphic>
      </p:graphicFrame>
      <p:graphicFrame>
        <p:nvGraphicFramePr>
          <p:cNvPr id="6" name="Content Placeholder 3"/>
          <p:cNvGraphicFramePr>
            <a:graphicFrameLocks noChangeAspect="1"/>
          </p:cNvGraphicFramePr>
          <p:nvPr>
            <p:extLst>
              <p:ext uri="{D42A27DB-BD31-4B8C-83A1-F6EECF244321}">
                <p14:modId xmlns:p14="http://schemas.microsoft.com/office/powerpoint/2010/main" val="1863257077"/>
              </p:ext>
            </p:extLst>
          </p:nvPr>
        </p:nvGraphicFramePr>
        <p:xfrm>
          <a:off x="7919796" y="3804387"/>
          <a:ext cx="2265362" cy="2909887"/>
        </p:xfrm>
        <a:graphic>
          <a:graphicData uri="http://schemas.openxmlformats.org/presentationml/2006/ole">
            <mc:AlternateContent xmlns:mc="http://schemas.openxmlformats.org/markup-compatibility/2006">
              <mc:Choice xmlns:v="urn:schemas-microsoft-com:vml" Requires="v">
                <p:oleObj spid="_x0000_s720465" name="Equation" r:id="rId6" imgW="800100" imgH="1028700" progId="Equation.DSMT4">
                  <p:embed/>
                </p:oleObj>
              </mc:Choice>
              <mc:Fallback>
                <p:oleObj name="Equation" r:id="rId6" imgW="800100" imgH="1028700" progId="Equation.DSMT4">
                  <p:embed/>
                  <p:pic>
                    <p:nvPicPr>
                      <p:cNvPr id="0" name=""/>
                      <p:cNvPicPr/>
                      <p:nvPr/>
                    </p:nvPicPr>
                    <p:blipFill>
                      <a:blip r:embed="rId7"/>
                      <a:stretch>
                        <a:fillRect/>
                      </a:stretch>
                    </p:blipFill>
                    <p:spPr>
                      <a:xfrm>
                        <a:off x="7919796" y="3804387"/>
                        <a:ext cx="2265362" cy="2909887"/>
                      </a:xfrm>
                      <a:prstGeom prst="rect">
                        <a:avLst/>
                      </a:prstGeom>
                    </p:spPr>
                  </p:pic>
                </p:oleObj>
              </mc:Fallback>
            </mc:AlternateContent>
          </a:graphicData>
        </a:graphic>
      </p:graphicFrame>
      <p:graphicFrame>
        <p:nvGraphicFramePr>
          <p:cNvPr id="7" name="Content Placeholder 3"/>
          <p:cNvGraphicFramePr>
            <a:graphicFrameLocks noChangeAspect="1"/>
          </p:cNvGraphicFramePr>
          <p:nvPr>
            <p:extLst>
              <p:ext uri="{D42A27DB-BD31-4B8C-83A1-F6EECF244321}">
                <p14:modId xmlns:p14="http://schemas.microsoft.com/office/powerpoint/2010/main" val="1740638874"/>
              </p:ext>
            </p:extLst>
          </p:nvPr>
        </p:nvGraphicFramePr>
        <p:xfrm>
          <a:off x="10593747" y="5114925"/>
          <a:ext cx="1223962" cy="574675"/>
        </p:xfrm>
        <a:graphic>
          <a:graphicData uri="http://schemas.openxmlformats.org/presentationml/2006/ole">
            <mc:AlternateContent xmlns:mc="http://schemas.openxmlformats.org/markup-compatibility/2006">
              <mc:Choice xmlns:v="urn:schemas-microsoft-com:vml" Requires="v">
                <p:oleObj spid="_x0000_s720466" name="Equation" r:id="rId8" imgW="431800" imgH="203200" progId="Equation.DSMT4">
                  <p:embed/>
                </p:oleObj>
              </mc:Choice>
              <mc:Fallback>
                <p:oleObj name="Equation" r:id="rId8" imgW="431800" imgH="203200" progId="Equation.DSMT4">
                  <p:embed/>
                  <p:pic>
                    <p:nvPicPr>
                      <p:cNvPr id="0" name=""/>
                      <p:cNvPicPr/>
                      <p:nvPr/>
                    </p:nvPicPr>
                    <p:blipFill>
                      <a:blip r:embed="rId9"/>
                      <a:stretch>
                        <a:fillRect/>
                      </a:stretch>
                    </p:blipFill>
                    <p:spPr>
                      <a:xfrm>
                        <a:off x="10593747" y="5114925"/>
                        <a:ext cx="1223962" cy="574675"/>
                      </a:xfrm>
                      <a:prstGeom prst="rect">
                        <a:avLst/>
                      </a:prstGeom>
                    </p:spPr>
                  </p:pic>
                </p:oleObj>
              </mc:Fallback>
            </mc:AlternateContent>
          </a:graphicData>
        </a:graphic>
      </p:graphicFrame>
      <p:graphicFrame>
        <p:nvGraphicFramePr>
          <p:cNvPr id="8" name="Content Placeholder 3"/>
          <p:cNvGraphicFramePr>
            <a:graphicFrameLocks noChangeAspect="1"/>
          </p:cNvGraphicFramePr>
          <p:nvPr>
            <p:extLst>
              <p:ext uri="{D42A27DB-BD31-4B8C-83A1-F6EECF244321}">
                <p14:modId xmlns:p14="http://schemas.microsoft.com/office/powerpoint/2010/main" val="3183056925"/>
              </p:ext>
            </p:extLst>
          </p:nvPr>
        </p:nvGraphicFramePr>
        <p:xfrm>
          <a:off x="8724900" y="3206750"/>
          <a:ext cx="611188" cy="539750"/>
        </p:xfrm>
        <a:graphic>
          <a:graphicData uri="http://schemas.openxmlformats.org/presentationml/2006/ole">
            <mc:AlternateContent xmlns:mc="http://schemas.openxmlformats.org/markup-compatibility/2006">
              <mc:Choice xmlns:v="urn:schemas-microsoft-com:vml" Requires="v">
                <p:oleObj spid="_x0000_s720467" name="Equation" r:id="rId10" imgW="215900" imgH="190500" progId="Equation.DSMT4">
                  <p:embed/>
                </p:oleObj>
              </mc:Choice>
              <mc:Fallback>
                <p:oleObj name="Equation" r:id="rId10" imgW="215900" imgH="190500" progId="Equation.DSMT4">
                  <p:embed/>
                  <p:pic>
                    <p:nvPicPr>
                      <p:cNvPr id="0" name=""/>
                      <p:cNvPicPr/>
                      <p:nvPr/>
                    </p:nvPicPr>
                    <p:blipFill>
                      <a:blip r:embed="rId11"/>
                      <a:stretch>
                        <a:fillRect/>
                      </a:stretch>
                    </p:blipFill>
                    <p:spPr>
                      <a:xfrm>
                        <a:off x="8724900" y="3206750"/>
                        <a:ext cx="611188" cy="539750"/>
                      </a:xfrm>
                      <a:prstGeom prst="rect">
                        <a:avLst/>
                      </a:prstGeom>
                    </p:spPr>
                  </p:pic>
                </p:oleObj>
              </mc:Fallback>
            </mc:AlternateContent>
          </a:graphicData>
        </a:graphic>
      </p:graphicFrame>
      <p:graphicFrame>
        <p:nvGraphicFramePr>
          <p:cNvPr id="9" name="Content Placeholder 3"/>
          <p:cNvGraphicFramePr>
            <a:graphicFrameLocks noChangeAspect="1"/>
          </p:cNvGraphicFramePr>
          <p:nvPr>
            <p:extLst>
              <p:ext uri="{D42A27DB-BD31-4B8C-83A1-F6EECF244321}">
                <p14:modId xmlns:p14="http://schemas.microsoft.com/office/powerpoint/2010/main" val="855812347"/>
              </p:ext>
            </p:extLst>
          </p:nvPr>
        </p:nvGraphicFramePr>
        <p:xfrm>
          <a:off x="3192463" y="3108325"/>
          <a:ext cx="1474787" cy="539750"/>
        </p:xfrm>
        <a:graphic>
          <a:graphicData uri="http://schemas.openxmlformats.org/presentationml/2006/ole">
            <mc:AlternateContent xmlns:mc="http://schemas.openxmlformats.org/markup-compatibility/2006">
              <mc:Choice xmlns:v="urn:schemas-microsoft-com:vml" Requires="v">
                <p:oleObj spid="_x0000_s720468" name="Equation" r:id="rId12" imgW="520700" imgH="190500" progId="Equation.DSMT4">
                  <p:embed/>
                </p:oleObj>
              </mc:Choice>
              <mc:Fallback>
                <p:oleObj name="Equation" r:id="rId12" imgW="520700" imgH="190500" progId="Equation.DSMT4">
                  <p:embed/>
                  <p:pic>
                    <p:nvPicPr>
                      <p:cNvPr id="0" name=""/>
                      <p:cNvPicPr/>
                      <p:nvPr/>
                    </p:nvPicPr>
                    <p:blipFill>
                      <a:blip r:embed="rId13"/>
                      <a:stretch>
                        <a:fillRect/>
                      </a:stretch>
                    </p:blipFill>
                    <p:spPr>
                      <a:xfrm>
                        <a:off x="3192463" y="3108325"/>
                        <a:ext cx="1474787" cy="539750"/>
                      </a:xfrm>
                      <a:prstGeom prst="rect">
                        <a:avLst/>
                      </a:prstGeom>
                    </p:spPr>
                  </p:pic>
                </p:oleObj>
              </mc:Fallback>
            </mc:AlternateContent>
          </a:graphicData>
        </a:graphic>
      </p:graphicFrame>
    </p:spTree>
    <p:extLst>
      <p:ext uri="{BB962C8B-B14F-4D97-AF65-F5344CB8AC3E}">
        <p14:creationId xmlns:p14="http://schemas.microsoft.com/office/powerpoint/2010/main" val="723719510"/>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Kriging</a:t>
            </a:r>
            <a:r>
              <a:rPr lang="en-US" dirty="0"/>
              <a:t>/Gaussian Processes/Spatial Regression</a:t>
            </a:r>
          </a:p>
        </p:txBody>
      </p:sp>
      <p:graphicFrame>
        <p:nvGraphicFramePr>
          <p:cNvPr id="4" name="Content Placeholder 3"/>
          <p:cNvGraphicFramePr>
            <a:graphicFrameLocks noChangeAspect="1"/>
          </p:cNvGraphicFramePr>
          <p:nvPr>
            <p:extLst>
              <p:ext uri="{D42A27DB-BD31-4B8C-83A1-F6EECF244321}">
                <p14:modId xmlns:p14="http://schemas.microsoft.com/office/powerpoint/2010/main" val="3603794082"/>
              </p:ext>
            </p:extLst>
          </p:nvPr>
        </p:nvGraphicFramePr>
        <p:xfrm>
          <a:off x="1824038" y="3963988"/>
          <a:ext cx="4457700" cy="2514600"/>
        </p:xfrm>
        <a:graphic>
          <a:graphicData uri="http://schemas.openxmlformats.org/presentationml/2006/ole">
            <mc:AlternateContent xmlns:mc="http://schemas.openxmlformats.org/markup-compatibility/2006">
              <mc:Choice xmlns:v="urn:schemas-microsoft-com:vml" Requires="v">
                <p:oleObj spid="_x0000_s723531" name="Equation" r:id="rId4" imgW="1574800" imgH="889000" progId="Equation.DSMT4">
                  <p:embed/>
                </p:oleObj>
              </mc:Choice>
              <mc:Fallback>
                <p:oleObj name="Equation" r:id="rId4" imgW="1574800" imgH="889000" progId="Equation.DSMT4">
                  <p:embed/>
                  <p:pic>
                    <p:nvPicPr>
                      <p:cNvPr id="0" name=""/>
                      <p:cNvPicPr/>
                      <p:nvPr/>
                    </p:nvPicPr>
                    <p:blipFill>
                      <a:blip r:embed="rId5"/>
                      <a:stretch>
                        <a:fillRect/>
                      </a:stretch>
                    </p:blipFill>
                    <p:spPr>
                      <a:xfrm>
                        <a:off x="1824038" y="3963988"/>
                        <a:ext cx="4457700" cy="2514600"/>
                      </a:xfrm>
                      <a:prstGeom prst="rect">
                        <a:avLst/>
                      </a:prstGeom>
                    </p:spPr>
                  </p:pic>
                </p:oleObj>
              </mc:Fallback>
            </mc:AlternateContent>
          </a:graphicData>
        </a:graphic>
      </p:graphicFrame>
      <p:graphicFrame>
        <p:nvGraphicFramePr>
          <p:cNvPr id="5" name="Content Placeholder 3"/>
          <p:cNvGraphicFramePr>
            <a:graphicFrameLocks noChangeAspect="1"/>
          </p:cNvGraphicFramePr>
          <p:nvPr>
            <p:extLst>
              <p:ext uri="{D42A27DB-BD31-4B8C-83A1-F6EECF244321}">
                <p14:modId xmlns:p14="http://schemas.microsoft.com/office/powerpoint/2010/main" val="2687627423"/>
              </p:ext>
            </p:extLst>
          </p:nvPr>
        </p:nvGraphicFramePr>
        <p:xfrm>
          <a:off x="8405813" y="4000500"/>
          <a:ext cx="1293812" cy="2514600"/>
        </p:xfrm>
        <a:graphic>
          <a:graphicData uri="http://schemas.openxmlformats.org/presentationml/2006/ole">
            <mc:AlternateContent xmlns:mc="http://schemas.openxmlformats.org/markup-compatibility/2006">
              <mc:Choice xmlns:v="urn:schemas-microsoft-com:vml" Requires="v">
                <p:oleObj spid="_x0000_s723532" name="Equation" r:id="rId6" imgW="457200" imgH="889000" progId="Equation.DSMT4">
                  <p:embed/>
                </p:oleObj>
              </mc:Choice>
              <mc:Fallback>
                <p:oleObj name="Equation" r:id="rId6" imgW="457200" imgH="889000" progId="Equation.DSMT4">
                  <p:embed/>
                  <p:pic>
                    <p:nvPicPr>
                      <p:cNvPr id="0" name=""/>
                      <p:cNvPicPr/>
                      <p:nvPr/>
                    </p:nvPicPr>
                    <p:blipFill>
                      <a:blip r:embed="rId7"/>
                      <a:stretch>
                        <a:fillRect/>
                      </a:stretch>
                    </p:blipFill>
                    <p:spPr>
                      <a:xfrm>
                        <a:off x="8405813" y="4000500"/>
                        <a:ext cx="1293812" cy="2514600"/>
                      </a:xfrm>
                      <a:prstGeom prst="rect">
                        <a:avLst/>
                      </a:prstGeom>
                    </p:spPr>
                  </p:pic>
                </p:oleObj>
              </mc:Fallback>
            </mc:AlternateContent>
          </a:graphicData>
        </a:graphic>
      </p:graphicFrame>
      <p:graphicFrame>
        <p:nvGraphicFramePr>
          <p:cNvPr id="6" name="Content Placeholder 3"/>
          <p:cNvGraphicFramePr>
            <a:graphicFrameLocks noChangeAspect="1"/>
          </p:cNvGraphicFramePr>
          <p:nvPr>
            <p:extLst>
              <p:ext uri="{D42A27DB-BD31-4B8C-83A1-F6EECF244321}">
                <p14:modId xmlns:p14="http://schemas.microsoft.com/office/powerpoint/2010/main" val="4076811124"/>
              </p:ext>
            </p:extLst>
          </p:nvPr>
        </p:nvGraphicFramePr>
        <p:xfrm>
          <a:off x="9838230" y="5114925"/>
          <a:ext cx="2195512" cy="574675"/>
        </p:xfrm>
        <a:graphic>
          <a:graphicData uri="http://schemas.openxmlformats.org/presentationml/2006/ole">
            <mc:AlternateContent xmlns:mc="http://schemas.openxmlformats.org/markup-compatibility/2006">
              <mc:Choice xmlns:v="urn:schemas-microsoft-com:vml" Requires="v">
                <p:oleObj spid="_x0000_s723533" name="Equation" r:id="rId8" imgW="774700" imgH="203200" progId="Equation.DSMT4">
                  <p:embed/>
                </p:oleObj>
              </mc:Choice>
              <mc:Fallback>
                <p:oleObj name="Equation" r:id="rId8" imgW="774700" imgH="203200" progId="Equation.DSMT4">
                  <p:embed/>
                  <p:pic>
                    <p:nvPicPr>
                      <p:cNvPr id="0" name=""/>
                      <p:cNvPicPr/>
                      <p:nvPr/>
                    </p:nvPicPr>
                    <p:blipFill>
                      <a:blip r:embed="rId9"/>
                      <a:stretch>
                        <a:fillRect/>
                      </a:stretch>
                    </p:blipFill>
                    <p:spPr>
                      <a:xfrm>
                        <a:off x="9838230" y="5114925"/>
                        <a:ext cx="2195512" cy="574675"/>
                      </a:xfrm>
                      <a:prstGeom prst="rect">
                        <a:avLst/>
                      </a:prstGeom>
                    </p:spPr>
                  </p:pic>
                </p:oleObj>
              </mc:Fallback>
            </mc:AlternateContent>
          </a:graphicData>
        </a:graphic>
      </p:graphicFrame>
      <p:graphicFrame>
        <p:nvGraphicFramePr>
          <p:cNvPr id="7" name="Content Placeholder 3"/>
          <p:cNvGraphicFramePr>
            <a:graphicFrameLocks noChangeAspect="1"/>
          </p:cNvGraphicFramePr>
          <p:nvPr>
            <p:extLst>
              <p:ext uri="{D42A27DB-BD31-4B8C-83A1-F6EECF244321}">
                <p14:modId xmlns:p14="http://schemas.microsoft.com/office/powerpoint/2010/main" val="1102431857"/>
              </p:ext>
            </p:extLst>
          </p:nvPr>
        </p:nvGraphicFramePr>
        <p:xfrm>
          <a:off x="8724900" y="3206750"/>
          <a:ext cx="611188" cy="539750"/>
        </p:xfrm>
        <a:graphic>
          <a:graphicData uri="http://schemas.openxmlformats.org/presentationml/2006/ole">
            <mc:AlternateContent xmlns:mc="http://schemas.openxmlformats.org/markup-compatibility/2006">
              <mc:Choice xmlns:v="urn:schemas-microsoft-com:vml" Requires="v">
                <p:oleObj spid="_x0000_s723534" name="Equation" r:id="rId10" imgW="215900" imgH="190500" progId="Equation.DSMT4">
                  <p:embed/>
                </p:oleObj>
              </mc:Choice>
              <mc:Fallback>
                <p:oleObj name="Equation" r:id="rId10" imgW="215900" imgH="190500" progId="Equation.DSMT4">
                  <p:embed/>
                  <p:pic>
                    <p:nvPicPr>
                      <p:cNvPr id="0" name=""/>
                      <p:cNvPicPr/>
                      <p:nvPr/>
                    </p:nvPicPr>
                    <p:blipFill>
                      <a:blip r:embed="rId11"/>
                      <a:stretch>
                        <a:fillRect/>
                      </a:stretch>
                    </p:blipFill>
                    <p:spPr>
                      <a:xfrm>
                        <a:off x="8724900" y="3206750"/>
                        <a:ext cx="611188" cy="539750"/>
                      </a:xfrm>
                      <a:prstGeom prst="rect">
                        <a:avLst/>
                      </a:prstGeom>
                    </p:spPr>
                  </p:pic>
                </p:oleObj>
              </mc:Fallback>
            </mc:AlternateContent>
          </a:graphicData>
        </a:graphic>
      </p:graphicFrame>
      <p:graphicFrame>
        <p:nvGraphicFramePr>
          <p:cNvPr id="8" name="Content Placeholder 3"/>
          <p:cNvGraphicFramePr>
            <a:graphicFrameLocks noChangeAspect="1"/>
          </p:cNvGraphicFramePr>
          <p:nvPr>
            <p:extLst>
              <p:ext uri="{D42A27DB-BD31-4B8C-83A1-F6EECF244321}">
                <p14:modId xmlns:p14="http://schemas.microsoft.com/office/powerpoint/2010/main" val="2472937094"/>
              </p:ext>
            </p:extLst>
          </p:nvPr>
        </p:nvGraphicFramePr>
        <p:xfrm>
          <a:off x="3192463" y="3108325"/>
          <a:ext cx="1474787" cy="539750"/>
        </p:xfrm>
        <a:graphic>
          <a:graphicData uri="http://schemas.openxmlformats.org/presentationml/2006/ole">
            <mc:AlternateContent xmlns:mc="http://schemas.openxmlformats.org/markup-compatibility/2006">
              <mc:Choice xmlns:v="urn:schemas-microsoft-com:vml" Requires="v">
                <p:oleObj spid="_x0000_s723535" name="Equation" r:id="rId12" imgW="520700" imgH="190500" progId="Equation.DSMT4">
                  <p:embed/>
                </p:oleObj>
              </mc:Choice>
              <mc:Fallback>
                <p:oleObj name="Equation" r:id="rId12" imgW="520700" imgH="190500" progId="Equation.DSMT4">
                  <p:embed/>
                  <p:pic>
                    <p:nvPicPr>
                      <p:cNvPr id="0" name=""/>
                      <p:cNvPicPr/>
                      <p:nvPr/>
                    </p:nvPicPr>
                    <p:blipFill>
                      <a:blip r:embed="rId13"/>
                      <a:stretch>
                        <a:fillRect/>
                      </a:stretch>
                    </p:blipFill>
                    <p:spPr>
                      <a:xfrm>
                        <a:off x="3192463" y="3108325"/>
                        <a:ext cx="1474787" cy="539750"/>
                      </a:xfrm>
                      <a:prstGeom prst="rect">
                        <a:avLst/>
                      </a:prstGeom>
                    </p:spPr>
                  </p:pic>
                </p:oleObj>
              </mc:Fallback>
            </mc:AlternateContent>
          </a:graphicData>
        </a:graphic>
      </p:graphicFrame>
      <p:sp>
        <p:nvSpPr>
          <p:cNvPr id="9" name="Content Placeholder 2"/>
          <p:cNvSpPr>
            <a:spLocks noGrp="1"/>
          </p:cNvSpPr>
          <p:nvPr>
            <p:ph sz="quarter" idx="10"/>
          </p:nvPr>
        </p:nvSpPr>
        <p:spPr/>
        <p:txBody>
          <a:bodyPr/>
          <a:lstStyle/>
          <a:p>
            <a:r>
              <a:rPr lang="en-US" dirty="0" smtClean="0"/>
              <a:t>Remember, we got this from the </a:t>
            </a:r>
            <a:r>
              <a:rPr lang="en-US" dirty="0" err="1" smtClean="0"/>
              <a:t>variogram</a:t>
            </a:r>
            <a:r>
              <a:rPr lang="en-US" dirty="0" smtClean="0"/>
              <a:t>, or a formula. </a:t>
            </a:r>
            <a:endParaRPr lang="en-US" dirty="0"/>
          </a:p>
        </p:txBody>
      </p:sp>
    </p:spTree>
    <p:extLst>
      <p:ext uri="{BB962C8B-B14F-4D97-AF65-F5344CB8AC3E}">
        <p14:creationId xmlns:p14="http://schemas.microsoft.com/office/powerpoint/2010/main" val="4193536822"/>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3" name="Content Placeholder 2"/>
          <p:cNvSpPr>
            <a:spLocks noGrp="1"/>
          </p:cNvSpPr>
          <p:nvPr>
            <p:ph sz="quarter" idx="10"/>
          </p:nvPr>
        </p:nvSpPr>
        <p:spPr/>
        <p:txBody>
          <a:bodyPr/>
          <a:lstStyle/>
          <a:p>
            <a:r>
              <a:rPr lang="en-US" dirty="0" smtClean="0"/>
              <a:t>Remember, we got this from the </a:t>
            </a:r>
            <a:r>
              <a:rPr lang="en-US" dirty="0" err="1" smtClean="0"/>
              <a:t>variogram</a:t>
            </a:r>
            <a:r>
              <a:rPr lang="en-US" dirty="0" smtClean="0"/>
              <a:t>, or a formula. </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graphicFrame>
        <p:nvGraphicFramePr>
          <p:cNvPr id="5" name="Content Placeholder 3"/>
          <p:cNvGraphicFramePr>
            <a:graphicFrameLocks noChangeAspect="1"/>
          </p:cNvGraphicFramePr>
          <p:nvPr>
            <p:extLst>
              <p:ext uri="{D42A27DB-BD31-4B8C-83A1-F6EECF244321}">
                <p14:modId xmlns:p14="http://schemas.microsoft.com/office/powerpoint/2010/main" val="3377648543"/>
              </p:ext>
            </p:extLst>
          </p:nvPr>
        </p:nvGraphicFramePr>
        <p:xfrm>
          <a:off x="637485" y="3766989"/>
          <a:ext cx="6829425" cy="2909887"/>
        </p:xfrm>
        <a:graphic>
          <a:graphicData uri="http://schemas.openxmlformats.org/presentationml/2006/ole">
            <mc:AlternateContent xmlns:mc="http://schemas.openxmlformats.org/markup-compatibility/2006">
              <mc:Choice xmlns:v="urn:schemas-microsoft-com:vml" Requires="v">
                <p:oleObj spid="_x0000_s721483" name="Equation" r:id="rId4" imgW="2413000" imgH="1028700" progId="Equation.DSMT4">
                  <p:embed/>
                </p:oleObj>
              </mc:Choice>
              <mc:Fallback>
                <p:oleObj name="Equation" r:id="rId4" imgW="2413000" imgH="1028700" progId="Equation.DSMT4">
                  <p:embed/>
                  <p:pic>
                    <p:nvPicPr>
                      <p:cNvPr id="0" name=""/>
                      <p:cNvPicPr/>
                      <p:nvPr/>
                    </p:nvPicPr>
                    <p:blipFill>
                      <a:blip r:embed="rId5"/>
                      <a:stretch>
                        <a:fillRect/>
                      </a:stretch>
                    </p:blipFill>
                    <p:spPr>
                      <a:xfrm>
                        <a:off x="637485" y="3766989"/>
                        <a:ext cx="6829425" cy="2909887"/>
                      </a:xfrm>
                      <a:prstGeom prst="rect">
                        <a:avLst/>
                      </a:prstGeom>
                    </p:spPr>
                  </p:pic>
                </p:oleObj>
              </mc:Fallback>
            </mc:AlternateContent>
          </a:graphicData>
        </a:graphic>
      </p:graphicFrame>
      <p:graphicFrame>
        <p:nvGraphicFramePr>
          <p:cNvPr id="6" name="Content Placeholder 3"/>
          <p:cNvGraphicFramePr>
            <a:graphicFrameLocks noChangeAspect="1"/>
          </p:cNvGraphicFramePr>
          <p:nvPr>
            <p:extLst>
              <p:ext uri="{D42A27DB-BD31-4B8C-83A1-F6EECF244321}">
                <p14:modId xmlns:p14="http://schemas.microsoft.com/office/powerpoint/2010/main" val="3895172437"/>
              </p:ext>
            </p:extLst>
          </p:nvPr>
        </p:nvGraphicFramePr>
        <p:xfrm>
          <a:off x="7919796" y="3804387"/>
          <a:ext cx="2265362" cy="2909887"/>
        </p:xfrm>
        <a:graphic>
          <a:graphicData uri="http://schemas.openxmlformats.org/presentationml/2006/ole">
            <mc:AlternateContent xmlns:mc="http://schemas.openxmlformats.org/markup-compatibility/2006">
              <mc:Choice xmlns:v="urn:schemas-microsoft-com:vml" Requires="v">
                <p:oleObj spid="_x0000_s721484" name="Equation" r:id="rId6" imgW="800100" imgH="1028700" progId="Equation.DSMT4">
                  <p:embed/>
                </p:oleObj>
              </mc:Choice>
              <mc:Fallback>
                <p:oleObj name="Equation" r:id="rId6" imgW="800100" imgH="1028700" progId="Equation.DSMT4">
                  <p:embed/>
                  <p:pic>
                    <p:nvPicPr>
                      <p:cNvPr id="0" name=""/>
                      <p:cNvPicPr/>
                      <p:nvPr/>
                    </p:nvPicPr>
                    <p:blipFill>
                      <a:blip r:embed="rId7"/>
                      <a:stretch>
                        <a:fillRect/>
                      </a:stretch>
                    </p:blipFill>
                    <p:spPr>
                      <a:xfrm>
                        <a:off x="7919796" y="3804387"/>
                        <a:ext cx="2265362" cy="2909887"/>
                      </a:xfrm>
                      <a:prstGeom prst="rect">
                        <a:avLst/>
                      </a:prstGeom>
                    </p:spPr>
                  </p:pic>
                </p:oleObj>
              </mc:Fallback>
            </mc:AlternateContent>
          </a:graphicData>
        </a:graphic>
      </p:graphicFrame>
      <p:graphicFrame>
        <p:nvGraphicFramePr>
          <p:cNvPr id="7" name="Content Placeholder 3"/>
          <p:cNvGraphicFramePr>
            <a:graphicFrameLocks noChangeAspect="1"/>
          </p:cNvGraphicFramePr>
          <p:nvPr>
            <p:extLst>
              <p:ext uri="{D42A27DB-BD31-4B8C-83A1-F6EECF244321}">
                <p14:modId xmlns:p14="http://schemas.microsoft.com/office/powerpoint/2010/main" val="1953514646"/>
              </p:ext>
            </p:extLst>
          </p:nvPr>
        </p:nvGraphicFramePr>
        <p:xfrm>
          <a:off x="10593747" y="5114925"/>
          <a:ext cx="1223962" cy="574675"/>
        </p:xfrm>
        <a:graphic>
          <a:graphicData uri="http://schemas.openxmlformats.org/presentationml/2006/ole">
            <mc:AlternateContent xmlns:mc="http://schemas.openxmlformats.org/markup-compatibility/2006">
              <mc:Choice xmlns:v="urn:schemas-microsoft-com:vml" Requires="v">
                <p:oleObj spid="_x0000_s721485" name="Equation" r:id="rId8" imgW="431800" imgH="203200" progId="Equation.DSMT4">
                  <p:embed/>
                </p:oleObj>
              </mc:Choice>
              <mc:Fallback>
                <p:oleObj name="Equation" r:id="rId8" imgW="431800" imgH="203200" progId="Equation.DSMT4">
                  <p:embed/>
                  <p:pic>
                    <p:nvPicPr>
                      <p:cNvPr id="0" name=""/>
                      <p:cNvPicPr/>
                      <p:nvPr/>
                    </p:nvPicPr>
                    <p:blipFill>
                      <a:blip r:embed="rId9"/>
                      <a:stretch>
                        <a:fillRect/>
                      </a:stretch>
                    </p:blipFill>
                    <p:spPr>
                      <a:xfrm>
                        <a:off x="10593747" y="5114925"/>
                        <a:ext cx="1223962" cy="574675"/>
                      </a:xfrm>
                      <a:prstGeom prst="rect">
                        <a:avLst/>
                      </a:prstGeom>
                    </p:spPr>
                  </p:pic>
                </p:oleObj>
              </mc:Fallback>
            </mc:AlternateContent>
          </a:graphicData>
        </a:graphic>
      </p:graphicFrame>
      <p:graphicFrame>
        <p:nvGraphicFramePr>
          <p:cNvPr id="8" name="Content Placeholder 3"/>
          <p:cNvGraphicFramePr>
            <a:graphicFrameLocks noChangeAspect="1"/>
          </p:cNvGraphicFramePr>
          <p:nvPr>
            <p:extLst>
              <p:ext uri="{D42A27DB-BD31-4B8C-83A1-F6EECF244321}">
                <p14:modId xmlns:p14="http://schemas.microsoft.com/office/powerpoint/2010/main" val="2683189587"/>
              </p:ext>
            </p:extLst>
          </p:nvPr>
        </p:nvGraphicFramePr>
        <p:xfrm>
          <a:off x="8724900" y="3206750"/>
          <a:ext cx="611188" cy="539750"/>
        </p:xfrm>
        <a:graphic>
          <a:graphicData uri="http://schemas.openxmlformats.org/presentationml/2006/ole">
            <mc:AlternateContent xmlns:mc="http://schemas.openxmlformats.org/markup-compatibility/2006">
              <mc:Choice xmlns:v="urn:schemas-microsoft-com:vml" Requires="v">
                <p:oleObj spid="_x0000_s721486" name="Equation" r:id="rId10" imgW="215900" imgH="190500" progId="Equation.DSMT4">
                  <p:embed/>
                </p:oleObj>
              </mc:Choice>
              <mc:Fallback>
                <p:oleObj name="Equation" r:id="rId10" imgW="215900" imgH="190500" progId="Equation.DSMT4">
                  <p:embed/>
                  <p:pic>
                    <p:nvPicPr>
                      <p:cNvPr id="0" name=""/>
                      <p:cNvPicPr/>
                      <p:nvPr/>
                    </p:nvPicPr>
                    <p:blipFill>
                      <a:blip r:embed="rId11"/>
                      <a:stretch>
                        <a:fillRect/>
                      </a:stretch>
                    </p:blipFill>
                    <p:spPr>
                      <a:xfrm>
                        <a:off x="8724900" y="3206750"/>
                        <a:ext cx="611188" cy="539750"/>
                      </a:xfrm>
                      <a:prstGeom prst="rect">
                        <a:avLst/>
                      </a:prstGeom>
                    </p:spPr>
                  </p:pic>
                </p:oleObj>
              </mc:Fallback>
            </mc:AlternateContent>
          </a:graphicData>
        </a:graphic>
      </p:graphicFrame>
      <p:graphicFrame>
        <p:nvGraphicFramePr>
          <p:cNvPr id="9" name="Content Placeholder 3"/>
          <p:cNvGraphicFramePr>
            <a:graphicFrameLocks noChangeAspect="1"/>
          </p:cNvGraphicFramePr>
          <p:nvPr>
            <p:extLst>
              <p:ext uri="{D42A27DB-BD31-4B8C-83A1-F6EECF244321}">
                <p14:modId xmlns:p14="http://schemas.microsoft.com/office/powerpoint/2010/main" val="574136739"/>
              </p:ext>
            </p:extLst>
          </p:nvPr>
        </p:nvGraphicFramePr>
        <p:xfrm>
          <a:off x="3192463" y="3108325"/>
          <a:ext cx="1474787" cy="539750"/>
        </p:xfrm>
        <a:graphic>
          <a:graphicData uri="http://schemas.openxmlformats.org/presentationml/2006/ole">
            <mc:AlternateContent xmlns:mc="http://schemas.openxmlformats.org/markup-compatibility/2006">
              <mc:Choice xmlns:v="urn:schemas-microsoft-com:vml" Requires="v">
                <p:oleObj spid="_x0000_s721487" name="Equation" r:id="rId12" imgW="520700" imgH="190500" progId="Equation.DSMT4">
                  <p:embed/>
                </p:oleObj>
              </mc:Choice>
              <mc:Fallback>
                <p:oleObj name="Equation" r:id="rId12" imgW="520700" imgH="190500" progId="Equation.DSMT4">
                  <p:embed/>
                  <p:pic>
                    <p:nvPicPr>
                      <p:cNvPr id="0" name=""/>
                      <p:cNvPicPr/>
                      <p:nvPr/>
                    </p:nvPicPr>
                    <p:blipFill>
                      <a:blip r:embed="rId13"/>
                      <a:stretch>
                        <a:fillRect/>
                      </a:stretch>
                    </p:blipFill>
                    <p:spPr>
                      <a:xfrm>
                        <a:off x="3192463" y="3108325"/>
                        <a:ext cx="1474787" cy="539750"/>
                      </a:xfrm>
                      <a:prstGeom prst="rect">
                        <a:avLst/>
                      </a:prstGeom>
                    </p:spPr>
                  </p:pic>
                </p:oleObj>
              </mc:Fallback>
            </mc:AlternateContent>
          </a:graphicData>
        </a:graphic>
      </p:graphicFrame>
    </p:spTree>
    <p:extLst>
      <p:ext uri="{BB962C8B-B14F-4D97-AF65-F5344CB8AC3E}">
        <p14:creationId xmlns:p14="http://schemas.microsoft.com/office/powerpoint/2010/main" val="465430825"/>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Content Placeholder 3"/>
          <p:cNvGraphicFramePr>
            <a:graphicFrameLocks noChangeAspect="1"/>
          </p:cNvGraphicFramePr>
          <p:nvPr>
            <p:extLst>
              <p:ext uri="{D42A27DB-BD31-4B8C-83A1-F6EECF244321}">
                <p14:modId xmlns:p14="http://schemas.microsoft.com/office/powerpoint/2010/main" val="257470902"/>
              </p:ext>
            </p:extLst>
          </p:nvPr>
        </p:nvGraphicFramePr>
        <p:xfrm>
          <a:off x="2288110" y="2806700"/>
          <a:ext cx="7908925" cy="1697038"/>
        </p:xfrm>
        <a:graphic>
          <a:graphicData uri="http://schemas.openxmlformats.org/presentationml/2006/ole">
            <mc:AlternateContent xmlns:mc="http://schemas.openxmlformats.org/markup-compatibility/2006">
              <mc:Choice xmlns:v="urn:schemas-microsoft-com:vml" Requires="v">
                <p:oleObj spid="_x0000_s724098" name="Equation" r:id="rId4" imgW="2133600" imgH="457200" progId="Equation.DSMT4">
                  <p:embed/>
                </p:oleObj>
              </mc:Choice>
              <mc:Fallback>
                <p:oleObj name="Equation" r:id="rId4" imgW="2133600" imgH="457200" progId="Equation.DSMT4">
                  <p:embed/>
                  <p:pic>
                    <p:nvPicPr>
                      <p:cNvPr id="0" name=""/>
                      <p:cNvPicPr/>
                      <p:nvPr/>
                    </p:nvPicPr>
                    <p:blipFill>
                      <a:blip r:embed="rId5"/>
                      <a:stretch>
                        <a:fillRect/>
                      </a:stretch>
                    </p:blipFill>
                    <p:spPr>
                      <a:xfrm>
                        <a:off x="2288110" y="2806700"/>
                        <a:ext cx="7908925" cy="1697038"/>
                      </a:xfrm>
                      <a:prstGeom prst="rect">
                        <a:avLst/>
                      </a:prstGeom>
                    </p:spPr>
                  </p:pic>
                </p:oleObj>
              </mc:Fallback>
            </mc:AlternateContent>
          </a:graphicData>
        </a:graphic>
      </p:graphicFrame>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3" name="Content Placeholder 2"/>
          <p:cNvSpPr>
            <a:spLocks noGrp="1"/>
          </p:cNvSpPr>
          <p:nvPr>
            <p:ph sz="quarter" idx="10"/>
          </p:nvPr>
        </p:nvSpPr>
        <p:spPr/>
        <p:txBody>
          <a:bodyPr/>
          <a:lstStyle/>
          <a:p>
            <a:r>
              <a:rPr lang="en-US" dirty="0" smtClean="0"/>
              <a:t>There are two ways to get the same method, 1) maximum likelihood, and 2) optimization. Start with optimization (“simple </a:t>
            </a:r>
            <a:r>
              <a:rPr lang="en-US" dirty="0" err="1" smtClean="0"/>
              <a:t>kriging</a:t>
            </a:r>
            <a:r>
              <a:rPr lang="en-US" dirty="0" smtClean="0"/>
              <a:t>”).</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sp>
        <p:nvSpPr>
          <p:cNvPr id="10" name="TextBox 9"/>
          <p:cNvSpPr txBox="1"/>
          <p:nvPr/>
        </p:nvSpPr>
        <p:spPr>
          <a:xfrm>
            <a:off x="2078100" y="4445312"/>
            <a:ext cx="2634856" cy="584776"/>
          </a:xfrm>
          <a:prstGeom prst="rect">
            <a:avLst/>
          </a:prstGeom>
          <a:noFill/>
        </p:spPr>
        <p:txBody>
          <a:bodyPr wrap="none" rtlCol="0">
            <a:spAutoFit/>
          </a:bodyPr>
          <a:lstStyle/>
          <a:p>
            <a:r>
              <a:rPr lang="en-US" sz="3200" dirty="0" smtClean="0">
                <a:latin typeface="Times"/>
                <a:cs typeface="Times"/>
              </a:rPr>
              <a:t>label at point x</a:t>
            </a:r>
            <a:endParaRPr lang="en-US" sz="3200" dirty="0">
              <a:latin typeface="Times"/>
              <a:cs typeface="Times"/>
            </a:endParaRPr>
          </a:p>
        </p:txBody>
      </p:sp>
      <p:sp>
        <p:nvSpPr>
          <p:cNvPr id="11" name="TextBox 10"/>
          <p:cNvSpPr txBox="1"/>
          <p:nvPr/>
        </p:nvSpPr>
        <p:spPr>
          <a:xfrm>
            <a:off x="4866609" y="4655444"/>
            <a:ext cx="1031051" cy="584776"/>
          </a:xfrm>
          <a:prstGeom prst="rect">
            <a:avLst/>
          </a:prstGeom>
          <a:noFill/>
        </p:spPr>
        <p:txBody>
          <a:bodyPr wrap="none" rtlCol="0">
            <a:spAutoFit/>
          </a:bodyPr>
          <a:lstStyle/>
          <a:p>
            <a:r>
              <a:rPr lang="en-US" sz="3200" dirty="0" smtClean="0">
                <a:latin typeface="Times"/>
                <a:cs typeface="Times"/>
              </a:rPr>
              <a:t>trend</a:t>
            </a:r>
            <a:endParaRPr lang="en-US" sz="3200" dirty="0">
              <a:latin typeface="Times"/>
              <a:cs typeface="Times"/>
            </a:endParaRPr>
          </a:p>
        </p:txBody>
      </p:sp>
      <p:sp>
        <p:nvSpPr>
          <p:cNvPr id="12" name="TextBox 11"/>
          <p:cNvSpPr txBox="1"/>
          <p:nvPr/>
        </p:nvSpPr>
        <p:spPr>
          <a:xfrm>
            <a:off x="6429727" y="4653894"/>
            <a:ext cx="2787030" cy="1569660"/>
          </a:xfrm>
          <a:prstGeom prst="rect">
            <a:avLst/>
          </a:prstGeom>
          <a:noFill/>
        </p:spPr>
        <p:txBody>
          <a:bodyPr wrap="square" rtlCol="0">
            <a:spAutoFit/>
          </a:bodyPr>
          <a:lstStyle/>
          <a:p>
            <a:r>
              <a:rPr lang="en-US" sz="3200" dirty="0" smtClean="0">
                <a:latin typeface="Times"/>
                <a:cs typeface="Times"/>
              </a:rPr>
              <a:t>weights for neighbors that depend on x</a:t>
            </a:r>
            <a:endParaRPr lang="en-US" sz="3200" dirty="0">
              <a:latin typeface="Times"/>
              <a:cs typeface="Times"/>
            </a:endParaRPr>
          </a:p>
        </p:txBody>
      </p:sp>
      <p:sp>
        <p:nvSpPr>
          <p:cNvPr id="13" name="TextBox 12"/>
          <p:cNvSpPr txBox="1"/>
          <p:nvPr/>
        </p:nvSpPr>
        <p:spPr>
          <a:xfrm>
            <a:off x="9179752" y="4613856"/>
            <a:ext cx="2787030" cy="1077218"/>
          </a:xfrm>
          <a:prstGeom prst="rect">
            <a:avLst/>
          </a:prstGeom>
          <a:noFill/>
        </p:spPr>
        <p:txBody>
          <a:bodyPr wrap="square" rtlCol="0">
            <a:spAutoFit/>
          </a:bodyPr>
          <a:lstStyle/>
          <a:p>
            <a:r>
              <a:rPr lang="en-US" sz="3200" dirty="0" smtClean="0">
                <a:latin typeface="Times"/>
                <a:cs typeface="Times"/>
              </a:rPr>
              <a:t>residuals for the neighbors</a:t>
            </a:r>
            <a:endParaRPr lang="en-US" sz="3200" dirty="0">
              <a:latin typeface="Times"/>
              <a:cs typeface="Times"/>
            </a:endParaRPr>
          </a:p>
        </p:txBody>
      </p:sp>
      <p:cxnSp>
        <p:nvCxnSpPr>
          <p:cNvPr id="15" name="Straight Arrow Connector 14"/>
          <p:cNvCxnSpPr>
            <a:stCxn id="11" idx="0"/>
          </p:cNvCxnSpPr>
          <p:nvPr/>
        </p:nvCxnSpPr>
        <p:spPr>
          <a:xfrm flipV="1">
            <a:off x="5382135" y="4002705"/>
            <a:ext cx="5531" cy="65273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V="1">
            <a:off x="7785810" y="4039642"/>
            <a:ext cx="5531" cy="65273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flipH="1" flipV="1">
            <a:off x="9293724" y="4272118"/>
            <a:ext cx="288626" cy="3848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Left Brace 18"/>
          <p:cNvSpPr/>
          <p:nvPr/>
        </p:nvSpPr>
        <p:spPr>
          <a:xfrm rot="16200000">
            <a:off x="9216726" y="3444689"/>
            <a:ext cx="211667" cy="1366213"/>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1" name="Straight Arrow Connector 20"/>
          <p:cNvCxnSpPr/>
          <p:nvPr/>
        </p:nvCxnSpPr>
        <p:spPr>
          <a:xfrm flipV="1">
            <a:off x="3155633" y="3943424"/>
            <a:ext cx="960550" cy="57886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17336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9"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4067360817"/>
              </p:ext>
            </p:extLst>
          </p:nvPr>
        </p:nvGraphicFramePr>
        <p:xfrm>
          <a:off x="2288110" y="2806700"/>
          <a:ext cx="7908925" cy="1697038"/>
        </p:xfrm>
        <a:graphic>
          <a:graphicData uri="http://schemas.openxmlformats.org/presentationml/2006/ole">
            <mc:AlternateContent xmlns:mc="http://schemas.openxmlformats.org/markup-compatibility/2006">
              <mc:Choice xmlns:v="urn:schemas-microsoft-com:vml" Requires="v">
                <p:oleObj spid="_x0000_s725465" name="Equation" r:id="rId4" imgW="2133600" imgH="457200" progId="Equation.DSMT4">
                  <p:embed/>
                </p:oleObj>
              </mc:Choice>
              <mc:Fallback>
                <p:oleObj name="Equation" r:id="rId4" imgW="2133600" imgH="457200" progId="Equation.DSMT4">
                  <p:embed/>
                  <p:pic>
                    <p:nvPicPr>
                      <p:cNvPr id="0" name=""/>
                      <p:cNvPicPr/>
                      <p:nvPr/>
                    </p:nvPicPr>
                    <p:blipFill>
                      <a:blip r:embed="rId5"/>
                      <a:stretch>
                        <a:fillRect/>
                      </a:stretch>
                    </p:blipFill>
                    <p:spPr>
                      <a:xfrm>
                        <a:off x="2288110" y="2806700"/>
                        <a:ext cx="7908925" cy="1697038"/>
                      </a:xfrm>
                      <a:prstGeom prst="rect">
                        <a:avLst/>
                      </a:prstGeom>
                    </p:spPr>
                  </p:pic>
                </p:oleObj>
              </mc:Fallback>
            </mc:AlternateContent>
          </a:graphicData>
        </a:graphic>
      </p:graphicFrame>
      <p:sp>
        <p:nvSpPr>
          <p:cNvPr id="10" name="TextBox 9"/>
          <p:cNvSpPr txBox="1"/>
          <p:nvPr/>
        </p:nvSpPr>
        <p:spPr>
          <a:xfrm>
            <a:off x="2078100" y="4445312"/>
            <a:ext cx="2634856" cy="584776"/>
          </a:xfrm>
          <a:prstGeom prst="rect">
            <a:avLst/>
          </a:prstGeom>
          <a:noFill/>
        </p:spPr>
        <p:txBody>
          <a:bodyPr wrap="none" rtlCol="0">
            <a:spAutoFit/>
          </a:bodyPr>
          <a:lstStyle/>
          <a:p>
            <a:r>
              <a:rPr lang="en-US" sz="3200" dirty="0" smtClean="0">
                <a:latin typeface="Times"/>
                <a:cs typeface="Times"/>
              </a:rPr>
              <a:t>label at point x</a:t>
            </a:r>
            <a:endParaRPr lang="en-US" sz="3200" dirty="0">
              <a:latin typeface="Times"/>
              <a:cs typeface="Times"/>
            </a:endParaRPr>
          </a:p>
        </p:txBody>
      </p:sp>
      <p:sp>
        <p:nvSpPr>
          <p:cNvPr id="11" name="TextBox 10"/>
          <p:cNvSpPr txBox="1"/>
          <p:nvPr/>
        </p:nvSpPr>
        <p:spPr>
          <a:xfrm>
            <a:off x="4866609" y="4655444"/>
            <a:ext cx="1031051" cy="584776"/>
          </a:xfrm>
          <a:prstGeom prst="rect">
            <a:avLst/>
          </a:prstGeom>
          <a:noFill/>
        </p:spPr>
        <p:txBody>
          <a:bodyPr wrap="none" rtlCol="0">
            <a:spAutoFit/>
          </a:bodyPr>
          <a:lstStyle/>
          <a:p>
            <a:r>
              <a:rPr lang="en-US" sz="3200" dirty="0" smtClean="0">
                <a:latin typeface="Times"/>
                <a:cs typeface="Times"/>
              </a:rPr>
              <a:t>trend</a:t>
            </a:r>
            <a:endParaRPr lang="en-US" sz="3200" dirty="0">
              <a:latin typeface="Times"/>
              <a:cs typeface="Times"/>
            </a:endParaRPr>
          </a:p>
        </p:txBody>
      </p:sp>
      <p:sp>
        <p:nvSpPr>
          <p:cNvPr id="12" name="TextBox 11"/>
          <p:cNvSpPr txBox="1"/>
          <p:nvPr/>
        </p:nvSpPr>
        <p:spPr>
          <a:xfrm>
            <a:off x="6429727" y="4653894"/>
            <a:ext cx="2787030" cy="1569660"/>
          </a:xfrm>
          <a:prstGeom prst="rect">
            <a:avLst/>
          </a:prstGeom>
          <a:noFill/>
        </p:spPr>
        <p:txBody>
          <a:bodyPr wrap="square" rtlCol="0">
            <a:spAutoFit/>
          </a:bodyPr>
          <a:lstStyle/>
          <a:p>
            <a:r>
              <a:rPr lang="en-US" sz="3200" dirty="0" smtClean="0">
                <a:latin typeface="Times"/>
                <a:cs typeface="Times"/>
              </a:rPr>
              <a:t>weights for neighbors that depend on x</a:t>
            </a:r>
            <a:endParaRPr lang="en-US" sz="3200" dirty="0">
              <a:latin typeface="Times"/>
              <a:cs typeface="Times"/>
            </a:endParaRPr>
          </a:p>
        </p:txBody>
      </p:sp>
      <p:sp>
        <p:nvSpPr>
          <p:cNvPr id="13" name="TextBox 12"/>
          <p:cNvSpPr txBox="1"/>
          <p:nvPr/>
        </p:nvSpPr>
        <p:spPr>
          <a:xfrm>
            <a:off x="9179752" y="4613856"/>
            <a:ext cx="2787030" cy="1077218"/>
          </a:xfrm>
          <a:prstGeom prst="rect">
            <a:avLst/>
          </a:prstGeom>
          <a:noFill/>
        </p:spPr>
        <p:txBody>
          <a:bodyPr wrap="square" rtlCol="0">
            <a:spAutoFit/>
          </a:bodyPr>
          <a:lstStyle/>
          <a:p>
            <a:r>
              <a:rPr lang="en-US" sz="3200" dirty="0" smtClean="0">
                <a:latin typeface="Times"/>
                <a:cs typeface="Times"/>
              </a:rPr>
              <a:t>residuals for the neighbors</a:t>
            </a:r>
            <a:endParaRPr lang="en-US" sz="3200" dirty="0">
              <a:latin typeface="Times"/>
              <a:cs typeface="Times"/>
            </a:endParaRPr>
          </a:p>
        </p:txBody>
      </p:sp>
      <p:cxnSp>
        <p:nvCxnSpPr>
          <p:cNvPr id="15" name="Straight Arrow Connector 14"/>
          <p:cNvCxnSpPr>
            <a:stCxn id="11" idx="0"/>
          </p:cNvCxnSpPr>
          <p:nvPr/>
        </p:nvCxnSpPr>
        <p:spPr>
          <a:xfrm flipV="1">
            <a:off x="5382135" y="4002705"/>
            <a:ext cx="5531" cy="65273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V="1">
            <a:off x="7785810" y="4039642"/>
            <a:ext cx="5531" cy="65273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flipH="1" flipV="1">
            <a:off x="9293724" y="4272118"/>
            <a:ext cx="288626" cy="3848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Left Brace 18"/>
          <p:cNvSpPr/>
          <p:nvPr/>
        </p:nvSpPr>
        <p:spPr>
          <a:xfrm rot="16200000">
            <a:off x="9216726" y="3444689"/>
            <a:ext cx="211667" cy="1366213"/>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1" name="Straight Arrow Connector 20"/>
          <p:cNvCxnSpPr/>
          <p:nvPr/>
        </p:nvCxnSpPr>
        <p:spPr>
          <a:xfrm flipV="1">
            <a:off x="3155633" y="3943424"/>
            <a:ext cx="960550" cy="57886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flipV="1">
            <a:off x="2713075" y="2963543"/>
            <a:ext cx="7638941" cy="1924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V="1">
            <a:off x="2730781" y="904458"/>
            <a:ext cx="1533" cy="211526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6164833" y="1605706"/>
            <a:ext cx="173175" cy="172285"/>
          </a:xfrm>
          <a:prstGeom prst="ellipse">
            <a:avLst/>
          </a:prstGeom>
          <a:solidFill>
            <a:srgbClr val="8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Oval 21"/>
          <p:cNvSpPr/>
          <p:nvPr/>
        </p:nvSpPr>
        <p:spPr>
          <a:xfrm>
            <a:off x="8215883" y="1743290"/>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p:cNvSpPr/>
          <p:nvPr/>
        </p:nvSpPr>
        <p:spPr>
          <a:xfrm>
            <a:off x="8558783" y="2162390"/>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p:cNvSpPr/>
          <p:nvPr/>
        </p:nvSpPr>
        <p:spPr>
          <a:xfrm>
            <a:off x="7765033" y="1800440"/>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Oval 24"/>
          <p:cNvSpPr/>
          <p:nvPr/>
        </p:nvSpPr>
        <p:spPr>
          <a:xfrm>
            <a:off x="4863083" y="1590890"/>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Oval 25"/>
          <p:cNvSpPr/>
          <p:nvPr/>
        </p:nvSpPr>
        <p:spPr>
          <a:xfrm>
            <a:off x="5701283" y="1673440"/>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Oval 26"/>
          <p:cNvSpPr/>
          <p:nvPr/>
        </p:nvSpPr>
        <p:spPr>
          <a:xfrm>
            <a:off x="4539233" y="1978240"/>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6053666" y="967317"/>
            <a:ext cx="374822" cy="584776"/>
          </a:xfrm>
          <a:prstGeom prst="rect">
            <a:avLst/>
          </a:prstGeom>
          <a:noFill/>
        </p:spPr>
        <p:txBody>
          <a:bodyPr wrap="none" rtlCol="0">
            <a:spAutoFit/>
          </a:bodyPr>
          <a:lstStyle/>
          <a:p>
            <a:r>
              <a:rPr lang="en-US" sz="3200" dirty="0" smtClean="0"/>
              <a:t>?</a:t>
            </a:r>
            <a:endParaRPr lang="en-US" sz="3200" dirty="0"/>
          </a:p>
        </p:txBody>
      </p:sp>
      <p:sp>
        <p:nvSpPr>
          <p:cNvPr id="28" name="Oval 27"/>
          <p:cNvSpPr/>
          <p:nvPr/>
        </p:nvSpPr>
        <p:spPr>
          <a:xfrm>
            <a:off x="7428483" y="1438490"/>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p:cNvSpPr/>
          <p:nvPr/>
        </p:nvSpPr>
        <p:spPr>
          <a:xfrm>
            <a:off x="9003283" y="2251290"/>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1" name="Straight Connector 30"/>
          <p:cNvCxnSpPr/>
          <p:nvPr/>
        </p:nvCxnSpPr>
        <p:spPr>
          <a:xfrm flipV="1">
            <a:off x="3302000" y="2099725"/>
            <a:ext cx="6718300" cy="38100"/>
          </a:xfrm>
          <a:prstGeom prst="line">
            <a:avLst/>
          </a:prstGeom>
          <a:effectLst/>
        </p:spPr>
        <p:style>
          <a:lnRef idx="2">
            <a:schemeClr val="dk1"/>
          </a:lnRef>
          <a:fillRef idx="0">
            <a:schemeClr val="dk1"/>
          </a:fillRef>
          <a:effectRef idx="1">
            <a:schemeClr val="dk1"/>
          </a:effectRef>
          <a:fontRef idx="minor">
            <a:schemeClr val="tx1"/>
          </a:fontRef>
        </p:style>
      </p:cxnSp>
      <p:sp>
        <p:nvSpPr>
          <p:cNvPr id="32" name="Oval 31"/>
          <p:cNvSpPr/>
          <p:nvPr/>
        </p:nvSpPr>
        <p:spPr>
          <a:xfrm>
            <a:off x="5015483" y="1743290"/>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p:cNvSpPr/>
          <p:nvPr/>
        </p:nvSpPr>
        <p:spPr>
          <a:xfrm>
            <a:off x="4253483" y="2249173"/>
            <a:ext cx="159767" cy="16593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4" name="Content Placeholder 3"/>
          <p:cNvGraphicFramePr>
            <a:graphicFrameLocks noChangeAspect="1"/>
          </p:cNvGraphicFramePr>
          <p:nvPr>
            <p:extLst>
              <p:ext uri="{D42A27DB-BD31-4B8C-83A1-F6EECF244321}">
                <p14:modId xmlns:p14="http://schemas.microsoft.com/office/powerpoint/2010/main" val="3261400756"/>
              </p:ext>
            </p:extLst>
          </p:nvPr>
        </p:nvGraphicFramePr>
        <p:xfrm>
          <a:off x="10014480" y="1825096"/>
          <a:ext cx="517525" cy="611187"/>
        </p:xfrm>
        <a:graphic>
          <a:graphicData uri="http://schemas.openxmlformats.org/presentationml/2006/ole">
            <mc:AlternateContent xmlns:mc="http://schemas.openxmlformats.org/markup-compatibility/2006">
              <mc:Choice xmlns:v="urn:schemas-microsoft-com:vml" Requires="v">
                <p:oleObj spid="_x0000_s725466" name="Equation" r:id="rId6" imgW="139700" imgH="165100" progId="Equation.DSMT4">
                  <p:embed/>
                </p:oleObj>
              </mc:Choice>
              <mc:Fallback>
                <p:oleObj name="Equation" r:id="rId6" imgW="139700" imgH="165100" progId="Equation.DSMT4">
                  <p:embed/>
                  <p:pic>
                    <p:nvPicPr>
                      <p:cNvPr id="0" name=""/>
                      <p:cNvPicPr/>
                      <p:nvPr/>
                    </p:nvPicPr>
                    <p:blipFill>
                      <a:blip r:embed="rId7"/>
                      <a:stretch>
                        <a:fillRect/>
                      </a:stretch>
                    </p:blipFill>
                    <p:spPr>
                      <a:xfrm>
                        <a:off x="10014480" y="1825096"/>
                        <a:ext cx="517525" cy="611187"/>
                      </a:xfrm>
                      <a:prstGeom prst="rect">
                        <a:avLst/>
                      </a:prstGeom>
                    </p:spPr>
                  </p:pic>
                </p:oleObj>
              </mc:Fallback>
            </mc:AlternateContent>
          </a:graphicData>
        </a:graphic>
      </p:graphicFrame>
      <p:graphicFrame>
        <p:nvGraphicFramePr>
          <p:cNvPr id="35" name="Content Placeholder 3"/>
          <p:cNvGraphicFramePr>
            <a:graphicFrameLocks noChangeAspect="1"/>
          </p:cNvGraphicFramePr>
          <p:nvPr>
            <p:extLst>
              <p:ext uri="{D42A27DB-BD31-4B8C-83A1-F6EECF244321}">
                <p14:modId xmlns:p14="http://schemas.microsoft.com/office/powerpoint/2010/main" val="1236661282"/>
              </p:ext>
            </p:extLst>
          </p:nvPr>
        </p:nvGraphicFramePr>
        <p:xfrm>
          <a:off x="7328431" y="880533"/>
          <a:ext cx="492086" cy="591609"/>
        </p:xfrm>
        <a:graphic>
          <a:graphicData uri="http://schemas.openxmlformats.org/presentationml/2006/ole">
            <mc:AlternateContent xmlns:mc="http://schemas.openxmlformats.org/markup-compatibility/2006">
              <mc:Choice xmlns:v="urn:schemas-microsoft-com:vml" Requires="v">
                <p:oleObj spid="_x0000_s725467" name="Equation" r:id="rId8" imgW="190500" imgH="228600" progId="Equation.DSMT4">
                  <p:embed/>
                </p:oleObj>
              </mc:Choice>
              <mc:Fallback>
                <p:oleObj name="Equation" r:id="rId8" imgW="190500" imgH="228600" progId="Equation.DSMT4">
                  <p:embed/>
                  <p:pic>
                    <p:nvPicPr>
                      <p:cNvPr id="0" name=""/>
                      <p:cNvPicPr/>
                      <p:nvPr/>
                    </p:nvPicPr>
                    <p:blipFill>
                      <a:blip r:embed="rId9"/>
                      <a:stretch>
                        <a:fillRect/>
                      </a:stretch>
                    </p:blipFill>
                    <p:spPr>
                      <a:xfrm>
                        <a:off x="7328431" y="880533"/>
                        <a:ext cx="492086" cy="591609"/>
                      </a:xfrm>
                      <a:prstGeom prst="rect">
                        <a:avLst/>
                      </a:prstGeom>
                    </p:spPr>
                  </p:pic>
                </p:oleObj>
              </mc:Fallback>
            </mc:AlternateContent>
          </a:graphicData>
        </a:graphic>
      </p:graphicFrame>
      <p:graphicFrame>
        <p:nvGraphicFramePr>
          <p:cNvPr id="36" name="Content Placeholder 3"/>
          <p:cNvGraphicFramePr>
            <a:graphicFrameLocks noChangeAspect="1"/>
          </p:cNvGraphicFramePr>
          <p:nvPr>
            <p:extLst>
              <p:ext uri="{D42A27DB-BD31-4B8C-83A1-F6EECF244321}">
                <p14:modId xmlns:p14="http://schemas.microsoft.com/office/powerpoint/2010/main" val="960537973"/>
              </p:ext>
            </p:extLst>
          </p:nvPr>
        </p:nvGraphicFramePr>
        <p:xfrm>
          <a:off x="6538384" y="1625600"/>
          <a:ext cx="899974" cy="506413"/>
        </p:xfrm>
        <a:graphic>
          <a:graphicData uri="http://schemas.openxmlformats.org/presentationml/2006/ole">
            <mc:AlternateContent xmlns:mc="http://schemas.openxmlformats.org/markup-compatibility/2006">
              <mc:Choice xmlns:v="urn:schemas-microsoft-com:vml" Requires="v">
                <p:oleObj spid="_x0000_s725468" name="Equation" r:id="rId10" imgW="406400" imgH="228600" progId="Equation.DSMT4">
                  <p:embed/>
                </p:oleObj>
              </mc:Choice>
              <mc:Fallback>
                <p:oleObj name="Equation" r:id="rId10" imgW="406400" imgH="228600" progId="Equation.DSMT4">
                  <p:embed/>
                  <p:pic>
                    <p:nvPicPr>
                      <p:cNvPr id="0" name=""/>
                      <p:cNvPicPr/>
                      <p:nvPr/>
                    </p:nvPicPr>
                    <p:blipFill>
                      <a:blip r:embed="rId11"/>
                      <a:stretch>
                        <a:fillRect/>
                      </a:stretch>
                    </p:blipFill>
                    <p:spPr>
                      <a:xfrm>
                        <a:off x="6538384" y="1625600"/>
                        <a:ext cx="899974" cy="506413"/>
                      </a:xfrm>
                      <a:prstGeom prst="rect">
                        <a:avLst/>
                      </a:prstGeom>
                    </p:spPr>
                  </p:pic>
                </p:oleObj>
              </mc:Fallback>
            </mc:AlternateContent>
          </a:graphicData>
        </a:graphic>
      </p:graphicFrame>
      <p:sp>
        <p:nvSpPr>
          <p:cNvPr id="37" name="Left Brace 36"/>
          <p:cNvSpPr/>
          <p:nvPr/>
        </p:nvSpPr>
        <p:spPr>
          <a:xfrm>
            <a:off x="7382933" y="1591733"/>
            <a:ext cx="118534" cy="491067"/>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4771786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2195162825"/>
              </p:ext>
            </p:extLst>
          </p:nvPr>
        </p:nvGraphicFramePr>
        <p:xfrm>
          <a:off x="2288110" y="2806700"/>
          <a:ext cx="7908925" cy="1697038"/>
        </p:xfrm>
        <a:graphic>
          <a:graphicData uri="http://schemas.openxmlformats.org/presentationml/2006/ole">
            <mc:AlternateContent xmlns:mc="http://schemas.openxmlformats.org/markup-compatibility/2006">
              <mc:Choice xmlns:v="urn:schemas-microsoft-com:vml" Requires="v">
                <p:oleObj spid="_x0000_s726142" name="Equation" r:id="rId4" imgW="2133600" imgH="457200" progId="Equation.DSMT4">
                  <p:embed/>
                </p:oleObj>
              </mc:Choice>
              <mc:Fallback>
                <p:oleObj name="Equation" r:id="rId4" imgW="2133600" imgH="457200" progId="Equation.DSMT4">
                  <p:embed/>
                  <p:pic>
                    <p:nvPicPr>
                      <p:cNvPr id="0" name=""/>
                      <p:cNvPicPr/>
                      <p:nvPr/>
                    </p:nvPicPr>
                    <p:blipFill>
                      <a:blip r:embed="rId5"/>
                      <a:stretch>
                        <a:fillRect/>
                      </a:stretch>
                    </p:blipFill>
                    <p:spPr>
                      <a:xfrm>
                        <a:off x="2288110" y="2806700"/>
                        <a:ext cx="7908925" cy="1697038"/>
                      </a:xfrm>
                      <a:prstGeom prst="rect">
                        <a:avLst/>
                      </a:prstGeom>
                    </p:spPr>
                  </p:pic>
                </p:oleObj>
              </mc:Fallback>
            </mc:AlternateContent>
          </a:graphicData>
        </a:graphic>
      </p:graphicFrame>
    </p:spTree>
    <p:extLst>
      <p:ext uri="{BB962C8B-B14F-4D97-AF65-F5344CB8AC3E}">
        <p14:creationId xmlns:p14="http://schemas.microsoft.com/office/powerpoint/2010/main" val="118190396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“Point” data</a:t>
            </a:r>
            <a:endParaRPr lang="en-US" dirty="0"/>
          </a:p>
        </p:txBody>
      </p:sp>
      <p:pic>
        <p:nvPicPr>
          <p:cNvPr id="6" name="Picture 5" descr="Screen Shot 2016-07-08 at 11.58.5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5058" y="1000676"/>
            <a:ext cx="5483875" cy="5284327"/>
          </a:xfrm>
          <a:prstGeom prst="rect">
            <a:avLst/>
          </a:prstGeom>
        </p:spPr>
      </p:pic>
      <p:sp>
        <p:nvSpPr>
          <p:cNvPr id="3" name="Content Placeholder 2"/>
          <p:cNvSpPr>
            <a:spLocks noGrp="1"/>
          </p:cNvSpPr>
          <p:nvPr>
            <p:ph sz="quarter" idx="10"/>
          </p:nvPr>
        </p:nvSpPr>
        <p:spPr>
          <a:xfrm>
            <a:off x="379413" y="1388226"/>
            <a:ext cx="5733520" cy="4962219"/>
          </a:xfrm>
        </p:spPr>
        <p:txBody>
          <a:bodyPr/>
          <a:lstStyle/>
          <a:p>
            <a:r>
              <a:rPr lang="en-US" dirty="0" smtClean="0"/>
              <a:t>“Raster data” – a table with counts of points in each cell</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266858854"/>
              </p:ext>
            </p:extLst>
          </p:nvPr>
        </p:nvGraphicFramePr>
        <p:xfrm>
          <a:off x="1083734" y="2870199"/>
          <a:ext cx="3234266" cy="2225040"/>
        </p:xfrm>
        <a:graphic>
          <a:graphicData uri="http://schemas.openxmlformats.org/drawingml/2006/table">
            <a:tbl>
              <a:tblPr firstRow="1" bandRow="1">
                <a:tableStyleId>{3C2FFA5D-87B4-456A-9821-1D502468CF0F}</a:tableStyleId>
              </a:tblPr>
              <a:tblGrid>
                <a:gridCol w="1617133"/>
                <a:gridCol w="1617133"/>
              </a:tblGrid>
              <a:tr h="370840">
                <a:tc>
                  <a:txBody>
                    <a:bodyPr/>
                    <a:lstStyle/>
                    <a:p>
                      <a:r>
                        <a:rPr lang="en-US" dirty="0" smtClean="0"/>
                        <a:t>Neighborhood</a:t>
                      </a:r>
                      <a:endParaRPr lang="en-US" dirty="0"/>
                    </a:p>
                  </a:txBody>
                  <a:tcPr/>
                </a:tc>
                <a:tc>
                  <a:txBody>
                    <a:bodyPr/>
                    <a:lstStyle/>
                    <a:p>
                      <a:pPr algn="ctr"/>
                      <a:r>
                        <a:rPr lang="en-US" dirty="0" smtClean="0"/>
                        <a:t>Count</a:t>
                      </a:r>
                      <a:endParaRPr lang="en-US" dirty="0"/>
                    </a:p>
                  </a:txBody>
                  <a:tcPr/>
                </a:tc>
              </a:tr>
              <a:tr h="370840">
                <a:tc>
                  <a:txBody>
                    <a:bodyPr/>
                    <a:lstStyle/>
                    <a:p>
                      <a:r>
                        <a:rPr lang="en-US" dirty="0" smtClean="0"/>
                        <a:t>East Rock</a:t>
                      </a:r>
                      <a:endParaRPr lang="en-US" dirty="0"/>
                    </a:p>
                  </a:txBody>
                  <a:tcPr/>
                </a:tc>
                <a:tc>
                  <a:txBody>
                    <a:bodyPr/>
                    <a:lstStyle/>
                    <a:p>
                      <a:pPr algn="ctr"/>
                      <a:r>
                        <a:rPr lang="en-US" dirty="0" smtClean="0"/>
                        <a:t>10</a:t>
                      </a:r>
                      <a:endParaRPr lang="en-US" dirty="0"/>
                    </a:p>
                  </a:txBody>
                  <a:tcPr/>
                </a:tc>
              </a:tr>
              <a:tr h="370840">
                <a:tc>
                  <a:txBody>
                    <a:bodyPr/>
                    <a:lstStyle/>
                    <a:p>
                      <a:r>
                        <a:rPr lang="en-US" dirty="0" smtClean="0"/>
                        <a:t>Edgewood</a:t>
                      </a:r>
                      <a:endParaRPr lang="en-US" dirty="0"/>
                    </a:p>
                  </a:txBody>
                  <a:tcPr/>
                </a:tc>
                <a:tc>
                  <a:txBody>
                    <a:bodyPr/>
                    <a:lstStyle/>
                    <a:p>
                      <a:pPr algn="ctr"/>
                      <a:r>
                        <a:rPr lang="en-US" dirty="0" smtClean="0"/>
                        <a:t>3</a:t>
                      </a:r>
                      <a:endParaRPr lang="en-US" dirty="0"/>
                    </a:p>
                  </a:txBody>
                  <a:tcPr/>
                </a:tc>
              </a:tr>
              <a:tr h="370840">
                <a:tc>
                  <a:txBody>
                    <a:bodyPr/>
                    <a:lstStyle/>
                    <a:p>
                      <a:r>
                        <a:rPr lang="en-US" dirty="0" smtClean="0"/>
                        <a:t>Prospect Hill</a:t>
                      </a:r>
                      <a:endParaRPr lang="en-US" dirty="0"/>
                    </a:p>
                  </a:txBody>
                  <a:tcPr/>
                </a:tc>
                <a:tc>
                  <a:txBody>
                    <a:bodyPr/>
                    <a:lstStyle/>
                    <a:p>
                      <a:pPr algn="ctr"/>
                      <a:r>
                        <a:rPr lang="en-US" dirty="0" smtClean="0"/>
                        <a:t>7</a:t>
                      </a:r>
                      <a:endParaRPr lang="en-US" dirty="0"/>
                    </a:p>
                  </a:txBody>
                  <a:tcPr/>
                </a:tc>
              </a:tr>
              <a:tr h="370840">
                <a:tc>
                  <a:txBody>
                    <a:bodyPr/>
                    <a:lstStyle/>
                    <a:p>
                      <a:endParaRPr lang="en-US"/>
                    </a:p>
                  </a:txBody>
                  <a:tcPr/>
                </a:tc>
                <a:tc>
                  <a:txBody>
                    <a:bodyPr/>
                    <a:lstStyle/>
                    <a:p>
                      <a:pPr algn="ctr"/>
                      <a:endParaRPr lang="en-US" dirty="0"/>
                    </a:p>
                  </a:txBody>
                  <a:tcPr/>
                </a:tc>
              </a:tr>
              <a:tr h="370840">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bl>
          </a:graphicData>
        </a:graphic>
      </p:graphicFrame>
    </p:spTree>
    <p:extLst>
      <p:ext uri="{BB962C8B-B14F-4D97-AF65-F5344CB8AC3E}">
        <p14:creationId xmlns:p14="http://schemas.microsoft.com/office/powerpoint/2010/main" val="362306070"/>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br>
              <a:rPr lang="en-US" dirty="0" smtClean="0"/>
            </a:br>
            <a:r>
              <a:rPr lang="en-US" dirty="0" smtClean="0"/>
              <a:t>Part 2</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spTree>
    <p:extLst>
      <p:ext uri="{BB962C8B-B14F-4D97-AF65-F5344CB8AC3E}">
        <p14:creationId xmlns:p14="http://schemas.microsoft.com/office/powerpoint/2010/main" val="216138122"/>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2735304902"/>
              </p:ext>
            </p:extLst>
          </p:nvPr>
        </p:nvGraphicFramePr>
        <p:xfrm>
          <a:off x="2288110" y="2806700"/>
          <a:ext cx="7908925" cy="1697038"/>
        </p:xfrm>
        <a:graphic>
          <a:graphicData uri="http://schemas.openxmlformats.org/presentationml/2006/ole">
            <mc:AlternateContent xmlns:mc="http://schemas.openxmlformats.org/markup-compatibility/2006">
              <mc:Choice xmlns:v="urn:schemas-microsoft-com:vml" Requires="v">
                <p:oleObj spid="_x0000_s792615" name="Equation" r:id="rId4" imgW="2133600" imgH="457200" progId="Equation.DSMT4">
                  <p:embed/>
                </p:oleObj>
              </mc:Choice>
              <mc:Fallback>
                <p:oleObj name="Equation" r:id="rId4" imgW="2133600" imgH="457200" progId="Equation.DSMT4">
                  <p:embed/>
                  <p:pic>
                    <p:nvPicPr>
                      <p:cNvPr id="0" name=""/>
                      <p:cNvPicPr/>
                      <p:nvPr/>
                    </p:nvPicPr>
                    <p:blipFill>
                      <a:blip r:embed="rId5"/>
                      <a:stretch>
                        <a:fillRect/>
                      </a:stretch>
                    </p:blipFill>
                    <p:spPr>
                      <a:xfrm>
                        <a:off x="2288110" y="2806700"/>
                        <a:ext cx="7908925" cy="1697038"/>
                      </a:xfrm>
                      <a:prstGeom prst="rect">
                        <a:avLst/>
                      </a:prstGeom>
                    </p:spPr>
                  </p:pic>
                </p:oleObj>
              </mc:Fallback>
            </mc:AlternateContent>
          </a:graphicData>
        </a:graphic>
      </p:graphicFrame>
    </p:spTree>
    <p:extLst>
      <p:ext uri="{BB962C8B-B14F-4D97-AF65-F5344CB8AC3E}">
        <p14:creationId xmlns:p14="http://schemas.microsoft.com/office/powerpoint/2010/main" val="3141399513"/>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7612060"/>
              </p:ext>
            </p:extLst>
          </p:nvPr>
        </p:nvGraphicFramePr>
        <p:xfrm>
          <a:off x="2288110" y="2806700"/>
          <a:ext cx="7908925" cy="1697038"/>
        </p:xfrm>
        <a:graphic>
          <a:graphicData uri="http://schemas.openxmlformats.org/presentationml/2006/ole">
            <mc:AlternateContent xmlns:mc="http://schemas.openxmlformats.org/markup-compatibility/2006">
              <mc:Choice xmlns:v="urn:schemas-microsoft-com:vml" Requires="v">
                <p:oleObj spid="_x0000_s738423" name="Equation" r:id="rId4" imgW="2133600" imgH="457200" progId="Equation.DSMT4">
                  <p:embed/>
                </p:oleObj>
              </mc:Choice>
              <mc:Fallback>
                <p:oleObj name="Equation" r:id="rId4" imgW="2133600" imgH="457200" progId="Equation.DSMT4">
                  <p:embed/>
                  <p:pic>
                    <p:nvPicPr>
                      <p:cNvPr id="0" name=""/>
                      <p:cNvPicPr/>
                      <p:nvPr/>
                    </p:nvPicPr>
                    <p:blipFill>
                      <a:blip r:embed="rId5"/>
                      <a:stretch>
                        <a:fillRect/>
                      </a:stretch>
                    </p:blipFill>
                    <p:spPr>
                      <a:xfrm>
                        <a:off x="2288110" y="2806700"/>
                        <a:ext cx="7908925" cy="1697038"/>
                      </a:xfrm>
                      <a:prstGeom prst="rect">
                        <a:avLst/>
                      </a:prstGeom>
                    </p:spPr>
                  </p:pic>
                </p:oleObj>
              </mc:Fallback>
            </mc:AlternateContent>
          </a:graphicData>
        </a:graphic>
      </p:graphicFrame>
      <p:sp>
        <p:nvSpPr>
          <p:cNvPr id="5" name="TextBox 4"/>
          <p:cNvSpPr txBox="1"/>
          <p:nvPr/>
        </p:nvSpPr>
        <p:spPr>
          <a:xfrm>
            <a:off x="406400" y="4978398"/>
            <a:ext cx="10989731" cy="584776"/>
          </a:xfrm>
          <a:prstGeom prst="rect">
            <a:avLst/>
          </a:prstGeom>
          <a:noFill/>
        </p:spPr>
        <p:txBody>
          <a:bodyPr wrap="square" rtlCol="0">
            <a:spAutoFit/>
          </a:bodyPr>
          <a:lstStyle/>
          <a:p>
            <a:pPr algn="ctr"/>
            <a:r>
              <a:rPr lang="en-US" sz="3200" dirty="0" err="1" smtClean="0">
                <a:latin typeface="Times"/>
                <a:cs typeface="Times"/>
              </a:rPr>
              <a:t>Kriging</a:t>
            </a:r>
            <a:r>
              <a:rPr lang="en-US" sz="3200" dirty="0" smtClean="0">
                <a:latin typeface="Times"/>
                <a:cs typeface="Times"/>
              </a:rPr>
              <a:t> estimates trend by the empirical mean of the samples.</a:t>
            </a:r>
            <a:endParaRPr lang="en-US" sz="3200" dirty="0">
              <a:latin typeface="Times"/>
              <a:cs typeface="Times"/>
            </a:endParaRPr>
          </a:p>
        </p:txBody>
      </p:sp>
      <p:sp>
        <p:nvSpPr>
          <p:cNvPr id="3" name="Up Arrow 2"/>
          <p:cNvSpPr/>
          <p:nvPr/>
        </p:nvSpPr>
        <p:spPr>
          <a:xfrm>
            <a:off x="5283200" y="4013200"/>
            <a:ext cx="254000" cy="897467"/>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670201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2460005611"/>
              </p:ext>
            </p:extLst>
          </p:nvPr>
        </p:nvGraphicFramePr>
        <p:xfrm>
          <a:off x="2034110" y="595487"/>
          <a:ext cx="6771223" cy="1452918"/>
        </p:xfrm>
        <a:graphic>
          <a:graphicData uri="http://schemas.openxmlformats.org/presentationml/2006/ole">
            <mc:AlternateContent xmlns:mc="http://schemas.openxmlformats.org/markup-compatibility/2006">
              <mc:Choice xmlns:v="urn:schemas-microsoft-com:vml" Requires="v">
                <p:oleObj spid="_x0000_s727645" name="Equation" r:id="rId4" imgW="2133600" imgH="457200" progId="Equation.DSMT4">
                  <p:embed/>
                </p:oleObj>
              </mc:Choice>
              <mc:Fallback>
                <p:oleObj name="Equation" r:id="rId4" imgW="2133600" imgH="457200" progId="Equation.DSMT4">
                  <p:embed/>
                  <p:pic>
                    <p:nvPicPr>
                      <p:cNvPr id="0" name=""/>
                      <p:cNvPicPr/>
                      <p:nvPr/>
                    </p:nvPicPr>
                    <p:blipFill>
                      <a:blip r:embed="rId5"/>
                      <a:stretch>
                        <a:fillRect/>
                      </a:stretch>
                    </p:blipFill>
                    <p:spPr>
                      <a:xfrm>
                        <a:off x="2034110" y="595487"/>
                        <a:ext cx="6771223" cy="1452918"/>
                      </a:xfrm>
                      <a:prstGeom prst="rect">
                        <a:avLst/>
                      </a:prstGeom>
                    </p:spPr>
                  </p:pic>
                </p:oleObj>
              </mc:Fallback>
            </mc:AlternateContent>
          </a:graphicData>
        </a:graphic>
      </p:graphicFrame>
      <p:graphicFrame>
        <p:nvGraphicFramePr>
          <p:cNvPr id="5" name="Content Placeholder 3"/>
          <p:cNvGraphicFramePr>
            <a:graphicFrameLocks noChangeAspect="1"/>
          </p:cNvGraphicFramePr>
          <p:nvPr>
            <p:extLst>
              <p:ext uri="{D42A27DB-BD31-4B8C-83A1-F6EECF244321}">
                <p14:modId xmlns:p14="http://schemas.microsoft.com/office/powerpoint/2010/main" val="562464523"/>
              </p:ext>
            </p:extLst>
          </p:nvPr>
        </p:nvGraphicFramePr>
        <p:xfrm>
          <a:off x="423336" y="1888769"/>
          <a:ext cx="11057467" cy="713147"/>
        </p:xfrm>
        <a:graphic>
          <a:graphicData uri="http://schemas.openxmlformats.org/presentationml/2006/ole">
            <mc:AlternateContent xmlns:mc="http://schemas.openxmlformats.org/markup-compatibility/2006">
              <mc:Choice xmlns:v="urn:schemas-microsoft-com:vml" Requires="v">
                <p:oleObj spid="_x0000_s727646" name="Equation" r:id="rId6" imgW="3746500" imgH="241300" progId="Equation.DSMT4">
                  <p:embed/>
                </p:oleObj>
              </mc:Choice>
              <mc:Fallback>
                <p:oleObj name="Equation" r:id="rId6" imgW="3746500" imgH="241300" progId="Equation.DSMT4">
                  <p:embed/>
                  <p:pic>
                    <p:nvPicPr>
                      <p:cNvPr id="0" name=""/>
                      <p:cNvPicPr/>
                      <p:nvPr/>
                    </p:nvPicPr>
                    <p:blipFill>
                      <a:blip r:embed="rId7"/>
                      <a:stretch>
                        <a:fillRect/>
                      </a:stretch>
                    </p:blipFill>
                    <p:spPr>
                      <a:xfrm>
                        <a:off x="423336" y="1888769"/>
                        <a:ext cx="11057467" cy="713147"/>
                      </a:xfrm>
                      <a:prstGeom prst="rect">
                        <a:avLst/>
                      </a:prstGeom>
                    </p:spPr>
                  </p:pic>
                </p:oleObj>
              </mc:Fallback>
            </mc:AlternateContent>
          </a:graphicData>
        </a:graphic>
      </p:graphicFrame>
      <p:sp>
        <p:nvSpPr>
          <p:cNvPr id="3" name="Rectangle 2"/>
          <p:cNvSpPr/>
          <p:nvPr/>
        </p:nvSpPr>
        <p:spPr>
          <a:xfrm>
            <a:off x="5706538" y="2015067"/>
            <a:ext cx="4301066" cy="880533"/>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9973732" y="1794934"/>
            <a:ext cx="1473200" cy="880533"/>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1099815280"/>
              </p:ext>
            </p:extLst>
          </p:nvPr>
        </p:nvGraphicFramePr>
        <p:xfrm>
          <a:off x="3111500" y="2543175"/>
          <a:ext cx="7235825" cy="827088"/>
        </p:xfrm>
        <a:graphic>
          <a:graphicData uri="http://schemas.openxmlformats.org/presentationml/2006/ole">
            <mc:AlternateContent xmlns:mc="http://schemas.openxmlformats.org/markup-compatibility/2006">
              <mc:Choice xmlns:v="urn:schemas-microsoft-com:vml" Requires="v">
                <p:oleObj spid="_x0000_s727647" name="Equation" r:id="rId8" imgW="2451100" imgH="279400" progId="Equation.DSMT4">
                  <p:embed/>
                </p:oleObj>
              </mc:Choice>
              <mc:Fallback>
                <p:oleObj name="Equation" r:id="rId8" imgW="2451100" imgH="279400" progId="Equation.DSMT4">
                  <p:embed/>
                  <p:pic>
                    <p:nvPicPr>
                      <p:cNvPr id="0" name=""/>
                      <p:cNvPicPr/>
                      <p:nvPr/>
                    </p:nvPicPr>
                    <p:blipFill>
                      <a:blip r:embed="rId9"/>
                      <a:stretch>
                        <a:fillRect/>
                      </a:stretch>
                    </p:blipFill>
                    <p:spPr>
                      <a:xfrm>
                        <a:off x="3111500" y="2543175"/>
                        <a:ext cx="7235825" cy="827088"/>
                      </a:xfrm>
                      <a:prstGeom prst="rect">
                        <a:avLst/>
                      </a:prstGeom>
                    </p:spPr>
                  </p:pic>
                </p:oleObj>
              </mc:Fallback>
            </mc:AlternateContent>
          </a:graphicData>
        </a:graphic>
      </p:graphicFrame>
      <p:sp>
        <p:nvSpPr>
          <p:cNvPr id="6" name="TextBox 5"/>
          <p:cNvSpPr txBox="1"/>
          <p:nvPr/>
        </p:nvSpPr>
        <p:spPr>
          <a:xfrm>
            <a:off x="406400" y="2607743"/>
            <a:ext cx="2607733" cy="830997"/>
          </a:xfrm>
          <a:prstGeom prst="rect">
            <a:avLst/>
          </a:prstGeom>
          <a:noFill/>
        </p:spPr>
        <p:txBody>
          <a:bodyPr wrap="square" rtlCol="0">
            <a:spAutoFit/>
          </a:bodyPr>
          <a:lstStyle/>
          <a:p>
            <a:pPr algn="ctr"/>
            <a:r>
              <a:rPr lang="en-US" sz="2400" dirty="0" smtClean="0">
                <a:latin typeface="Times"/>
                <a:cs typeface="Times"/>
              </a:rPr>
              <a:t>Variance of prediction error</a:t>
            </a:r>
            <a:endParaRPr lang="en-US" sz="2400" dirty="0">
              <a:latin typeface="Times"/>
              <a:cs typeface="Times"/>
            </a:endParaRPr>
          </a:p>
        </p:txBody>
      </p:sp>
      <p:sp>
        <p:nvSpPr>
          <p:cNvPr id="11" name="Rectangle 10"/>
          <p:cNvSpPr/>
          <p:nvPr/>
        </p:nvSpPr>
        <p:spPr>
          <a:xfrm>
            <a:off x="4724402" y="2692401"/>
            <a:ext cx="5825067" cy="880533"/>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2" name="Content Placeholder 3"/>
          <p:cNvGraphicFramePr>
            <a:graphicFrameLocks noChangeAspect="1"/>
          </p:cNvGraphicFramePr>
          <p:nvPr>
            <p:extLst>
              <p:ext uri="{D42A27DB-BD31-4B8C-83A1-F6EECF244321}">
                <p14:modId xmlns:p14="http://schemas.microsoft.com/office/powerpoint/2010/main" val="2070421767"/>
              </p:ext>
            </p:extLst>
          </p:nvPr>
        </p:nvGraphicFramePr>
        <p:xfrm>
          <a:off x="4983163" y="3544888"/>
          <a:ext cx="6802437" cy="852487"/>
        </p:xfrm>
        <a:graphic>
          <a:graphicData uri="http://schemas.openxmlformats.org/presentationml/2006/ole">
            <mc:AlternateContent xmlns:mc="http://schemas.openxmlformats.org/markup-compatibility/2006">
              <mc:Choice xmlns:v="urn:schemas-microsoft-com:vml" Requires="v">
                <p:oleObj spid="_x0000_s727648" name="Equation" r:id="rId10" imgW="2844800" imgH="355600" progId="Equation.DSMT4">
                  <p:embed/>
                </p:oleObj>
              </mc:Choice>
              <mc:Fallback>
                <p:oleObj name="Equation" r:id="rId10" imgW="2844800" imgH="355600" progId="Equation.DSMT4">
                  <p:embed/>
                  <p:pic>
                    <p:nvPicPr>
                      <p:cNvPr id="0" name=""/>
                      <p:cNvPicPr/>
                      <p:nvPr/>
                    </p:nvPicPr>
                    <p:blipFill>
                      <a:blip r:embed="rId11"/>
                      <a:stretch>
                        <a:fillRect/>
                      </a:stretch>
                    </p:blipFill>
                    <p:spPr>
                      <a:xfrm>
                        <a:off x="4983163" y="3544888"/>
                        <a:ext cx="6802437" cy="852487"/>
                      </a:xfrm>
                      <a:prstGeom prst="rect">
                        <a:avLst/>
                      </a:prstGeom>
                    </p:spPr>
                  </p:pic>
                </p:oleObj>
              </mc:Fallback>
            </mc:AlternateContent>
          </a:graphicData>
        </a:graphic>
      </p:graphicFrame>
      <p:graphicFrame>
        <p:nvGraphicFramePr>
          <p:cNvPr id="13" name="Content Placeholder 3"/>
          <p:cNvGraphicFramePr>
            <a:graphicFrameLocks noChangeAspect="1"/>
          </p:cNvGraphicFramePr>
          <p:nvPr>
            <p:extLst>
              <p:ext uri="{D42A27DB-BD31-4B8C-83A1-F6EECF244321}">
                <p14:modId xmlns:p14="http://schemas.microsoft.com/office/powerpoint/2010/main" val="450459298"/>
              </p:ext>
            </p:extLst>
          </p:nvPr>
        </p:nvGraphicFramePr>
        <p:xfrm>
          <a:off x="1962150" y="4940300"/>
          <a:ext cx="7197725" cy="1352550"/>
        </p:xfrm>
        <a:graphic>
          <a:graphicData uri="http://schemas.openxmlformats.org/presentationml/2006/ole">
            <mc:AlternateContent xmlns:mc="http://schemas.openxmlformats.org/markup-compatibility/2006">
              <mc:Choice xmlns:v="urn:schemas-microsoft-com:vml" Requires="v">
                <p:oleObj spid="_x0000_s727649" name="Equation" r:id="rId12" imgW="2438400" imgH="457200" progId="Equation.DSMT4">
                  <p:embed/>
                </p:oleObj>
              </mc:Choice>
              <mc:Fallback>
                <p:oleObj name="Equation" r:id="rId12" imgW="2438400" imgH="457200" progId="Equation.DSMT4">
                  <p:embed/>
                  <p:pic>
                    <p:nvPicPr>
                      <p:cNvPr id="0" name=""/>
                      <p:cNvPicPr/>
                      <p:nvPr/>
                    </p:nvPicPr>
                    <p:blipFill>
                      <a:blip r:embed="rId13"/>
                      <a:stretch>
                        <a:fillRect/>
                      </a:stretch>
                    </p:blipFill>
                    <p:spPr>
                      <a:xfrm>
                        <a:off x="1962150" y="4940300"/>
                        <a:ext cx="7197725" cy="1352550"/>
                      </a:xfrm>
                      <a:prstGeom prst="rect">
                        <a:avLst/>
                      </a:prstGeom>
                    </p:spPr>
                  </p:pic>
                </p:oleObj>
              </mc:Fallback>
            </mc:AlternateContent>
          </a:graphicData>
        </a:graphic>
      </p:graphicFrame>
      <p:sp>
        <p:nvSpPr>
          <p:cNvPr id="14" name="TextBox 13"/>
          <p:cNvSpPr txBox="1"/>
          <p:nvPr/>
        </p:nvSpPr>
        <p:spPr>
          <a:xfrm>
            <a:off x="372532" y="4368798"/>
            <a:ext cx="9973733" cy="584776"/>
          </a:xfrm>
          <a:prstGeom prst="rect">
            <a:avLst/>
          </a:prstGeom>
          <a:noFill/>
        </p:spPr>
        <p:txBody>
          <a:bodyPr wrap="square" rtlCol="0">
            <a:spAutoFit/>
          </a:bodyPr>
          <a:lstStyle/>
          <a:p>
            <a:pPr algn="ctr"/>
            <a:r>
              <a:rPr lang="en-US" sz="3200" dirty="0" err="1" smtClean="0">
                <a:latin typeface="Times"/>
                <a:cs typeface="Times"/>
              </a:rPr>
              <a:t>Kriging</a:t>
            </a:r>
            <a:r>
              <a:rPr lang="en-US" sz="3200" dirty="0" smtClean="0">
                <a:latin typeface="Times"/>
                <a:cs typeface="Times"/>
              </a:rPr>
              <a:t> minimizes variance by setting derivatives to 0.</a:t>
            </a:r>
            <a:endParaRPr lang="en-US" sz="3200" dirty="0">
              <a:latin typeface="Times"/>
              <a:cs typeface="Times"/>
            </a:endParaRPr>
          </a:p>
        </p:txBody>
      </p:sp>
      <p:sp>
        <p:nvSpPr>
          <p:cNvPr id="16" name="TextBox 15"/>
          <p:cNvSpPr txBox="1"/>
          <p:nvPr/>
        </p:nvSpPr>
        <p:spPr>
          <a:xfrm>
            <a:off x="5401736" y="1981202"/>
            <a:ext cx="7281334" cy="584776"/>
          </a:xfrm>
          <a:prstGeom prst="rect">
            <a:avLst/>
          </a:prstGeom>
          <a:noFill/>
        </p:spPr>
        <p:txBody>
          <a:bodyPr wrap="square" rtlCol="0">
            <a:spAutoFit/>
          </a:bodyPr>
          <a:lstStyle/>
          <a:p>
            <a:pPr algn="ctr"/>
            <a:r>
              <a:rPr lang="en-US" sz="3200" dirty="0" err="1" smtClean="0">
                <a:latin typeface="Times"/>
                <a:cs typeface="Times"/>
              </a:rPr>
              <a:t>Kriging</a:t>
            </a:r>
            <a:r>
              <a:rPr lang="en-US" sz="3200" dirty="0" smtClean="0">
                <a:latin typeface="Times"/>
                <a:cs typeface="Times"/>
              </a:rPr>
              <a:t> minimizes variance of this.</a:t>
            </a:r>
            <a:endParaRPr lang="en-US" sz="3200" dirty="0">
              <a:latin typeface="Times"/>
              <a:cs typeface="Times"/>
            </a:endParaRPr>
          </a:p>
        </p:txBody>
      </p:sp>
    </p:spTree>
    <p:extLst>
      <p:ext uri="{BB962C8B-B14F-4D97-AF65-F5344CB8AC3E}">
        <p14:creationId xmlns:p14="http://schemas.microsoft.com/office/powerpoint/2010/main" val="19519411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1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6" grpId="0"/>
      <p:bldP spid="11" grpId="0" animBg="1"/>
      <p:bldP spid="14" grpId="0"/>
      <p:bldP spid="16" grpId="0"/>
      <p:bldP spid="16" grpId="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2369344554"/>
              </p:ext>
            </p:extLst>
          </p:nvPr>
        </p:nvGraphicFramePr>
        <p:xfrm>
          <a:off x="2034110" y="595487"/>
          <a:ext cx="6771223" cy="1452918"/>
        </p:xfrm>
        <a:graphic>
          <a:graphicData uri="http://schemas.openxmlformats.org/presentationml/2006/ole">
            <mc:AlternateContent xmlns:mc="http://schemas.openxmlformats.org/markup-compatibility/2006">
              <mc:Choice xmlns:v="urn:schemas-microsoft-com:vml" Requires="v">
                <p:oleObj spid="_x0000_s728424" name="Equation" r:id="rId4" imgW="2133600" imgH="457200" progId="Equation.DSMT4">
                  <p:embed/>
                </p:oleObj>
              </mc:Choice>
              <mc:Fallback>
                <p:oleObj name="Equation" r:id="rId4" imgW="2133600" imgH="457200" progId="Equation.DSMT4">
                  <p:embed/>
                  <p:pic>
                    <p:nvPicPr>
                      <p:cNvPr id="0" name=""/>
                      <p:cNvPicPr/>
                      <p:nvPr/>
                    </p:nvPicPr>
                    <p:blipFill>
                      <a:blip r:embed="rId5"/>
                      <a:stretch>
                        <a:fillRect/>
                      </a:stretch>
                    </p:blipFill>
                    <p:spPr>
                      <a:xfrm>
                        <a:off x="2034110" y="595487"/>
                        <a:ext cx="6771223" cy="1452918"/>
                      </a:xfrm>
                      <a:prstGeom prst="rect">
                        <a:avLst/>
                      </a:prstGeom>
                    </p:spPr>
                  </p:pic>
                </p:oleObj>
              </mc:Fallback>
            </mc:AlternateContent>
          </a:graphicData>
        </a:graphic>
      </p:graphicFrame>
      <p:graphicFrame>
        <p:nvGraphicFramePr>
          <p:cNvPr id="13" name="Content Placeholder 3"/>
          <p:cNvGraphicFramePr>
            <a:graphicFrameLocks noChangeAspect="1"/>
          </p:cNvGraphicFramePr>
          <p:nvPr>
            <p:extLst>
              <p:ext uri="{D42A27DB-BD31-4B8C-83A1-F6EECF244321}">
                <p14:modId xmlns:p14="http://schemas.microsoft.com/office/powerpoint/2010/main" val="2409618906"/>
              </p:ext>
            </p:extLst>
          </p:nvPr>
        </p:nvGraphicFramePr>
        <p:xfrm>
          <a:off x="1962150" y="4940300"/>
          <a:ext cx="7197725" cy="1352550"/>
        </p:xfrm>
        <a:graphic>
          <a:graphicData uri="http://schemas.openxmlformats.org/presentationml/2006/ole">
            <mc:AlternateContent xmlns:mc="http://schemas.openxmlformats.org/markup-compatibility/2006">
              <mc:Choice xmlns:v="urn:schemas-microsoft-com:vml" Requires="v">
                <p:oleObj spid="_x0000_s728425" name="Equation" r:id="rId6" imgW="2438400" imgH="457200" progId="Equation.DSMT4">
                  <p:embed/>
                </p:oleObj>
              </mc:Choice>
              <mc:Fallback>
                <p:oleObj name="Equation" r:id="rId6" imgW="2438400" imgH="457200" progId="Equation.DSMT4">
                  <p:embed/>
                  <p:pic>
                    <p:nvPicPr>
                      <p:cNvPr id="0" name=""/>
                      <p:cNvPicPr/>
                      <p:nvPr/>
                    </p:nvPicPr>
                    <p:blipFill>
                      <a:blip r:embed="rId7"/>
                      <a:stretch>
                        <a:fillRect/>
                      </a:stretch>
                    </p:blipFill>
                    <p:spPr>
                      <a:xfrm>
                        <a:off x="1962150" y="4940300"/>
                        <a:ext cx="7197725" cy="1352550"/>
                      </a:xfrm>
                      <a:prstGeom prst="rect">
                        <a:avLst/>
                      </a:prstGeom>
                    </p:spPr>
                  </p:pic>
                </p:oleObj>
              </mc:Fallback>
            </mc:AlternateContent>
          </a:graphicData>
        </a:graphic>
      </p:graphicFrame>
      <p:sp>
        <p:nvSpPr>
          <p:cNvPr id="14" name="TextBox 13"/>
          <p:cNvSpPr txBox="1"/>
          <p:nvPr/>
        </p:nvSpPr>
        <p:spPr>
          <a:xfrm>
            <a:off x="372532" y="4368798"/>
            <a:ext cx="9973733" cy="584776"/>
          </a:xfrm>
          <a:prstGeom prst="rect">
            <a:avLst/>
          </a:prstGeom>
          <a:noFill/>
        </p:spPr>
        <p:txBody>
          <a:bodyPr wrap="square" rtlCol="0">
            <a:spAutoFit/>
          </a:bodyPr>
          <a:lstStyle/>
          <a:p>
            <a:pPr algn="ctr"/>
            <a:r>
              <a:rPr lang="en-US" sz="3200" dirty="0" err="1" smtClean="0">
                <a:latin typeface="Times"/>
                <a:cs typeface="Times"/>
              </a:rPr>
              <a:t>Kriging</a:t>
            </a:r>
            <a:r>
              <a:rPr lang="en-US" sz="3200" dirty="0" smtClean="0">
                <a:latin typeface="Times"/>
                <a:cs typeface="Times"/>
              </a:rPr>
              <a:t> minimizes variance by setting derivatives to 0.</a:t>
            </a:r>
            <a:endParaRPr lang="en-US" sz="3200" dirty="0">
              <a:latin typeface="Times"/>
              <a:cs typeface="Times"/>
            </a:endParaRPr>
          </a:p>
        </p:txBody>
      </p:sp>
      <p:graphicFrame>
        <p:nvGraphicFramePr>
          <p:cNvPr id="15" name="Content Placeholder 3"/>
          <p:cNvGraphicFramePr>
            <a:graphicFrameLocks noChangeAspect="1"/>
          </p:cNvGraphicFramePr>
          <p:nvPr>
            <p:extLst>
              <p:ext uri="{D42A27DB-BD31-4B8C-83A1-F6EECF244321}">
                <p14:modId xmlns:p14="http://schemas.microsoft.com/office/powerpoint/2010/main" val="2123273064"/>
              </p:ext>
            </p:extLst>
          </p:nvPr>
        </p:nvGraphicFramePr>
        <p:xfrm>
          <a:off x="3122613" y="3144838"/>
          <a:ext cx="4178300" cy="952500"/>
        </p:xfrm>
        <a:graphic>
          <a:graphicData uri="http://schemas.openxmlformats.org/presentationml/2006/ole">
            <mc:AlternateContent xmlns:mc="http://schemas.openxmlformats.org/markup-compatibility/2006">
              <mc:Choice xmlns:v="urn:schemas-microsoft-com:vml" Requires="v">
                <p:oleObj spid="_x0000_s728426" name="Equation" r:id="rId8" imgW="1003300" imgH="228600" progId="Equation.DSMT4">
                  <p:embed/>
                </p:oleObj>
              </mc:Choice>
              <mc:Fallback>
                <p:oleObj name="Equation" r:id="rId8" imgW="1003300" imgH="228600" progId="Equation.DSMT4">
                  <p:embed/>
                  <p:pic>
                    <p:nvPicPr>
                      <p:cNvPr id="0" name=""/>
                      <p:cNvPicPr/>
                      <p:nvPr/>
                    </p:nvPicPr>
                    <p:blipFill>
                      <a:blip r:embed="rId9"/>
                      <a:stretch>
                        <a:fillRect/>
                      </a:stretch>
                    </p:blipFill>
                    <p:spPr>
                      <a:xfrm>
                        <a:off x="3122613" y="3144838"/>
                        <a:ext cx="4178300" cy="952500"/>
                      </a:xfrm>
                      <a:prstGeom prst="rect">
                        <a:avLst/>
                      </a:prstGeom>
                    </p:spPr>
                  </p:pic>
                </p:oleObj>
              </mc:Fallback>
            </mc:AlternateContent>
          </a:graphicData>
        </a:graphic>
      </p:graphicFrame>
      <p:sp>
        <p:nvSpPr>
          <p:cNvPr id="17" name="TextBox 16"/>
          <p:cNvSpPr txBox="1"/>
          <p:nvPr/>
        </p:nvSpPr>
        <p:spPr>
          <a:xfrm>
            <a:off x="795866" y="2590799"/>
            <a:ext cx="9973733" cy="584776"/>
          </a:xfrm>
          <a:prstGeom prst="rect">
            <a:avLst/>
          </a:prstGeom>
          <a:noFill/>
        </p:spPr>
        <p:txBody>
          <a:bodyPr wrap="square" rtlCol="0">
            <a:spAutoFit/>
          </a:bodyPr>
          <a:lstStyle/>
          <a:p>
            <a:r>
              <a:rPr lang="en-US" sz="3200" dirty="0" smtClean="0">
                <a:latin typeface="Times"/>
                <a:cs typeface="Times"/>
              </a:rPr>
              <a:t>Setting all derivatives to 0:</a:t>
            </a:r>
            <a:endParaRPr lang="en-US" sz="3200" dirty="0">
              <a:latin typeface="Times"/>
              <a:cs typeface="Times"/>
            </a:endParaRPr>
          </a:p>
        </p:txBody>
      </p:sp>
    </p:spTree>
    <p:extLst>
      <p:ext uri="{BB962C8B-B14F-4D97-AF65-F5344CB8AC3E}">
        <p14:creationId xmlns:p14="http://schemas.microsoft.com/office/powerpoint/2010/main" val="717657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sp>
        <p:nvSpPr>
          <p:cNvPr id="8" name="Rectangle 7"/>
          <p:cNvSpPr/>
          <p:nvPr/>
        </p:nvSpPr>
        <p:spPr>
          <a:xfrm>
            <a:off x="10058399" y="1930401"/>
            <a:ext cx="1473200" cy="880533"/>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3" name="Content Placeholder 3"/>
          <p:cNvGraphicFramePr>
            <a:graphicFrameLocks noChangeAspect="1"/>
          </p:cNvGraphicFramePr>
          <p:nvPr>
            <p:extLst>
              <p:ext uri="{D42A27DB-BD31-4B8C-83A1-F6EECF244321}">
                <p14:modId xmlns:p14="http://schemas.microsoft.com/office/powerpoint/2010/main" val="576092999"/>
              </p:ext>
            </p:extLst>
          </p:nvPr>
        </p:nvGraphicFramePr>
        <p:xfrm>
          <a:off x="1962150" y="4940300"/>
          <a:ext cx="7197725" cy="1352550"/>
        </p:xfrm>
        <a:graphic>
          <a:graphicData uri="http://schemas.openxmlformats.org/presentationml/2006/ole">
            <mc:AlternateContent xmlns:mc="http://schemas.openxmlformats.org/markup-compatibility/2006">
              <mc:Choice xmlns:v="urn:schemas-microsoft-com:vml" Requires="v">
                <p:oleObj spid="_x0000_s729330" name="Equation" r:id="rId4" imgW="2438400" imgH="457200" progId="Equation.DSMT4">
                  <p:embed/>
                </p:oleObj>
              </mc:Choice>
              <mc:Fallback>
                <p:oleObj name="Equation" r:id="rId4" imgW="2438400" imgH="457200" progId="Equation.DSMT4">
                  <p:embed/>
                  <p:pic>
                    <p:nvPicPr>
                      <p:cNvPr id="0" name=""/>
                      <p:cNvPicPr/>
                      <p:nvPr/>
                    </p:nvPicPr>
                    <p:blipFill>
                      <a:blip r:embed="rId5"/>
                      <a:stretch>
                        <a:fillRect/>
                      </a:stretch>
                    </p:blipFill>
                    <p:spPr>
                      <a:xfrm>
                        <a:off x="1962150" y="4940300"/>
                        <a:ext cx="7197725" cy="1352550"/>
                      </a:xfrm>
                      <a:prstGeom prst="rect">
                        <a:avLst/>
                      </a:prstGeom>
                    </p:spPr>
                  </p:pic>
                </p:oleObj>
              </mc:Fallback>
            </mc:AlternateContent>
          </a:graphicData>
        </a:graphic>
      </p:graphicFrame>
      <p:sp>
        <p:nvSpPr>
          <p:cNvPr id="14" name="TextBox 13"/>
          <p:cNvSpPr txBox="1"/>
          <p:nvPr/>
        </p:nvSpPr>
        <p:spPr>
          <a:xfrm>
            <a:off x="372532" y="4368798"/>
            <a:ext cx="9973733" cy="584776"/>
          </a:xfrm>
          <a:prstGeom prst="rect">
            <a:avLst/>
          </a:prstGeom>
          <a:noFill/>
        </p:spPr>
        <p:txBody>
          <a:bodyPr wrap="square" rtlCol="0">
            <a:spAutoFit/>
          </a:bodyPr>
          <a:lstStyle/>
          <a:p>
            <a:pPr algn="ctr"/>
            <a:r>
              <a:rPr lang="en-US" sz="3200" dirty="0" err="1" smtClean="0">
                <a:latin typeface="Times"/>
                <a:cs typeface="Times"/>
              </a:rPr>
              <a:t>Kriging</a:t>
            </a:r>
            <a:r>
              <a:rPr lang="en-US" sz="3200" dirty="0" smtClean="0">
                <a:latin typeface="Times"/>
                <a:cs typeface="Times"/>
              </a:rPr>
              <a:t> minimizes variance by setting derivatives to 0.</a:t>
            </a:r>
            <a:endParaRPr lang="en-US" sz="3200" dirty="0">
              <a:latin typeface="Times"/>
              <a:cs typeface="Times"/>
            </a:endParaRPr>
          </a:p>
        </p:txBody>
      </p:sp>
      <p:graphicFrame>
        <p:nvGraphicFramePr>
          <p:cNvPr id="15" name="Content Placeholder 3"/>
          <p:cNvGraphicFramePr>
            <a:graphicFrameLocks noChangeAspect="1"/>
          </p:cNvGraphicFramePr>
          <p:nvPr>
            <p:extLst>
              <p:ext uri="{D42A27DB-BD31-4B8C-83A1-F6EECF244321}">
                <p14:modId xmlns:p14="http://schemas.microsoft.com/office/powerpoint/2010/main" val="2975396910"/>
              </p:ext>
            </p:extLst>
          </p:nvPr>
        </p:nvGraphicFramePr>
        <p:xfrm>
          <a:off x="3122613" y="3144838"/>
          <a:ext cx="4178300" cy="952500"/>
        </p:xfrm>
        <a:graphic>
          <a:graphicData uri="http://schemas.openxmlformats.org/presentationml/2006/ole">
            <mc:AlternateContent xmlns:mc="http://schemas.openxmlformats.org/markup-compatibility/2006">
              <mc:Choice xmlns:v="urn:schemas-microsoft-com:vml" Requires="v">
                <p:oleObj spid="_x0000_s729331" name="Equation" r:id="rId6" imgW="1003300" imgH="228600" progId="Equation.DSMT4">
                  <p:embed/>
                </p:oleObj>
              </mc:Choice>
              <mc:Fallback>
                <p:oleObj name="Equation" r:id="rId6" imgW="1003300" imgH="228600" progId="Equation.DSMT4">
                  <p:embed/>
                  <p:pic>
                    <p:nvPicPr>
                      <p:cNvPr id="0" name=""/>
                      <p:cNvPicPr/>
                      <p:nvPr/>
                    </p:nvPicPr>
                    <p:blipFill>
                      <a:blip r:embed="rId7"/>
                      <a:stretch>
                        <a:fillRect/>
                      </a:stretch>
                    </p:blipFill>
                    <p:spPr>
                      <a:xfrm>
                        <a:off x="3122613" y="3144838"/>
                        <a:ext cx="4178300" cy="952500"/>
                      </a:xfrm>
                      <a:prstGeom prst="rect">
                        <a:avLst/>
                      </a:prstGeom>
                    </p:spPr>
                  </p:pic>
                </p:oleObj>
              </mc:Fallback>
            </mc:AlternateContent>
          </a:graphicData>
        </a:graphic>
      </p:graphicFrame>
      <p:sp>
        <p:nvSpPr>
          <p:cNvPr id="17" name="TextBox 16"/>
          <p:cNvSpPr txBox="1"/>
          <p:nvPr/>
        </p:nvSpPr>
        <p:spPr>
          <a:xfrm>
            <a:off x="795866" y="2590799"/>
            <a:ext cx="9973733" cy="584776"/>
          </a:xfrm>
          <a:prstGeom prst="rect">
            <a:avLst/>
          </a:prstGeom>
          <a:noFill/>
        </p:spPr>
        <p:txBody>
          <a:bodyPr wrap="square" rtlCol="0">
            <a:spAutoFit/>
          </a:bodyPr>
          <a:lstStyle/>
          <a:p>
            <a:r>
              <a:rPr lang="en-US" sz="3200" dirty="0" smtClean="0">
                <a:latin typeface="Times"/>
                <a:cs typeface="Times"/>
              </a:rPr>
              <a:t>Setting all derivatives to 0:</a:t>
            </a:r>
            <a:endParaRPr lang="en-US" sz="3200" dirty="0">
              <a:latin typeface="Times"/>
              <a:cs typeface="Times"/>
            </a:endParaRPr>
          </a:p>
        </p:txBody>
      </p:sp>
      <p:sp>
        <p:nvSpPr>
          <p:cNvPr id="5" name="TextBox 4"/>
          <p:cNvSpPr txBox="1"/>
          <p:nvPr/>
        </p:nvSpPr>
        <p:spPr>
          <a:xfrm>
            <a:off x="2455333" y="2150534"/>
            <a:ext cx="1441420" cy="369332"/>
          </a:xfrm>
          <a:prstGeom prst="rect">
            <a:avLst/>
          </a:prstGeom>
          <a:noFill/>
        </p:spPr>
        <p:txBody>
          <a:bodyPr wrap="none" rtlCol="0">
            <a:spAutoFit/>
          </a:bodyPr>
          <a:lstStyle/>
          <a:p>
            <a:r>
              <a:rPr lang="en-US" dirty="0" smtClean="0">
                <a:solidFill>
                  <a:srgbClr val="007233"/>
                </a:solidFill>
              </a:rPr>
              <a:t>1 x neighbors</a:t>
            </a:r>
            <a:endParaRPr lang="en-US" dirty="0">
              <a:solidFill>
                <a:srgbClr val="007233"/>
              </a:solidFill>
            </a:endParaRPr>
          </a:p>
        </p:txBody>
      </p:sp>
      <p:sp>
        <p:nvSpPr>
          <p:cNvPr id="12" name="TextBox 11"/>
          <p:cNvSpPr txBox="1"/>
          <p:nvPr/>
        </p:nvSpPr>
        <p:spPr>
          <a:xfrm>
            <a:off x="3708399" y="1913468"/>
            <a:ext cx="2306791" cy="369332"/>
          </a:xfrm>
          <a:prstGeom prst="rect">
            <a:avLst/>
          </a:prstGeom>
          <a:noFill/>
        </p:spPr>
        <p:txBody>
          <a:bodyPr wrap="none" rtlCol="0">
            <a:spAutoFit/>
          </a:bodyPr>
          <a:lstStyle/>
          <a:p>
            <a:r>
              <a:rPr lang="en-US" dirty="0" smtClean="0">
                <a:solidFill>
                  <a:srgbClr val="007233"/>
                </a:solidFill>
              </a:rPr>
              <a:t> neighbors x neighbors</a:t>
            </a:r>
            <a:endParaRPr lang="en-US" dirty="0">
              <a:solidFill>
                <a:srgbClr val="007233"/>
              </a:solidFill>
            </a:endParaRPr>
          </a:p>
        </p:txBody>
      </p:sp>
      <p:sp>
        <p:nvSpPr>
          <p:cNvPr id="16" name="TextBox 15"/>
          <p:cNvSpPr txBox="1"/>
          <p:nvPr/>
        </p:nvSpPr>
        <p:spPr>
          <a:xfrm>
            <a:off x="5672666" y="2455334"/>
            <a:ext cx="1441420" cy="369332"/>
          </a:xfrm>
          <a:prstGeom prst="rect">
            <a:avLst/>
          </a:prstGeom>
          <a:noFill/>
        </p:spPr>
        <p:txBody>
          <a:bodyPr wrap="none" rtlCol="0">
            <a:spAutoFit/>
          </a:bodyPr>
          <a:lstStyle/>
          <a:p>
            <a:r>
              <a:rPr lang="en-US" dirty="0">
                <a:solidFill>
                  <a:srgbClr val="007233"/>
                </a:solidFill>
              </a:rPr>
              <a:t>1</a:t>
            </a:r>
            <a:r>
              <a:rPr lang="en-US" dirty="0" smtClean="0">
                <a:solidFill>
                  <a:srgbClr val="007233"/>
                </a:solidFill>
              </a:rPr>
              <a:t> x neighbors</a:t>
            </a:r>
            <a:endParaRPr lang="en-US" dirty="0">
              <a:solidFill>
                <a:srgbClr val="007233"/>
              </a:solidFill>
            </a:endParaRPr>
          </a:p>
        </p:txBody>
      </p:sp>
      <p:cxnSp>
        <p:nvCxnSpPr>
          <p:cNvPr id="7" name="Straight Arrow Connector 6"/>
          <p:cNvCxnSpPr/>
          <p:nvPr/>
        </p:nvCxnSpPr>
        <p:spPr>
          <a:xfrm>
            <a:off x="3251200" y="2540000"/>
            <a:ext cx="186267" cy="6434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flipH="1">
            <a:off x="4233334" y="2387600"/>
            <a:ext cx="389466" cy="8466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417733" y="2878667"/>
            <a:ext cx="152400" cy="406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0595849"/>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sp>
        <p:nvSpPr>
          <p:cNvPr id="8" name="Rectangle 7"/>
          <p:cNvSpPr/>
          <p:nvPr/>
        </p:nvSpPr>
        <p:spPr>
          <a:xfrm>
            <a:off x="10058399" y="1930401"/>
            <a:ext cx="1473200" cy="880533"/>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3" name="Content Placeholder 3"/>
          <p:cNvGraphicFramePr>
            <a:graphicFrameLocks noChangeAspect="1"/>
          </p:cNvGraphicFramePr>
          <p:nvPr>
            <p:extLst>
              <p:ext uri="{D42A27DB-BD31-4B8C-83A1-F6EECF244321}">
                <p14:modId xmlns:p14="http://schemas.microsoft.com/office/powerpoint/2010/main" val="849799926"/>
              </p:ext>
            </p:extLst>
          </p:nvPr>
        </p:nvGraphicFramePr>
        <p:xfrm>
          <a:off x="1962150" y="4940300"/>
          <a:ext cx="7197725" cy="1352550"/>
        </p:xfrm>
        <a:graphic>
          <a:graphicData uri="http://schemas.openxmlformats.org/presentationml/2006/ole">
            <mc:AlternateContent xmlns:mc="http://schemas.openxmlformats.org/markup-compatibility/2006">
              <mc:Choice xmlns:v="urn:schemas-microsoft-com:vml" Requires="v">
                <p:oleObj spid="_x0000_s730463" name="Equation" r:id="rId4" imgW="2438400" imgH="457200" progId="Equation.DSMT4">
                  <p:embed/>
                </p:oleObj>
              </mc:Choice>
              <mc:Fallback>
                <p:oleObj name="Equation" r:id="rId4" imgW="2438400" imgH="457200" progId="Equation.DSMT4">
                  <p:embed/>
                  <p:pic>
                    <p:nvPicPr>
                      <p:cNvPr id="0" name=""/>
                      <p:cNvPicPr/>
                      <p:nvPr/>
                    </p:nvPicPr>
                    <p:blipFill>
                      <a:blip r:embed="rId5"/>
                      <a:stretch>
                        <a:fillRect/>
                      </a:stretch>
                    </p:blipFill>
                    <p:spPr>
                      <a:xfrm>
                        <a:off x="1962150" y="4940300"/>
                        <a:ext cx="7197725" cy="1352550"/>
                      </a:xfrm>
                      <a:prstGeom prst="rect">
                        <a:avLst/>
                      </a:prstGeom>
                    </p:spPr>
                  </p:pic>
                </p:oleObj>
              </mc:Fallback>
            </mc:AlternateContent>
          </a:graphicData>
        </a:graphic>
      </p:graphicFrame>
      <p:sp>
        <p:nvSpPr>
          <p:cNvPr id="14" name="TextBox 13"/>
          <p:cNvSpPr txBox="1"/>
          <p:nvPr/>
        </p:nvSpPr>
        <p:spPr>
          <a:xfrm>
            <a:off x="372532" y="4368798"/>
            <a:ext cx="9973733" cy="584776"/>
          </a:xfrm>
          <a:prstGeom prst="rect">
            <a:avLst/>
          </a:prstGeom>
          <a:noFill/>
        </p:spPr>
        <p:txBody>
          <a:bodyPr wrap="square" rtlCol="0">
            <a:spAutoFit/>
          </a:bodyPr>
          <a:lstStyle/>
          <a:p>
            <a:pPr algn="ctr"/>
            <a:r>
              <a:rPr lang="en-US" sz="3200" dirty="0" err="1" smtClean="0">
                <a:latin typeface="Times"/>
                <a:cs typeface="Times"/>
              </a:rPr>
              <a:t>Kriging</a:t>
            </a:r>
            <a:r>
              <a:rPr lang="en-US" sz="3200" dirty="0" smtClean="0">
                <a:latin typeface="Times"/>
                <a:cs typeface="Times"/>
              </a:rPr>
              <a:t> minimizes variance by setting derivatives to 0.</a:t>
            </a:r>
            <a:endParaRPr lang="en-US" sz="3200" dirty="0">
              <a:latin typeface="Times"/>
              <a:cs typeface="Times"/>
            </a:endParaRPr>
          </a:p>
        </p:txBody>
      </p:sp>
      <p:sp>
        <p:nvSpPr>
          <p:cNvPr id="17" name="TextBox 16"/>
          <p:cNvSpPr txBox="1"/>
          <p:nvPr/>
        </p:nvSpPr>
        <p:spPr>
          <a:xfrm>
            <a:off x="795866" y="2590799"/>
            <a:ext cx="9973733" cy="584776"/>
          </a:xfrm>
          <a:prstGeom prst="rect">
            <a:avLst/>
          </a:prstGeom>
          <a:noFill/>
        </p:spPr>
        <p:txBody>
          <a:bodyPr wrap="square" rtlCol="0">
            <a:spAutoFit/>
          </a:bodyPr>
          <a:lstStyle/>
          <a:p>
            <a:r>
              <a:rPr lang="en-US" sz="3200" dirty="0" smtClean="0">
                <a:latin typeface="Times"/>
                <a:cs typeface="Times"/>
              </a:rPr>
              <a:t>Setting all derivatives to 0:</a:t>
            </a:r>
            <a:endParaRPr lang="en-US" sz="3200" dirty="0">
              <a:latin typeface="Times"/>
              <a:cs typeface="Times"/>
            </a:endParaRPr>
          </a:p>
        </p:txBody>
      </p:sp>
      <p:sp>
        <p:nvSpPr>
          <p:cNvPr id="18" name="TextBox 17"/>
          <p:cNvSpPr txBox="1"/>
          <p:nvPr/>
        </p:nvSpPr>
        <p:spPr>
          <a:xfrm>
            <a:off x="846666" y="1049866"/>
            <a:ext cx="9973733" cy="584776"/>
          </a:xfrm>
          <a:prstGeom prst="rect">
            <a:avLst/>
          </a:prstGeom>
          <a:noFill/>
        </p:spPr>
        <p:txBody>
          <a:bodyPr wrap="square" rtlCol="0">
            <a:spAutoFit/>
          </a:bodyPr>
          <a:lstStyle/>
          <a:p>
            <a:r>
              <a:rPr lang="en-US" sz="3200" dirty="0" smtClean="0">
                <a:latin typeface="Times"/>
                <a:cs typeface="Times"/>
              </a:rPr>
              <a:t>Solving:</a:t>
            </a:r>
            <a:endParaRPr lang="en-US" sz="3200" dirty="0">
              <a:latin typeface="Times"/>
              <a:cs typeface="Times"/>
            </a:endParaRPr>
          </a:p>
        </p:txBody>
      </p:sp>
      <p:graphicFrame>
        <p:nvGraphicFramePr>
          <p:cNvPr id="21" name="Content Placeholder 3"/>
          <p:cNvGraphicFramePr>
            <a:graphicFrameLocks noChangeAspect="1"/>
          </p:cNvGraphicFramePr>
          <p:nvPr>
            <p:extLst>
              <p:ext uri="{D42A27DB-BD31-4B8C-83A1-F6EECF244321}">
                <p14:modId xmlns:p14="http://schemas.microsoft.com/office/powerpoint/2010/main" val="1744175571"/>
              </p:ext>
            </p:extLst>
          </p:nvPr>
        </p:nvGraphicFramePr>
        <p:xfrm>
          <a:off x="2755900" y="1484313"/>
          <a:ext cx="4811713" cy="1058862"/>
        </p:xfrm>
        <a:graphic>
          <a:graphicData uri="http://schemas.openxmlformats.org/presentationml/2006/ole">
            <mc:AlternateContent xmlns:mc="http://schemas.openxmlformats.org/markup-compatibility/2006">
              <mc:Choice xmlns:v="urn:schemas-microsoft-com:vml" Requires="v">
                <p:oleObj spid="_x0000_s730464" name="Equation" r:id="rId6" imgW="1155700" imgH="254000" progId="Equation.DSMT4">
                  <p:embed/>
                </p:oleObj>
              </mc:Choice>
              <mc:Fallback>
                <p:oleObj name="Equation" r:id="rId6" imgW="1155700" imgH="254000" progId="Equation.DSMT4">
                  <p:embed/>
                  <p:pic>
                    <p:nvPicPr>
                      <p:cNvPr id="0" name=""/>
                      <p:cNvPicPr/>
                      <p:nvPr/>
                    </p:nvPicPr>
                    <p:blipFill>
                      <a:blip r:embed="rId7"/>
                      <a:stretch>
                        <a:fillRect/>
                      </a:stretch>
                    </p:blipFill>
                    <p:spPr>
                      <a:xfrm>
                        <a:off x="2755900" y="1484313"/>
                        <a:ext cx="4811713" cy="1058862"/>
                      </a:xfrm>
                      <a:prstGeom prst="rect">
                        <a:avLst/>
                      </a:prstGeom>
                    </p:spPr>
                  </p:pic>
                </p:oleObj>
              </mc:Fallback>
            </mc:AlternateContent>
          </a:graphicData>
        </a:graphic>
      </p:graphicFrame>
      <p:graphicFrame>
        <p:nvGraphicFramePr>
          <p:cNvPr id="11" name="Content Placeholder 3"/>
          <p:cNvGraphicFramePr>
            <a:graphicFrameLocks noChangeAspect="1"/>
          </p:cNvGraphicFramePr>
          <p:nvPr>
            <p:extLst>
              <p:ext uri="{D42A27DB-BD31-4B8C-83A1-F6EECF244321}">
                <p14:modId xmlns:p14="http://schemas.microsoft.com/office/powerpoint/2010/main" val="933211056"/>
              </p:ext>
            </p:extLst>
          </p:nvPr>
        </p:nvGraphicFramePr>
        <p:xfrm>
          <a:off x="3122613" y="3144838"/>
          <a:ext cx="4178300" cy="952500"/>
        </p:xfrm>
        <a:graphic>
          <a:graphicData uri="http://schemas.openxmlformats.org/presentationml/2006/ole">
            <mc:AlternateContent xmlns:mc="http://schemas.openxmlformats.org/markup-compatibility/2006">
              <mc:Choice xmlns:v="urn:schemas-microsoft-com:vml" Requires="v">
                <p:oleObj spid="_x0000_s730465" name="Equation" r:id="rId8" imgW="1003300" imgH="228600" progId="Equation.DSMT4">
                  <p:embed/>
                </p:oleObj>
              </mc:Choice>
              <mc:Fallback>
                <p:oleObj name="Equation" r:id="rId8" imgW="1003300" imgH="228600" progId="Equation.DSMT4">
                  <p:embed/>
                  <p:pic>
                    <p:nvPicPr>
                      <p:cNvPr id="0" name=""/>
                      <p:cNvPicPr/>
                      <p:nvPr/>
                    </p:nvPicPr>
                    <p:blipFill>
                      <a:blip r:embed="rId9"/>
                      <a:stretch>
                        <a:fillRect/>
                      </a:stretch>
                    </p:blipFill>
                    <p:spPr>
                      <a:xfrm>
                        <a:off x="3122613" y="3144838"/>
                        <a:ext cx="4178300" cy="952500"/>
                      </a:xfrm>
                      <a:prstGeom prst="rect">
                        <a:avLst/>
                      </a:prstGeom>
                    </p:spPr>
                  </p:pic>
                </p:oleObj>
              </mc:Fallback>
            </mc:AlternateContent>
          </a:graphicData>
        </a:graphic>
      </p:graphicFrame>
    </p:spTree>
    <p:extLst>
      <p:ext uri="{BB962C8B-B14F-4D97-AF65-F5344CB8AC3E}">
        <p14:creationId xmlns:p14="http://schemas.microsoft.com/office/powerpoint/2010/main" val="1642170976"/>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sp>
        <p:nvSpPr>
          <p:cNvPr id="8" name="Rectangle 7"/>
          <p:cNvSpPr/>
          <p:nvPr/>
        </p:nvSpPr>
        <p:spPr>
          <a:xfrm>
            <a:off x="10058399" y="1930401"/>
            <a:ext cx="1473200" cy="880533"/>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846666" y="1049866"/>
            <a:ext cx="9973733" cy="584776"/>
          </a:xfrm>
          <a:prstGeom prst="rect">
            <a:avLst/>
          </a:prstGeom>
          <a:noFill/>
        </p:spPr>
        <p:txBody>
          <a:bodyPr wrap="square" rtlCol="0">
            <a:spAutoFit/>
          </a:bodyPr>
          <a:lstStyle/>
          <a:p>
            <a:r>
              <a:rPr lang="en-US" sz="3200" dirty="0" smtClean="0">
                <a:latin typeface="Times"/>
                <a:cs typeface="Times"/>
              </a:rPr>
              <a:t>Solving:</a:t>
            </a:r>
            <a:endParaRPr lang="en-US" sz="3200" dirty="0">
              <a:latin typeface="Times"/>
              <a:cs typeface="Times"/>
            </a:endParaRPr>
          </a:p>
        </p:txBody>
      </p:sp>
      <p:sp>
        <p:nvSpPr>
          <p:cNvPr id="3" name="Rectangle 2"/>
          <p:cNvSpPr/>
          <p:nvPr/>
        </p:nvSpPr>
        <p:spPr>
          <a:xfrm>
            <a:off x="2556933" y="1557867"/>
            <a:ext cx="5232400" cy="1049866"/>
          </a:xfrm>
          <a:prstGeom prst="rect">
            <a:avLst/>
          </a:prstGeom>
          <a:noFill/>
          <a:ln>
            <a:solidFill>
              <a:srgbClr val="FF000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1077350918"/>
              </p:ext>
            </p:extLst>
          </p:nvPr>
        </p:nvGraphicFramePr>
        <p:xfrm>
          <a:off x="2755900" y="1484313"/>
          <a:ext cx="4811713" cy="1058862"/>
        </p:xfrm>
        <a:graphic>
          <a:graphicData uri="http://schemas.openxmlformats.org/presentationml/2006/ole">
            <mc:AlternateContent xmlns:mc="http://schemas.openxmlformats.org/markup-compatibility/2006">
              <mc:Choice xmlns:v="urn:schemas-microsoft-com:vml" Requires="v">
                <p:oleObj spid="_x0000_s731260" name="Equation" r:id="rId4" imgW="1155700" imgH="254000" progId="Equation.DSMT4">
                  <p:embed/>
                </p:oleObj>
              </mc:Choice>
              <mc:Fallback>
                <p:oleObj name="Equation" r:id="rId4" imgW="1155700" imgH="254000" progId="Equation.DSMT4">
                  <p:embed/>
                  <p:pic>
                    <p:nvPicPr>
                      <p:cNvPr id="0" name=""/>
                      <p:cNvPicPr/>
                      <p:nvPr/>
                    </p:nvPicPr>
                    <p:blipFill>
                      <a:blip r:embed="rId5"/>
                      <a:stretch>
                        <a:fillRect/>
                      </a:stretch>
                    </p:blipFill>
                    <p:spPr>
                      <a:xfrm>
                        <a:off x="2755900" y="1484313"/>
                        <a:ext cx="4811713" cy="1058862"/>
                      </a:xfrm>
                      <a:prstGeom prst="rect">
                        <a:avLst/>
                      </a:prstGeom>
                    </p:spPr>
                  </p:pic>
                </p:oleObj>
              </mc:Fallback>
            </mc:AlternateContent>
          </a:graphicData>
        </a:graphic>
      </p:graphicFrame>
    </p:spTree>
    <p:extLst>
      <p:ext uri="{BB962C8B-B14F-4D97-AF65-F5344CB8AC3E}">
        <p14:creationId xmlns:p14="http://schemas.microsoft.com/office/powerpoint/2010/main" val="1732321345"/>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sp>
        <p:nvSpPr>
          <p:cNvPr id="8" name="Rectangle 7"/>
          <p:cNvSpPr/>
          <p:nvPr/>
        </p:nvSpPr>
        <p:spPr>
          <a:xfrm>
            <a:off x="10058399" y="1930401"/>
            <a:ext cx="1473200" cy="880533"/>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846666" y="1049866"/>
            <a:ext cx="9973733" cy="584776"/>
          </a:xfrm>
          <a:prstGeom prst="rect">
            <a:avLst/>
          </a:prstGeom>
          <a:noFill/>
        </p:spPr>
        <p:txBody>
          <a:bodyPr wrap="square" rtlCol="0">
            <a:spAutoFit/>
          </a:bodyPr>
          <a:lstStyle/>
          <a:p>
            <a:r>
              <a:rPr lang="en-US" sz="3200" dirty="0" smtClean="0">
                <a:latin typeface="Times"/>
                <a:cs typeface="Times"/>
              </a:rPr>
              <a:t>Solving:</a:t>
            </a:r>
            <a:endParaRPr lang="en-US" sz="3200" dirty="0">
              <a:latin typeface="Times"/>
              <a:cs typeface="Times"/>
            </a:endParaRPr>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407075401"/>
              </p:ext>
            </p:extLst>
          </p:nvPr>
        </p:nvGraphicFramePr>
        <p:xfrm>
          <a:off x="690562" y="2914650"/>
          <a:ext cx="10034588" cy="1454150"/>
        </p:xfrm>
        <a:graphic>
          <a:graphicData uri="http://schemas.openxmlformats.org/presentationml/2006/ole">
            <mc:AlternateContent xmlns:mc="http://schemas.openxmlformats.org/markup-compatibility/2006">
              <mc:Choice xmlns:v="urn:schemas-microsoft-com:vml" Requires="v">
                <p:oleObj spid="_x0000_s740803" name="Equation" r:id="rId4" imgW="3162300" imgH="457200" progId="Equation.DSMT4">
                  <p:embed/>
                </p:oleObj>
              </mc:Choice>
              <mc:Fallback>
                <p:oleObj name="Equation" r:id="rId4" imgW="3162300" imgH="457200" progId="Equation.DSMT4">
                  <p:embed/>
                  <p:pic>
                    <p:nvPicPr>
                      <p:cNvPr id="0" name=""/>
                      <p:cNvPicPr/>
                      <p:nvPr/>
                    </p:nvPicPr>
                    <p:blipFill>
                      <a:blip r:embed="rId5"/>
                      <a:stretch>
                        <a:fillRect/>
                      </a:stretch>
                    </p:blipFill>
                    <p:spPr>
                      <a:xfrm>
                        <a:off x="690562" y="2914650"/>
                        <a:ext cx="10034588" cy="1454150"/>
                      </a:xfrm>
                      <a:prstGeom prst="rect">
                        <a:avLst/>
                      </a:prstGeom>
                    </p:spPr>
                  </p:pic>
                </p:oleObj>
              </mc:Fallback>
            </mc:AlternateContent>
          </a:graphicData>
        </a:graphic>
      </p:graphicFrame>
      <p:graphicFrame>
        <p:nvGraphicFramePr>
          <p:cNvPr id="10" name="Content Placeholder 3"/>
          <p:cNvGraphicFramePr>
            <a:graphicFrameLocks noChangeAspect="1"/>
          </p:cNvGraphicFramePr>
          <p:nvPr>
            <p:extLst>
              <p:ext uri="{D42A27DB-BD31-4B8C-83A1-F6EECF244321}">
                <p14:modId xmlns:p14="http://schemas.microsoft.com/office/powerpoint/2010/main" val="4184380417"/>
              </p:ext>
            </p:extLst>
          </p:nvPr>
        </p:nvGraphicFramePr>
        <p:xfrm>
          <a:off x="3198813" y="4728633"/>
          <a:ext cx="1574800" cy="827088"/>
        </p:xfrm>
        <a:graphic>
          <a:graphicData uri="http://schemas.openxmlformats.org/presentationml/2006/ole">
            <mc:AlternateContent xmlns:mc="http://schemas.openxmlformats.org/markup-compatibility/2006">
              <mc:Choice xmlns:v="urn:schemas-microsoft-com:vml" Requires="v">
                <p:oleObj spid="_x0000_s740804" name="Equation" r:id="rId6" imgW="533400" imgH="279400" progId="Equation.DSMT4">
                  <p:embed/>
                </p:oleObj>
              </mc:Choice>
              <mc:Fallback>
                <p:oleObj name="Equation" r:id="rId6" imgW="533400" imgH="279400" progId="Equation.DSMT4">
                  <p:embed/>
                  <p:pic>
                    <p:nvPicPr>
                      <p:cNvPr id="0" name=""/>
                      <p:cNvPicPr/>
                      <p:nvPr/>
                    </p:nvPicPr>
                    <p:blipFill>
                      <a:blip r:embed="rId7"/>
                      <a:stretch>
                        <a:fillRect/>
                      </a:stretch>
                    </p:blipFill>
                    <p:spPr>
                      <a:xfrm>
                        <a:off x="3198813" y="4728633"/>
                        <a:ext cx="1574800" cy="827088"/>
                      </a:xfrm>
                      <a:prstGeom prst="rect">
                        <a:avLst/>
                      </a:prstGeom>
                    </p:spPr>
                  </p:pic>
                </p:oleObj>
              </mc:Fallback>
            </mc:AlternateContent>
          </a:graphicData>
        </a:graphic>
      </p:graphicFrame>
      <p:sp>
        <p:nvSpPr>
          <p:cNvPr id="11" name="TextBox 10"/>
          <p:cNvSpPr txBox="1"/>
          <p:nvPr/>
        </p:nvSpPr>
        <p:spPr>
          <a:xfrm>
            <a:off x="660400" y="4826010"/>
            <a:ext cx="2607733" cy="830997"/>
          </a:xfrm>
          <a:prstGeom prst="rect">
            <a:avLst/>
          </a:prstGeom>
          <a:noFill/>
        </p:spPr>
        <p:txBody>
          <a:bodyPr wrap="square" rtlCol="0">
            <a:spAutoFit/>
          </a:bodyPr>
          <a:lstStyle/>
          <a:p>
            <a:pPr algn="ctr"/>
            <a:r>
              <a:rPr lang="en-US" sz="2400" dirty="0" smtClean="0">
                <a:latin typeface="Times"/>
                <a:cs typeface="Times"/>
              </a:rPr>
              <a:t>Variance of prediction error</a:t>
            </a:r>
            <a:endParaRPr lang="en-US" sz="2400" dirty="0">
              <a:latin typeface="Times"/>
              <a:cs typeface="Times"/>
            </a:endParaRPr>
          </a:p>
        </p:txBody>
      </p:sp>
      <p:graphicFrame>
        <p:nvGraphicFramePr>
          <p:cNvPr id="12" name="Content Placeholder 3"/>
          <p:cNvGraphicFramePr>
            <a:graphicFrameLocks noChangeAspect="1"/>
          </p:cNvGraphicFramePr>
          <p:nvPr>
            <p:extLst>
              <p:ext uri="{D42A27DB-BD31-4B8C-83A1-F6EECF244321}">
                <p14:modId xmlns:p14="http://schemas.microsoft.com/office/powerpoint/2010/main" val="851587192"/>
              </p:ext>
            </p:extLst>
          </p:nvPr>
        </p:nvGraphicFramePr>
        <p:xfrm>
          <a:off x="4930775" y="4848225"/>
          <a:ext cx="4279900" cy="1044575"/>
        </p:xfrm>
        <a:graphic>
          <a:graphicData uri="http://schemas.openxmlformats.org/presentationml/2006/ole">
            <mc:AlternateContent xmlns:mc="http://schemas.openxmlformats.org/markup-compatibility/2006">
              <mc:Choice xmlns:v="urn:schemas-microsoft-com:vml" Requires="v">
                <p:oleObj spid="_x0000_s740805" name="Equation" r:id="rId8" imgW="1460500" imgH="355600" progId="Equation.DSMT4">
                  <p:embed/>
                </p:oleObj>
              </mc:Choice>
              <mc:Fallback>
                <p:oleObj name="Equation" r:id="rId8" imgW="1460500" imgH="355600" progId="Equation.DSMT4">
                  <p:embed/>
                  <p:pic>
                    <p:nvPicPr>
                      <p:cNvPr id="0" name=""/>
                      <p:cNvPicPr/>
                      <p:nvPr/>
                    </p:nvPicPr>
                    <p:blipFill>
                      <a:blip r:embed="rId9"/>
                      <a:stretch>
                        <a:fillRect/>
                      </a:stretch>
                    </p:blipFill>
                    <p:spPr>
                      <a:xfrm>
                        <a:off x="4930775" y="4848225"/>
                        <a:ext cx="4279900" cy="1044575"/>
                      </a:xfrm>
                      <a:prstGeom prst="rect">
                        <a:avLst/>
                      </a:prstGeom>
                    </p:spPr>
                  </p:pic>
                </p:oleObj>
              </mc:Fallback>
            </mc:AlternateContent>
          </a:graphicData>
        </a:graphic>
      </p:graphicFrame>
      <p:sp>
        <p:nvSpPr>
          <p:cNvPr id="5" name="Rectangle 4"/>
          <p:cNvSpPr/>
          <p:nvPr/>
        </p:nvSpPr>
        <p:spPr>
          <a:xfrm>
            <a:off x="660400" y="3149600"/>
            <a:ext cx="10566400" cy="2912533"/>
          </a:xfrm>
          <a:prstGeom prst="rect">
            <a:avLst/>
          </a:prstGeom>
          <a:no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2556933" y="1557867"/>
            <a:ext cx="5232400" cy="1049866"/>
          </a:xfrm>
          <a:prstGeom prst="rect">
            <a:avLst/>
          </a:prstGeom>
          <a:noFill/>
          <a:ln>
            <a:solidFill>
              <a:srgbClr val="FF000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aphicFrame>
        <p:nvGraphicFramePr>
          <p:cNvPr id="14" name="Content Placeholder 3"/>
          <p:cNvGraphicFramePr>
            <a:graphicFrameLocks noChangeAspect="1"/>
          </p:cNvGraphicFramePr>
          <p:nvPr>
            <p:extLst>
              <p:ext uri="{D42A27DB-BD31-4B8C-83A1-F6EECF244321}">
                <p14:modId xmlns:p14="http://schemas.microsoft.com/office/powerpoint/2010/main" val="3222950063"/>
              </p:ext>
            </p:extLst>
          </p:nvPr>
        </p:nvGraphicFramePr>
        <p:xfrm>
          <a:off x="2755900" y="1484313"/>
          <a:ext cx="4811713" cy="1058862"/>
        </p:xfrm>
        <a:graphic>
          <a:graphicData uri="http://schemas.openxmlformats.org/presentationml/2006/ole">
            <mc:AlternateContent xmlns:mc="http://schemas.openxmlformats.org/markup-compatibility/2006">
              <mc:Choice xmlns:v="urn:schemas-microsoft-com:vml" Requires="v">
                <p:oleObj spid="_x0000_s740806" name="Equation" r:id="rId10" imgW="1155700" imgH="254000" progId="Equation.DSMT4">
                  <p:embed/>
                </p:oleObj>
              </mc:Choice>
              <mc:Fallback>
                <p:oleObj name="Equation" r:id="rId10" imgW="1155700" imgH="254000" progId="Equation.DSMT4">
                  <p:embed/>
                  <p:pic>
                    <p:nvPicPr>
                      <p:cNvPr id="0" name=""/>
                      <p:cNvPicPr/>
                      <p:nvPr/>
                    </p:nvPicPr>
                    <p:blipFill>
                      <a:blip r:embed="rId11"/>
                      <a:stretch>
                        <a:fillRect/>
                      </a:stretch>
                    </p:blipFill>
                    <p:spPr>
                      <a:xfrm>
                        <a:off x="2755900" y="1484313"/>
                        <a:ext cx="4811713" cy="1058862"/>
                      </a:xfrm>
                      <a:prstGeom prst="rect">
                        <a:avLst/>
                      </a:prstGeom>
                    </p:spPr>
                  </p:pic>
                </p:oleObj>
              </mc:Fallback>
            </mc:AlternateContent>
          </a:graphicData>
        </a:graphic>
      </p:graphicFrame>
    </p:spTree>
    <p:extLst>
      <p:ext uri="{BB962C8B-B14F-4D97-AF65-F5344CB8AC3E}">
        <p14:creationId xmlns:p14="http://schemas.microsoft.com/office/powerpoint/2010/main" val="1665896344"/>
      </p:ext>
    </p:extLst>
  </p:cSld>
  <p:clrMapOvr>
    <a:masterClrMapping/>
  </p:clrMapOvr>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sp>
        <p:nvSpPr>
          <p:cNvPr id="8" name="Rectangle 7"/>
          <p:cNvSpPr/>
          <p:nvPr/>
        </p:nvSpPr>
        <p:spPr>
          <a:xfrm>
            <a:off x="10058399" y="1930401"/>
            <a:ext cx="1473200" cy="880533"/>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21" name="Content Placeholder 3"/>
          <p:cNvGraphicFramePr>
            <a:graphicFrameLocks noChangeAspect="1"/>
          </p:cNvGraphicFramePr>
          <p:nvPr>
            <p:extLst>
              <p:ext uri="{D42A27DB-BD31-4B8C-83A1-F6EECF244321}">
                <p14:modId xmlns:p14="http://schemas.microsoft.com/office/powerpoint/2010/main" val="1370495244"/>
              </p:ext>
            </p:extLst>
          </p:nvPr>
        </p:nvGraphicFramePr>
        <p:xfrm>
          <a:off x="3653369" y="3752043"/>
          <a:ext cx="4356100" cy="958600"/>
        </p:xfrm>
        <a:graphic>
          <a:graphicData uri="http://schemas.openxmlformats.org/presentationml/2006/ole">
            <mc:AlternateContent xmlns:mc="http://schemas.openxmlformats.org/markup-compatibility/2006">
              <mc:Choice xmlns:v="urn:schemas-microsoft-com:vml" Requires="v">
                <p:oleObj spid="_x0000_s825459" name="Equation" r:id="rId4" imgW="1155700" imgH="254000" progId="Equation.DSMT4">
                  <p:embed/>
                </p:oleObj>
              </mc:Choice>
              <mc:Fallback>
                <p:oleObj name="Equation" r:id="rId4" imgW="1155700" imgH="254000" progId="Equation.DSMT4">
                  <p:embed/>
                  <p:pic>
                    <p:nvPicPr>
                      <p:cNvPr id="0" name=""/>
                      <p:cNvPicPr/>
                      <p:nvPr/>
                    </p:nvPicPr>
                    <p:blipFill>
                      <a:blip r:embed="rId5"/>
                      <a:stretch>
                        <a:fillRect/>
                      </a:stretch>
                    </p:blipFill>
                    <p:spPr>
                      <a:xfrm>
                        <a:off x="3653369" y="3752043"/>
                        <a:ext cx="4356100" cy="958600"/>
                      </a:xfrm>
                      <a:prstGeom prst="rect">
                        <a:avLst/>
                      </a:prstGeom>
                    </p:spPr>
                  </p:pic>
                </p:oleObj>
              </mc:Fallback>
            </mc:AlternateContent>
          </a:graphicData>
        </a:graphic>
      </p:graphicFrame>
      <p:graphicFrame>
        <p:nvGraphicFramePr>
          <p:cNvPr id="9" name="Content Placeholder 3"/>
          <p:cNvGraphicFramePr>
            <a:graphicFrameLocks noChangeAspect="1"/>
          </p:cNvGraphicFramePr>
          <p:nvPr>
            <p:extLst>
              <p:ext uri="{D42A27DB-BD31-4B8C-83A1-F6EECF244321}">
                <p14:modId xmlns:p14="http://schemas.microsoft.com/office/powerpoint/2010/main" val="4131139864"/>
              </p:ext>
            </p:extLst>
          </p:nvPr>
        </p:nvGraphicFramePr>
        <p:xfrm>
          <a:off x="758295" y="4438652"/>
          <a:ext cx="10034588" cy="1454150"/>
        </p:xfrm>
        <a:graphic>
          <a:graphicData uri="http://schemas.openxmlformats.org/presentationml/2006/ole">
            <mc:AlternateContent xmlns:mc="http://schemas.openxmlformats.org/markup-compatibility/2006">
              <mc:Choice xmlns:v="urn:schemas-microsoft-com:vml" Requires="v">
                <p:oleObj spid="_x0000_s825460" name="Equation" r:id="rId6" imgW="3162300" imgH="457200" progId="Equation.DSMT4">
                  <p:embed/>
                </p:oleObj>
              </mc:Choice>
              <mc:Fallback>
                <p:oleObj name="Equation" r:id="rId6" imgW="3162300" imgH="457200" progId="Equation.DSMT4">
                  <p:embed/>
                  <p:pic>
                    <p:nvPicPr>
                      <p:cNvPr id="0" name=""/>
                      <p:cNvPicPr/>
                      <p:nvPr/>
                    </p:nvPicPr>
                    <p:blipFill>
                      <a:blip r:embed="rId7"/>
                      <a:stretch>
                        <a:fillRect/>
                      </a:stretch>
                    </p:blipFill>
                    <p:spPr>
                      <a:xfrm>
                        <a:off x="758295" y="4438652"/>
                        <a:ext cx="10034588" cy="1454150"/>
                      </a:xfrm>
                      <a:prstGeom prst="rect">
                        <a:avLst/>
                      </a:prstGeom>
                    </p:spPr>
                  </p:pic>
                </p:oleObj>
              </mc:Fallback>
            </mc:AlternateContent>
          </a:graphicData>
        </a:graphic>
      </p:graphicFrame>
      <p:graphicFrame>
        <p:nvGraphicFramePr>
          <p:cNvPr id="10" name="Content Placeholder 3"/>
          <p:cNvGraphicFramePr>
            <a:graphicFrameLocks noChangeAspect="1"/>
          </p:cNvGraphicFramePr>
          <p:nvPr>
            <p:extLst>
              <p:ext uri="{D42A27DB-BD31-4B8C-83A1-F6EECF244321}">
                <p14:modId xmlns:p14="http://schemas.microsoft.com/office/powerpoint/2010/main" val="2415395909"/>
              </p:ext>
            </p:extLst>
          </p:nvPr>
        </p:nvGraphicFramePr>
        <p:xfrm>
          <a:off x="3266546" y="5693833"/>
          <a:ext cx="1574800" cy="827088"/>
        </p:xfrm>
        <a:graphic>
          <a:graphicData uri="http://schemas.openxmlformats.org/presentationml/2006/ole">
            <mc:AlternateContent xmlns:mc="http://schemas.openxmlformats.org/markup-compatibility/2006">
              <mc:Choice xmlns:v="urn:schemas-microsoft-com:vml" Requires="v">
                <p:oleObj spid="_x0000_s825461" name="Equation" r:id="rId8" imgW="533400" imgH="279400" progId="Equation.DSMT4">
                  <p:embed/>
                </p:oleObj>
              </mc:Choice>
              <mc:Fallback>
                <p:oleObj name="Equation" r:id="rId8" imgW="533400" imgH="279400" progId="Equation.DSMT4">
                  <p:embed/>
                  <p:pic>
                    <p:nvPicPr>
                      <p:cNvPr id="0" name=""/>
                      <p:cNvPicPr/>
                      <p:nvPr/>
                    </p:nvPicPr>
                    <p:blipFill>
                      <a:blip r:embed="rId9"/>
                      <a:stretch>
                        <a:fillRect/>
                      </a:stretch>
                    </p:blipFill>
                    <p:spPr>
                      <a:xfrm>
                        <a:off x="3266546" y="5693833"/>
                        <a:ext cx="1574800" cy="827088"/>
                      </a:xfrm>
                      <a:prstGeom prst="rect">
                        <a:avLst/>
                      </a:prstGeom>
                    </p:spPr>
                  </p:pic>
                </p:oleObj>
              </mc:Fallback>
            </mc:AlternateContent>
          </a:graphicData>
        </a:graphic>
      </p:graphicFrame>
      <p:sp>
        <p:nvSpPr>
          <p:cNvPr id="11" name="TextBox 10"/>
          <p:cNvSpPr txBox="1"/>
          <p:nvPr/>
        </p:nvSpPr>
        <p:spPr>
          <a:xfrm>
            <a:off x="728133" y="5791210"/>
            <a:ext cx="2607733" cy="830997"/>
          </a:xfrm>
          <a:prstGeom prst="rect">
            <a:avLst/>
          </a:prstGeom>
          <a:noFill/>
        </p:spPr>
        <p:txBody>
          <a:bodyPr wrap="square" rtlCol="0">
            <a:spAutoFit/>
          </a:bodyPr>
          <a:lstStyle/>
          <a:p>
            <a:pPr algn="ctr"/>
            <a:r>
              <a:rPr lang="en-US" sz="2400" dirty="0" smtClean="0">
                <a:latin typeface="Times"/>
                <a:cs typeface="Times"/>
              </a:rPr>
              <a:t>Variance of prediction error</a:t>
            </a:r>
            <a:endParaRPr lang="en-US" sz="2400" dirty="0">
              <a:latin typeface="Times"/>
              <a:cs typeface="Times"/>
            </a:endParaRPr>
          </a:p>
        </p:txBody>
      </p:sp>
      <p:graphicFrame>
        <p:nvGraphicFramePr>
          <p:cNvPr id="12" name="Content Placeholder 3"/>
          <p:cNvGraphicFramePr>
            <a:graphicFrameLocks noChangeAspect="1"/>
          </p:cNvGraphicFramePr>
          <p:nvPr>
            <p:extLst>
              <p:ext uri="{D42A27DB-BD31-4B8C-83A1-F6EECF244321}">
                <p14:modId xmlns:p14="http://schemas.microsoft.com/office/powerpoint/2010/main" val="3698714023"/>
              </p:ext>
            </p:extLst>
          </p:nvPr>
        </p:nvGraphicFramePr>
        <p:xfrm>
          <a:off x="4999038" y="5813425"/>
          <a:ext cx="4278312" cy="1044575"/>
        </p:xfrm>
        <a:graphic>
          <a:graphicData uri="http://schemas.openxmlformats.org/presentationml/2006/ole">
            <mc:AlternateContent xmlns:mc="http://schemas.openxmlformats.org/markup-compatibility/2006">
              <mc:Choice xmlns:v="urn:schemas-microsoft-com:vml" Requires="v">
                <p:oleObj spid="_x0000_s825462" name="Equation" r:id="rId10" imgW="1460500" imgH="355600" progId="Equation.DSMT4">
                  <p:embed/>
                </p:oleObj>
              </mc:Choice>
              <mc:Fallback>
                <p:oleObj name="Equation" r:id="rId10" imgW="1460500" imgH="355600" progId="Equation.DSMT4">
                  <p:embed/>
                  <p:pic>
                    <p:nvPicPr>
                      <p:cNvPr id="0" name=""/>
                      <p:cNvPicPr/>
                      <p:nvPr/>
                    </p:nvPicPr>
                    <p:blipFill>
                      <a:blip r:embed="rId11"/>
                      <a:stretch>
                        <a:fillRect/>
                      </a:stretch>
                    </p:blipFill>
                    <p:spPr>
                      <a:xfrm>
                        <a:off x="4999038" y="5813425"/>
                        <a:ext cx="4278312" cy="1044575"/>
                      </a:xfrm>
                      <a:prstGeom prst="rect">
                        <a:avLst/>
                      </a:prstGeom>
                    </p:spPr>
                  </p:pic>
                </p:oleObj>
              </mc:Fallback>
            </mc:AlternateContent>
          </a:graphicData>
        </a:graphic>
      </p:graphicFrame>
      <p:graphicFrame>
        <p:nvGraphicFramePr>
          <p:cNvPr id="13" name="Content Placeholder 3"/>
          <p:cNvGraphicFramePr>
            <a:graphicFrameLocks noChangeAspect="1"/>
          </p:cNvGraphicFramePr>
          <p:nvPr>
            <p:extLst>
              <p:ext uri="{D42A27DB-BD31-4B8C-83A1-F6EECF244321}">
                <p14:modId xmlns:p14="http://schemas.microsoft.com/office/powerpoint/2010/main" val="2972303880"/>
              </p:ext>
            </p:extLst>
          </p:nvPr>
        </p:nvGraphicFramePr>
        <p:xfrm>
          <a:off x="1045104" y="1711854"/>
          <a:ext cx="3408363" cy="1922666"/>
        </p:xfrm>
        <a:graphic>
          <a:graphicData uri="http://schemas.openxmlformats.org/presentationml/2006/ole">
            <mc:AlternateContent xmlns:mc="http://schemas.openxmlformats.org/markup-compatibility/2006">
              <mc:Choice xmlns:v="urn:schemas-microsoft-com:vml" Requires="v">
                <p:oleObj spid="_x0000_s825463" name="Equation" r:id="rId12" imgW="1574800" imgH="889000" progId="Equation.DSMT4">
                  <p:embed/>
                </p:oleObj>
              </mc:Choice>
              <mc:Fallback>
                <p:oleObj name="Equation" r:id="rId12" imgW="1574800" imgH="889000" progId="Equation.DSMT4">
                  <p:embed/>
                  <p:pic>
                    <p:nvPicPr>
                      <p:cNvPr id="0" name=""/>
                      <p:cNvPicPr/>
                      <p:nvPr/>
                    </p:nvPicPr>
                    <p:blipFill>
                      <a:blip r:embed="rId13"/>
                      <a:stretch>
                        <a:fillRect/>
                      </a:stretch>
                    </p:blipFill>
                    <p:spPr>
                      <a:xfrm>
                        <a:off x="1045104" y="1711854"/>
                        <a:ext cx="3408363" cy="1922666"/>
                      </a:xfrm>
                      <a:prstGeom prst="rect">
                        <a:avLst/>
                      </a:prstGeom>
                    </p:spPr>
                  </p:pic>
                </p:oleObj>
              </mc:Fallback>
            </mc:AlternateContent>
          </a:graphicData>
        </a:graphic>
      </p:graphicFrame>
      <p:graphicFrame>
        <p:nvGraphicFramePr>
          <p:cNvPr id="14" name="Content Placeholder 3"/>
          <p:cNvGraphicFramePr>
            <a:graphicFrameLocks noChangeAspect="1"/>
          </p:cNvGraphicFramePr>
          <p:nvPr>
            <p:extLst>
              <p:ext uri="{D42A27DB-BD31-4B8C-83A1-F6EECF244321}">
                <p14:modId xmlns:p14="http://schemas.microsoft.com/office/powerpoint/2010/main" val="2085216339"/>
              </p:ext>
            </p:extLst>
          </p:nvPr>
        </p:nvGraphicFramePr>
        <p:xfrm>
          <a:off x="5290079" y="1761065"/>
          <a:ext cx="982339" cy="1909233"/>
        </p:xfrm>
        <a:graphic>
          <a:graphicData uri="http://schemas.openxmlformats.org/presentationml/2006/ole">
            <mc:AlternateContent xmlns:mc="http://schemas.openxmlformats.org/markup-compatibility/2006">
              <mc:Choice xmlns:v="urn:schemas-microsoft-com:vml" Requires="v">
                <p:oleObj spid="_x0000_s825464" name="Equation" r:id="rId14" imgW="457200" imgH="889000" progId="Equation.DSMT4">
                  <p:embed/>
                </p:oleObj>
              </mc:Choice>
              <mc:Fallback>
                <p:oleObj name="Equation" r:id="rId14" imgW="457200" imgH="889000" progId="Equation.DSMT4">
                  <p:embed/>
                  <p:pic>
                    <p:nvPicPr>
                      <p:cNvPr id="0" name=""/>
                      <p:cNvPicPr/>
                      <p:nvPr/>
                    </p:nvPicPr>
                    <p:blipFill>
                      <a:blip r:embed="rId15"/>
                      <a:stretch>
                        <a:fillRect/>
                      </a:stretch>
                    </p:blipFill>
                    <p:spPr>
                      <a:xfrm>
                        <a:off x="5290079" y="1761065"/>
                        <a:ext cx="982339" cy="1909233"/>
                      </a:xfrm>
                      <a:prstGeom prst="rect">
                        <a:avLst/>
                      </a:prstGeom>
                    </p:spPr>
                  </p:pic>
                </p:oleObj>
              </mc:Fallback>
            </mc:AlternateContent>
          </a:graphicData>
        </a:graphic>
      </p:graphicFrame>
      <p:graphicFrame>
        <p:nvGraphicFramePr>
          <p:cNvPr id="15" name="Content Placeholder 3"/>
          <p:cNvGraphicFramePr>
            <a:graphicFrameLocks noChangeAspect="1"/>
          </p:cNvGraphicFramePr>
          <p:nvPr>
            <p:extLst>
              <p:ext uri="{D42A27DB-BD31-4B8C-83A1-F6EECF244321}">
                <p14:modId xmlns:p14="http://schemas.microsoft.com/office/powerpoint/2010/main" val="2544472335"/>
              </p:ext>
            </p:extLst>
          </p:nvPr>
        </p:nvGraphicFramePr>
        <p:xfrm>
          <a:off x="6705563" y="2337857"/>
          <a:ext cx="2195512" cy="574675"/>
        </p:xfrm>
        <a:graphic>
          <a:graphicData uri="http://schemas.openxmlformats.org/presentationml/2006/ole">
            <mc:AlternateContent xmlns:mc="http://schemas.openxmlformats.org/markup-compatibility/2006">
              <mc:Choice xmlns:v="urn:schemas-microsoft-com:vml" Requires="v">
                <p:oleObj spid="_x0000_s825465" name="Equation" r:id="rId16" imgW="774700" imgH="203200" progId="Equation.DSMT4">
                  <p:embed/>
                </p:oleObj>
              </mc:Choice>
              <mc:Fallback>
                <p:oleObj name="Equation" r:id="rId16" imgW="774700" imgH="203200" progId="Equation.DSMT4">
                  <p:embed/>
                  <p:pic>
                    <p:nvPicPr>
                      <p:cNvPr id="0" name=""/>
                      <p:cNvPicPr/>
                      <p:nvPr/>
                    </p:nvPicPr>
                    <p:blipFill>
                      <a:blip r:embed="rId17"/>
                      <a:stretch>
                        <a:fillRect/>
                      </a:stretch>
                    </p:blipFill>
                    <p:spPr>
                      <a:xfrm>
                        <a:off x="6705563" y="2337857"/>
                        <a:ext cx="2195512" cy="574675"/>
                      </a:xfrm>
                      <a:prstGeom prst="rect">
                        <a:avLst/>
                      </a:prstGeom>
                    </p:spPr>
                  </p:pic>
                </p:oleObj>
              </mc:Fallback>
            </mc:AlternateContent>
          </a:graphicData>
        </a:graphic>
      </p:graphicFrame>
      <p:graphicFrame>
        <p:nvGraphicFramePr>
          <p:cNvPr id="16" name="Content Placeholder 3"/>
          <p:cNvGraphicFramePr>
            <a:graphicFrameLocks noChangeAspect="1"/>
          </p:cNvGraphicFramePr>
          <p:nvPr>
            <p:extLst>
              <p:ext uri="{D42A27DB-BD31-4B8C-83A1-F6EECF244321}">
                <p14:modId xmlns:p14="http://schemas.microsoft.com/office/powerpoint/2010/main" val="3619370122"/>
              </p:ext>
            </p:extLst>
          </p:nvPr>
        </p:nvGraphicFramePr>
        <p:xfrm>
          <a:off x="5507566" y="1022349"/>
          <a:ext cx="611188" cy="539750"/>
        </p:xfrm>
        <a:graphic>
          <a:graphicData uri="http://schemas.openxmlformats.org/presentationml/2006/ole">
            <mc:AlternateContent xmlns:mc="http://schemas.openxmlformats.org/markup-compatibility/2006">
              <mc:Choice xmlns:v="urn:schemas-microsoft-com:vml" Requires="v">
                <p:oleObj spid="_x0000_s825466" name="Equation" r:id="rId18" imgW="215900" imgH="190500" progId="Equation.DSMT4">
                  <p:embed/>
                </p:oleObj>
              </mc:Choice>
              <mc:Fallback>
                <p:oleObj name="Equation" r:id="rId18" imgW="215900" imgH="190500" progId="Equation.DSMT4">
                  <p:embed/>
                  <p:pic>
                    <p:nvPicPr>
                      <p:cNvPr id="0" name=""/>
                      <p:cNvPicPr/>
                      <p:nvPr/>
                    </p:nvPicPr>
                    <p:blipFill>
                      <a:blip r:embed="rId19"/>
                      <a:stretch>
                        <a:fillRect/>
                      </a:stretch>
                    </p:blipFill>
                    <p:spPr>
                      <a:xfrm>
                        <a:off x="5507566" y="1022349"/>
                        <a:ext cx="611188" cy="539750"/>
                      </a:xfrm>
                      <a:prstGeom prst="rect">
                        <a:avLst/>
                      </a:prstGeom>
                    </p:spPr>
                  </p:pic>
                </p:oleObj>
              </mc:Fallback>
            </mc:AlternateContent>
          </a:graphicData>
        </a:graphic>
      </p:graphicFrame>
      <p:graphicFrame>
        <p:nvGraphicFramePr>
          <p:cNvPr id="17" name="Content Placeholder 3"/>
          <p:cNvGraphicFramePr>
            <a:graphicFrameLocks noChangeAspect="1"/>
          </p:cNvGraphicFramePr>
          <p:nvPr>
            <p:extLst>
              <p:ext uri="{D42A27DB-BD31-4B8C-83A1-F6EECF244321}">
                <p14:modId xmlns:p14="http://schemas.microsoft.com/office/powerpoint/2010/main" val="3588599095"/>
              </p:ext>
            </p:extLst>
          </p:nvPr>
        </p:nvGraphicFramePr>
        <p:xfrm>
          <a:off x="2261129" y="991657"/>
          <a:ext cx="1474787" cy="539750"/>
        </p:xfrm>
        <a:graphic>
          <a:graphicData uri="http://schemas.openxmlformats.org/presentationml/2006/ole">
            <mc:AlternateContent xmlns:mc="http://schemas.openxmlformats.org/markup-compatibility/2006">
              <mc:Choice xmlns:v="urn:schemas-microsoft-com:vml" Requires="v">
                <p:oleObj spid="_x0000_s825467" name="Equation" r:id="rId20" imgW="520700" imgH="190500" progId="Equation.DSMT4">
                  <p:embed/>
                </p:oleObj>
              </mc:Choice>
              <mc:Fallback>
                <p:oleObj name="Equation" r:id="rId20" imgW="520700" imgH="190500" progId="Equation.DSMT4">
                  <p:embed/>
                  <p:pic>
                    <p:nvPicPr>
                      <p:cNvPr id="0" name=""/>
                      <p:cNvPicPr/>
                      <p:nvPr/>
                    </p:nvPicPr>
                    <p:blipFill>
                      <a:blip r:embed="rId21"/>
                      <a:stretch>
                        <a:fillRect/>
                      </a:stretch>
                    </p:blipFill>
                    <p:spPr>
                      <a:xfrm>
                        <a:off x="2261129" y="991657"/>
                        <a:ext cx="1474787" cy="539750"/>
                      </a:xfrm>
                      <a:prstGeom prst="rect">
                        <a:avLst/>
                      </a:prstGeom>
                    </p:spPr>
                  </p:pic>
                </p:oleObj>
              </mc:Fallback>
            </mc:AlternateContent>
          </a:graphicData>
        </a:graphic>
      </p:graphicFrame>
      <p:graphicFrame>
        <p:nvGraphicFramePr>
          <p:cNvPr id="19" name="Content Placeholder 3"/>
          <p:cNvGraphicFramePr>
            <a:graphicFrameLocks noChangeAspect="1"/>
          </p:cNvGraphicFramePr>
          <p:nvPr>
            <p:extLst>
              <p:ext uri="{D42A27DB-BD31-4B8C-83A1-F6EECF244321}">
                <p14:modId xmlns:p14="http://schemas.microsoft.com/office/powerpoint/2010/main" val="2968770284"/>
              </p:ext>
            </p:extLst>
          </p:nvPr>
        </p:nvGraphicFramePr>
        <p:xfrm>
          <a:off x="9450917" y="2193925"/>
          <a:ext cx="1893888" cy="1131888"/>
        </p:xfrm>
        <a:graphic>
          <a:graphicData uri="http://schemas.openxmlformats.org/presentationml/2006/ole">
            <mc:AlternateContent xmlns:mc="http://schemas.openxmlformats.org/markup-compatibility/2006">
              <mc:Choice xmlns:v="urn:schemas-microsoft-com:vml" Requires="v">
                <p:oleObj spid="_x0000_s825468" name="Equation" r:id="rId22" imgW="596900" imgH="355600" progId="Equation.DSMT4">
                  <p:embed/>
                </p:oleObj>
              </mc:Choice>
              <mc:Fallback>
                <p:oleObj name="Equation" r:id="rId22" imgW="596900" imgH="355600" progId="Equation.DSMT4">
                  <p:embed/>
                  <p:pic>
                    <p:nvPicPr>
                      <p:cNvPr id="0" name=""/>
                      <p:cNvPicPr/>
                      <p:nvPr/>
                    </p:nvPicPr>
                    <p:blipFill>
                      <a:blip r:embed="rId23"/>
                      <a:stretch>
                        <a:fillRect/>
                      </a:stretch>
                    </p:blipFill>
                    <p:spPr>
                      <a:xfrm>
                        <a:off x="9450917" y="2193925"/>
                        <a:ext cx="1893888" cy="1131888"/>
                      </a:xfrm>
                      <a:prstGeom prst="rect">
                        <a:avLst/>
                      </a:prstGeom>
                    </p:spPr>
                  </p:pic>
                </p:oleObj>
              </mc:Fallback>
            </mc:AlternateContent>
          </a:graphicData>
        </a:graphic>
      </p:graphicFrame>
      <p:sp>
        <p:nvSpPr>
          <p:cNvPr id="20" name="Rectangle 19"/>
          <p:cNvSpPr/>
          <p:nvPr/>
        </p:nvSpPr>
        <p:spPr>
          <a:xfrm>
            <a:off x="3437466" y="3826934"/>
            <a:ext cx="4588933" cy="795866"/>
          </a:xfrm>
          <a:prstGeom prst="rect">
            <a:avLst/>
          </a:prstGeom>
          <a:noFill/>
          <a:ln>
            <a:solidFill>
              <a:srgbClr val="FF000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22" name="Rectangle 21"/>
          <p:cNvSpPr/>
          <p:nvPr/>
        </p:nvSpPr>
        <p:spPr>
          <a:xfrm>
            <a:off x="660400" y="4690532"/>
            <a:ext cx="10566400" cy="1964267"/>
          </a:xfrm>
          <a:prstGeom prst="rect">
            <a:avLst/>
          </a:prstGeom>
          <a:no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22525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“Point” data – things to think about</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1932151327"/>
              </p:ext>
            </p:extLst>
          </p:nvPr>
        </p:nvGraphicFramePr>
        <p:xfrm>
          <a:off x="802727" y="1156550"/>
          <a:ext cx="3411196" cy="5213144"/>
        </p:xfrm>
        <a:graphic>
          <a:graphicData uri="http://schemas.openxmlformats.org/drawingml/2006/table">
            <a:tbl>
              <a:tblPr firstRow="1" bandRow="1">
                <a:tableStyleId>{5C22544A-7EE6-4342-B048-85BDC9FD1C3A}</a:tableStyleId>
              </a:tblPr>
              <a:tblGrid>
                <a:gridCol w="1705598"/>
                <a:gridCol w="1705598"/>
              </a:tblGrid>
              <a:tr h="651643">
                <a:tc>
                  <a:txBody>
                    <a:bodyPr/>
                    <a:lstStyle/>
                    <a:p>
                      <a:pPr algn="ctr"/>
                      <a:r>
                        <a:rPr lang="en-US" sz="2800" dirty="0" smtClean="0">
                          <a:latin typeface="Segoe"/>
                          <a:cs typeface="Segoe"/>
                        </a:rPr>
                        <a:t>crime</a:t>
                      </a:r>
                      <a:endParaRPr lang="en-US" sz="2800" dirty="0">
                        <a:latin typeface="Segoe"/>
                        <a:cs typeface="Segoe"/>
                      </a:endParaRPr>
                    </a:p>
                  </a:txBody>
                  <a:tcPr/>
                </a:tc>
                <a:tc>
                  <a:txBody>
                    <a:bodyPr/>
                    <a:lstStyle/>
                    <a:p>
                      <a:pPr algn="ctr"/>
                      <a:r>
                        <a:rPr lang="en-US" sz="2800" dirty="0" smtClean="0">
                          <a:latin typeface="Segoe"/>
                          <a:cs typeface="Segoe"/>
                        </a:rPr>
                        <a:t>location</a:t>
                      </a:r>
                      <a:endParaRPr lang="en-US" sz="2800" dirty="0">
                        <a:latin typeface="Segoe"/>
                        <a:cs typeface="Segoe"/>
                      </a:endParaRPr>
                    </a:p>
                  </a:txBody>
                  <a:tcPr/>
                </a:tc>
              </a:tr>
              <a:tr h="651643">
                <a:tc>
                  <a:txBody>
                    <a:bodyPr/>
                    <a:lstStyle/>
                    <a:p>
                      <a:pPr algn="ctr"/>
                      <a:r>
                        <a:rPr lang="en-US" sz="2800" dirty="0" smtClean="0">
                          <a:latin typeface="Segoe"/>
                          <a:cs typeface="Segoe"/>
                        </a:rPr>
                        <a:t>1</a:t>
                      </a:r>
                      <a:endParaRPr lang="en-US" sz="2800" dirty="0">
                        <a:latin typeface="Segoe"/>
                        <a:cs typeface="Segoe"/>
                      </a:endParaRPr>
                    </a:p>
                  </a:txBody>
                  <a:tcPr/>
                </a:tc>
                <a:tc>
                  <a:txBody>
                    <a:bodyPr/>
                    <a:lstStyle/>
                    <a:p>
                      <a:pPr algn="ctr"/>
                      <a:r>
                        <a:rPr lang="en-US" sz="1800" dirty="0" smtClean="0">
                          <a:latin typeface="Segoe"/>
                          <a:cs typeface="Segoe"/>
                        </a:rPr>
                        <a:t>41.296001,</a:t>
                      </a:r>
                    </a:p>
                    <a:p>
                      <a:pPr algn="ctr"/>
                      <a:r>
                        <a:rPr lang="en-US" sz="1800" dirty="0" smtClean="0">
                          <a:latin typeface="Segoe"/>
                          <a:cs typeface="Segoe"/>
                        </a:rPr>
                        <a:t>-72.924335</a:t>
                      </a:r>
                      <a:endParaRPr lang="en-US" sz="1800" dirty="0">
                        <a:latin typeface="Segoe"/>
                        <a:cs typeface="Segoe"/>
                      </a:endParaRPr>
                    </a:p>
                  </a:txBody>
                  <a:tcPr/>
                </a:tc>
              </a:tr>
              <a:tr h="651643">
                <a:tc>
                  <a:txBody>
                    <a:bodyPr/>
                    <a:lstStyle/>
                    <a:p>
                      <a:pPr algn="ctr"/>
                      <a:r>
                        <a:rPr lang="en-US" sz="2800" dirty="0" smtClean="0">
                          <a:latin typeface="Segoe"/>
                          <a:cs typeface="Segoe"/>
                        </a:rPr>
                        <a:t>2</a:t>
                      </a:r>
                      <a:endParaRPr lang="en-US" sz="2800" dirty="0">
                        <a:latin typeface="Segoe"/>
                        <a:cs typeface="Segoe"/>
                      </a:endParaRPr>
                    </a:p>
                  </a:txBody>
                  <a:tcPr/>
                </a:tc>
                <a:tc>
                  <a:txBody>
                    <a:bodyPr/>
                    <a:lstStyle/>
                    <a:p>
                      <a:pPr algn="ctr"/>
                      <a:r>
                        <a:rPr lang="en-US" sz="1800" dirty="0" smtClean="0">
                          <a:latin typeface="Segoe"/>
                          <a:cs typeface="Segoe"/>
                        </a:rPr>
                        <a:t>41.297983,</a:t>
                      </a:r>
                    </a:p>
                    <a:p>
                      <a:pPr algn="ctr"/>
                      <a:r>
                        <a:rPr lang="en-US" sz="1800" dirty="0" smtClean="0">
                          <a:latin typeface="Segoe"/>
                          <a:cs typeface="Segoe"/>
                        </a:rPr>
                        <a:t>-72.923498</a:t>
                      </a:r>
                    </a:p>
                  </a:txBody>
                  <a:tcPr/>
                </a:tc>
              </a:tr>
              <a:tr h="651643">
                <a:tc>
                  <a:txBody>
                    <a:bodyPr/>
                    <a:lstStyle/>
                    <a:p>
                      <a:pPr algn="ctr"/>
                      <a:r>
                        <a:rPr lang="en-US" sz="2800" dirty="0" smtClean="0">
                          <a:latin typeface="Segoe"/>
                          <a:cs typeface="Segoe"/>
                        </a:rPr>
                        <a:t>3</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4</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5</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6</a:t>
                      </a:r>
                      <a:endParaRPr lang="en-US" sz="2800" dirty="0">
                        <a:latin typeface="Segoe"/>
                        <a:cs typeface="Segoe"/>
                      </a:endParaRPr>
                    </a:p>
                  </a:txBody>
                  <a:tcPr/>
                </a:tc>
                <a:tc>
                  <a:txBody>
                    <a:bodyPr/>
                    <a:lstStyle/>
                    <a:p>
                      <a:pPr algn="ctr"/>
                      <a:endParaRPr lang="en-US" sz="2800">
                        <a:latin typeface="Segoe"/>
                        <a:cs typeface="Segoe"/>
                      </a:endParaRPr>
                    </a:p>
                  </a:txBody>
                  <a:tcPr/>
                </a:tc>
              </a:tr>
              <a:tr h="651643">
                <a:tc>
                  <a:txBody>
                    <a:bodyPr/>
                    <a:lstStyle/>
                    <a:p>
                      <a:pPr algn="ctr"/>
                      <a:r>
                        <a:rPr lang="en-US" sz="2800" dirty="0" smtClean="0">
                          <a:latin typeface="Segoe"/>
                          <a:cs typeface="Segoe"/>
                        </a:rPr>
                        <a:t>:</a:t>
                      </a:r>
                      <a:endParaRPr lang="en-US" sz="2800" dirty="0">
                        <a:latin typeface="Segoe"/>
                        <a:cs typeface="Segoe"/>
                      </a:endParaRPr>
                    </a:p>
                  </a:txBody>
                  <a:tcPr/>
                </a:tc>
                <a:tc>
                  <a:txBody>
                    <a:bodyPr/>
                    <a:lstStyle/>
                    <a:p>
                      <a:pPr algn="ctr"/>
                      <a:endParaRPr lang="en-US" sz="2800" dirty="0">
                        <a:latin typeface="Segoe"/>
                        <a:cs typeface="Segoe"/>
                      </a:endParaRPr>
                    </a:p>
                  </a:txBody>
                  <a:tcPr/>
                </a:tc>
              </a:tr>
            </a:tbl>
          </a:graphicData>
        </a:graphic>
      </p:graphicFrame>
      <p:sp>
        <p:nvSpPr>
          <p:cNvPr id="5" name="Content Placeholder 6"/>
          <p:cNvSpPr txBox="1">
            <a:spLocks/>
          </p:cNvSpPr>
          <p:nvPr/>
        </p:nvSpPr>
        <p:spPr>
          <a:xfrm>
            <a:off x="5041316" y="1385551"/>
            <a:ext cx="6846414" cy="4656993"/>
          </a:xfrm>
          <a:prstGeom prst="rect">
            <a:avLst/>
          </a:prstGeom>
        </p:spPr>
        <p:txBody>
          <a:bodyPr>
            <a:normAutofit/>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t>Clumpy – not </a:t>
            </a:r>
            <a:r>
              <a:rPr lang="en-GB" dirty="0" smtClean="0"/>
              <a:t>uniformly </a:t>
            </a:r>
            <a:r>
              <a:rPr lang="en-GB" dirty="0" smtClean="0"/>
              <a:t>distributed</a:t>
            </a:r>
          </a:p>
          <a:p>
            <a:pPr marL="0" indent="0">
              <a:buFont typeface="Arial" pitchFamily="34" charset="0"/>
              <a:buNone/>
            </a:pPr>
            <a:endParaRPr lang="en-GB" dirty="0"/>
          </a:p>
          <a:p>
            <a:pPr marL="0" indent="0">
              <a:buFont typeface="Arial" pitchFamily="34" charset="0"/>
              <a:buNone/>
            </a:pPr>
            <a:r>
              <a:rPr lang="en-GB" dirty="0" smtClean="0"/>
              <a:t>Are these all the crimes that happened in New Haven in 2014?</a:t>
            </a:r>
          </a:p>
          <a:p>
            <a:pPr marL="0" indent="0">
              <a:buFont typeface="Arial" pitchFamily="34" charset="0"/>
              <a:buNone/>
            </a:pPr>
            <a:endParaRPr lang="en-GB" dirty="0"/>
          </a:p>
          <a:p>
            <a:pPr marL="0" indent="0">
              <a:buFont typeface="Arial" pitchFamily="34" charset="0"/>
              <a:buNone/>
            </a:pPr>
            <a:r>
              <a:rPr lang="en-GB" dirty="0" smtClean="0"/>
              <a:t>What if some </a:t>
            </a:r>
            <a:r>
              <a:rPr lang="en-GB" dirty="0" err="1" smtClean="0"/>
              <a:t>neighborhoods</a:t>
            </a:r>
            <a:r>
              <a:rPr lang="en-GB" dirty="0" smtClean="0"/>
              <a:t> systematically underreport crimes?</a:t>
            </a:r>
          </a:p>
        </p:txBody>
      </p:sp>
    </p:spTree>
    <p:extLst>
      <p:ext uri="{BB962C8B-B14F-4D97-AF65-F5344CB8AC3E}">
        <p14:creationId xmlns:p14="http://schemas.microsoft.com/office/powerpoint/2010/main" val="14997460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lstStyle/>
          <a:p>
            <a:pPr marL="0" indent="0">
              <a:buNone/>
            </a:pPr>
            <a:endParaRPr lang="en-US" dirty="0"/>
          </a:p>
        </p:txBody>
      </p:sp>
      <p:pic>
        <p:nvPicPr>
          <p:cNvPr id="4" name="Picture 3" descr="Screen Shot 2016-07-18 at 1.28.1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867" y="203200"/>
            <a:ext cx="5486400" cy="5994400"/>
          </a:xfrm>
          <a:prstGeom prst="rect">
            <a:avLst/>
          </a:prstGeom>
        </p:spPr>
      </p:pic>
      <p:pic>
        <p:nvPicPr>
          <p:cNvPr id="5" name="Picture 4" descr="Screen Shot 2016-07-18 at 1.27.47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29866" y="304800"/>
            <a:ext cx="5740400" cy="6096000"/>
          </a:xfrm>
          <a:prstGeom prst="rect">
            <a:avLst/>
          </a:prstGeom>
        </p:spPr>
      </p:pic>
    </p:spTree>
    <p:extLst>
      <p:ext uri="{BB962C8B-B14F-4D97-AF65-F5344CB8AC3E}">
        <p14:creationId xmlns:p14="http://schemas.microsoft.com/office/powerpoint/2010/main" val="1529894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Kriging</a:t>
            </a:r>
            <a:r>
              <a:rPr lang="en-US" dirty="0" smtClean="0"/>
              <a:t>/Gaussian Processes/Spatial Regression</a:t>
            </a:r>
            <a:endParaRPr lang="en-US" dirty="0"/>
          </a:p>
        </p:txBody>
      </p:sp>
      <p:sp>
        <p:nvSpPr>
          <p:cNvPr id="4" name="Content Placeholder 2"/>
          <p:cNvSpPr txBox="1">
            <a:spLocks/>
          </p:cNvSpPr>
          <p:nvPr/>
        </p:nvSpPr>
        <p:spPr>
          <a:xfrm>
            <a:off x="379413" y="1388226"/>
            <a:ext cx="1152525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dirty="0"/>
          </a:p>
        </p:txBody>
      </p:sp>
      <p:sp>
        <p:nvSpPr>
          <p:cNvPr id="20" name="Rectangle 19"/>
          <p:cNvSpPr/>
          <p:nvPr/>
        </p:nvSpPr>
        <p:spPr>
          <a:xfrm>
            <a:off x="1303867" y="1811866"/>
            <a:ext cx="8771466" cy="1659467"/>
          </a:xfrm>
          <a:prstGeom prst="rect">
            <a:avLst/>
          </a:prstGeom>
          <a:no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22" name="Content Placeholder 3"/>
          <p:cNvGraphicFramePr>
            <a:graphicFrameLocks noChangeAspect="1"/>
          </p:cNvGraphicFramePr>
          <p:nvPr>
            <p:extLst>
              <p:ext uri="{D42A27DB-BD31-4B8C-83A1-F6EECF244321}">
                <p14:modId xmlns:p14="http://schemas.microsoft.com/office/powerpoint/2010/main" val="3383948024"/>
              </p:ext>
            </p:extLst>
          </p:nvPr>
        </p:nvGraphicFramePr>
        <p:xfrm>
          <a:off x="1166287" y="4131726"/>
          <a:ext cx="8976780" cy="1208781"/>
        </p:xfrm>
        <a:graphic>
          <a:graphicData uri="http://schemas.openxmlformats.org/presentationml/2006/ole">
            <mc:AlternateContent xmlns:mc="http://schemas.openxmlformats.org/markup-compatibility/2006">
              <mc:Choice xmlns:v="urn:schemas-microsoft-com:vml" Requires="v">
                <p:oleObj spid="_x0000_s745178" name="Equation" r:id="rId4" imgW="3403600" imgH="457200" progId="Equation.DSMT4">
                  <p:embed/>
                </p:oleObj>
              </mc:Choice>
              <mc:Fallback>
                <p:oleObj name="Equation" r:id="rId4" imgW="3403600" imgH="457200" progId="Equation.DSMT4">
                  <p:embed/>
                  <p:pic>
                    <p:nvPicPr>
                      <p:cNvPr id="0" name=""/>
                      <p:cNvPicPr/>
                      <p:nvPr/>
                    </p:nvPicPr>
                    <p:blipFill>
                      <a:blip r:embed="rId5"/>
                      <a:stretch>
                        <a:fillRect/>
                      </a:stretch>
                    </p:blipFill>
                    <p:spPr>
                      <a:xfrm>
                        <a:off x="1166287" y="4131726"/>
                        <a:ext cx="8976780" cy="1208781"/>
                      </a:xfrm>
                      <a:prstGeom prst="rect">
                        <a:avLst/>
                      </a:prstGeom>
                    </p:spPr>
                  </p:pic>
                </p:oleObj>
              </mc:Fallback>
            </mc:AlternateContent>
          </a:graphicData>
        </a:graphic>
      </p:graphicFrame>
      <p:graphicFrame>
        <p:nvGraphicFramePr>
          <p:cNvPr id="23" name="Content Placeholder 3"/>
          <p:cNvGraphicFramePr>
            <a:graphicFrameLocks noChangeAspect="1"/>
          </p:cNvGraphicFramePr>
          <p:nvPr>
            <p:extLst>
              <p:ext uri="{D42A27DB-BD31-4B8C-83A1-F6EECF244321}">
                <p14:modId xmlns:p14="http://schemas.microsoft.com/office/powerpoint/2010/main" val="2289903578"/>
              </p:ext>
            </p:extLst>
          </p:nvPr>
        </p:nvGraphicFramePr>
        <p:xfrm>
          <a:off x="4914900" y="5268913"/>
          <a:ext cx="5057775" cy="744537"/>
        </p:xfrm>
        <a:graphic>
          <a:graphicData uri="http://schemas.openxmlformats.org/presentationml/2006/ole">
            <mc:AlternateContent xmlns:mc="http://schemas.openxmlformats.org/markup-compatibility/2006">
              <mc:Choice xmlns:v="urn:schemas-microsoft-com:vml" Requires="v">
                <p:oleObj spid="_x0000_s745179" name="Equation" r:id="rId6" imgW="1727200" imgH="254000" progId="Equation.DSMT4">
                  <p:embed/>
                </p:oleObj>
              </mc:Choice>
              <mc:Fallback>
                <p:oleObj name="Equation" r:id="rId6" imgW="1727200" imgH="254000" progId="Equation.DSMT4">
                  <p:embed/>
                  <p:pic>
                    <p:nvPicPr>
                      <p:cNvPr id="0" name=""/>
                      <p:cNvPicPr/>
                      <p:nvPr/>
                    </p:nvPicPr>
                    <p:blipFill>
                      <a:blip r:embed="rId7"/>
                      <a:stretch>
                        <a:fillRect/>
                      </a:stretch>
                    </p:blipFill>
                    <p:spPr>
                      <a:xfrm>
                        <a:off x="4914900" y="5268913"/>
                        <a:ext cx="5057775" cy="744537"/>
                      </a:xfrm>
                      <a:prstGeom prst="rect">
                        <a:avLst/>
                      </a:prstGeom>
                    </p:spPr>
                  </p:pic>
                </p:oleObj>
              </mc:Fallback>
            </mc:AlternateContent>
          </a:graphicData>
        </a:graphic>
      </p:graphicFrame>
      <p:sp>
        <p:nvSpPr>
          <p:cNvPr id="24" name="Rectangle 23"/>
          <p:cNvSpPr/>
          <p:nvPr/>
        </p:nvSpPr>
        <p:spPr>
          <a:xfrm>
            <a:off x="999067" y="4368791"/>
            <a:ext cx="9347200" cy="1828809"/>
          </a:xfrm>
          <a:prstGeom prst="rect">
            <a:avLst/>
          </a:prstGeom>
          <a:no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25" name="Content Placeholder 3"/>
          <p:cNvGraphicFramePr>
            <a:graphicFrameLocks noChangeAspect="1"/>
          </p:cNvGraphicFramePr>
          <p:nvPr>
            <p:extLst>
              <p:ext uri="{D42A27DB-BD31-4B8C-83A1-F6EECF244321}">
                <p14:modId xmlns:p14="http://schemas.microsoft.com/office/powerpoint/2010/main" val="3416806024"/>
              </p:ext>
            </p:extLst>
          </p:nvPr>
        </p:nvGraphicFramePr>
        <p:xfrm>
          <a:off x="1480248" y="788710"/>
          <a:ext cx="3616688" cy="795886"/>
        </p:xfrm>
        <a:graphic>
          <a:graphicData uri="http://schemas.openxmlformats.org/presentationml/2006/ole">
            <mc:AlternateContent xmlns:mc="http://schemas.openxmlformats.org/markup-compatibility/2006">
              <mc:Choice xmlns:v="urn:schemas-microsoft-com:vml" Requires="v">
                <p:oleObj spid="_x0000_s745180" name="Equation" r:id="rId8" imgW="1155700" imgH="254000" progId="Equation.DSMT4">
                  <p:embed/>
                </p:oleObj>
              </mc:Choice>
              <mc:Fallback>
                <p:oleObj name="Equation" r:id="rId8" imgW="1155700" imgH="254000" progId="Equation.DSMT4">
                  <p:embed/>
                  <p:pic>
                    <p:nvPicPr>
                      <p:cNvPr id="0" name=""/>
                      <p:cNvPicPr/>
                      <p:nvPr/>
                    </p:nvPicPr>
                    <p:blipFill>
                      <a:blip r:embed="rId9"/>
                      <a:stretch>
                        <a:fillRect/>
                      </a:stretch>
                    </p:blipFill>
                    <p:spPr>
                      <a:xfrm>
                        <a:off x="1480248" y="788710"/>
                        <a:ext cx="3616688" cy="795886"/>
                      </a:xfrm>
                      <a:prstGeom prst="rect">
                        <a:avLst/>
                      </a:prstGeom>
                    </p:spPr>
                  </p:pic>
                </p:oleObj>
              </mc:Fallback>
            </mc:AlternateContent>
          </a:graphicData>
        </a:graphic>
      </p:graphicFrame>
      <p:sp>
        <p:nvSpPr>
          <p:cNvPr id="26" name="Rectangle 25"/>
          <p:cNvSpPr/>
          <p:nvPr/>
        </p:nvSpPr>
        <p:spPr>
          <a:xfrm>
            <a:off x="1303867" y="863601"/>
            <a:ext cx="3809999" cy="643466"/>
          </a:xfrm>
          <a:prstGeom prst="rect">
            <a:avLst/>
          </a:prstGeom>
          <a:noFill/>
          <a:ln>
            <a:solidFill>
              <a:srgbClr val="FF000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aphicFrame>
        <p:nvGraphicFramePr>
          <p:cNvPr id="27" name="Content Placeholder 3"/>
          <p:cNvGraphicFramePr>
            <a:graphicFrameLocks noChangeAspect="1"/>
          </p:cNvGraphicFramePr>
          <p:nvPr>
            <p:extLst>
              <p:ext uri="{D42A27DB-BD31-4B8C-83A1-F6EECF244321}">
                <p14:modId xmlns:p14="http://schemas.microsoft.com/office/powerpoint/2010/main" val="3383254236"/>
              </p:ext>
            </p:extLst>
          </p:nvPr>
        </p:nvGraphicFramePr>
        <p:xfrm>
          <a:off x="1520295" y="1559987"/>
          <a:ext cx="8233305" cy="1193119"/>
        </p:xfrm>
        <a:graphic>
          <a:graphicData uri="http://schemas.openxmlformats.org/presentationml/2006/ole">
            <mc:AlternateContent xmlns:mc="http://schemas.openxmlformats.org/markup-compatibility/2006">
              <mc:Choice xmlns:v="urn:schemas-microsoft-com:vml" Requires="v">
                <p:oleObj spid="_x0000_s745181" name="Equation" r:id="rId10" imgW="3162300" imgH="457200" progId="Equation.DSMT4">
                  <p:embed/>
                </p:oleObj>
              </mc:Choice>
              <mc:Fallback>
                <p:oleObj name="Equation" r:id="rId10" imgW="3162300" imgH="457200" progId="Equation.DSMT4">
                  <p:embed/>
                  <p:pic>
                    <p:nvPicPr>
                      <p:cNvPr id="0" name=""/>
                      <p:cNvPicPr/>
                      <p:nvPr/>
                    </p:nvPicPr>
                    <p:blipFill>
                      <a:blip r:embed="rId11"/>
                      <a:stretch>
                        <a:fillRect/>
                      </a:stretch>
                    </p:blipFill>
                    <p:spPr>
                      <a:xfrm>
                        <a:off x="1520295" y="1559987"/>
                        <a:ext cx="8233305" cy="1193119"/>
                      </a:xfrm>
                      <a:prstGeom prst="rect">
                        <a:avLst/>
                      </a:prstGeom>
                    </p:spPr>
                  </p:pic>
                </p:oleObj>
              </mc:Fallback>
            </mc:AlternateContent>
          </a:graphicData>
        </a:graphic>
      </p:graphicFrame>
      <p:graphicFrame>
        <p:nvGraphicFramePr>
          <p:cNvPr id="28" name="Content Placeholder 3"/>
          <p:cNvGraphicFramePr>
            <a:graphicFrameLocks noChangeAspect="1"/>
          </p:cNvGraphicFramePr>
          <p:nvPr>
            <p:extLst>
              <p:ext uri="{D42A27DB-BD31-4B8C-83A1-F6EECF244321}">
                <p14:modId xmlns:p14="http://schemas.microsoft.com/office/powerpoint/2010/main" val="356303137"/>
              </p:ext>
            </p:extLst>
          </p:nvPr>
        </p:nvGraphicFramePr>
        <p:xfrm>
          <a:off x="3960813" y="2493433"/>
          <a:ext cx="1305454" cy="685627"/>
        </p:xfrm>
        <a:graphic>
          <a:graphicData uri="http://schemas.openxmlformats.org/presentationml/2006/ole">
            <mc:AlternateContent xmlns:mc="http://schemas.openxmlformats.org/markup-compatibility/2006">
              <mc:Choice xmlns:v="urn:schemas-microsoft-com:vml" Requires="v">
                <p:oleObj spid="_x0000_s745182" name="Equation" r:id="rId12" imgW="533400" imgH="279400" progId="Equation.DSMT4">
                  <p:embed/>
                </p:oleObj>
              </mc:Choice>
              <mc:Fallback>
                <p:oleObj name="Equation" r:id="rId12" imgW="533400" imgH="279400" progId="Equation.DSMT4">
                  <p:embed/>
                  <p:pic>
                    <p:nvPicPr>
                      <p:cNvPr id="0" name=""/>
                      <p:cNvPicPr/>
                      <p:nvPr/>
                    </p:nvPicPr>
                    <p:blipFill>
                      <a:blip r:embed="rId13"/>
                      <a:stretch>
                        <a:fillRect/>
                      </a:stretch>
                    </p:blipFill>
                    <p:spPr>
                      <a:xfrm>
                        <a:off x="3960813" y="2493433"/>
                        <a:ext cx="1305454" cy="685627"/>
                      </a:xfrm>
                      <a:prstGeom prst="rect">
                        <a:avLst/>
                      </a:prstGeom>
                    </p:spPr>
                  </p:pic>
                </p:oleObj>
              </mc:Fallback>
            </mc:AlternateContent>
          </a:graphicData>
        </a:graphic>
      </p:graphicFrame>
      <p:sp>
        <p:nvSpPr>
          <p:cNvPr id="29" name="TextBox 28"/>
          <p:cNvSpPr txBox="1"/>
          <p:nvPr/>
        </p:nvSpPr>
        <p:spPr>
          <a:xfrm>
            <a:off x="1456267" y="2472277"/>
            <a:ext cx="2607733" cy="830997"/>
          </a:xfrm>
          <a:prstGeom prst="rect">
            <a:avLst/>
          </a:prstGeom>
          <a:noFill/>
        </p:spPr>
        <p:txBody>
          <a:bodyPr wrap="square" rtlCol="0">
            <a:spAutoFit/>
          </a:bodyPr>
          <a:lstStyle/>
          <a:p>
            <a:pPr algn="ctr"/>
            <a:r>
              <a:rPr lang="en-US" sz="2400" dirty="0" smtClean="0">
                <a:latin typeface="Times"/>
                <a:cs typeface="Times"/>
              </a:rPr>
              <a:t>Variance of prediction error</a:t>
            </a:r>
            <a:endParaRPr lang="en-US" sz="2400" dirty="0">
              <a:latin typeface="Times"/>
              <a:cs typeface="Times"/>
            </a:endParaRPr>
          </a:p>
        </p:txBody>
      </p:sp>
      <p:graphicFrame>
        <p:nvGraphicFramePr>
          <p:cNvPr id="30" name="Content Placeholder 3"/>
          <p:cNvGraphicFramePr>
            <a:graphicFrameLocks noChangeAspect="1"/>
          </p:cNvGraphicFramePr>
          <p:nvPr>
            <p:extLst>
              <p:ext uri="{D42A27DB-BD31-4B8C-83A1-F6EECF244321}">
                <p14:modId xmlns:p14="http://schemas.microsoft.com/office/powerpoint/2010/main" val="3613573430"/>
              </p:ext>
            </p:extLst>
          </p:nvPr>
        </p:nvGraphicFramePr>
        <p:xfrm>
          <a:off x="5416550" y="2647950"/>
          <a:ext cx="3384550" cy="825500"/>
        </p:xfrm>
        <a:graphic>
          <a:graphicData uri="http://schemas.openxmlformats.org/presentationml/2006/ole">
            <mc:AlternateContent xmlns:mc="http://schemas.openxmlformats.org/markup-compatibility/2006">
              <mc:Choice xmlns:v="urn:schemas-microsoft-com:vml" Requires="v">
                <p:oleObj spid="_x0000_s745183" name="Equation" r:id="rId14" imgW="1460500" imgH="355600" progId="Equation.DSMT4">
                  <p:embed/>
                </p:oleObj>
              </mc:Choice>
              <mc:Fallback>
                <p:oleObj name="Equation" r:id="rId14" imgW="1460500" imgH="355600" progId="Equation.DSMT4">
                  <p:embed/>
                  <p:pic>
                    <p:nvPicPr>
                      <p:cNvPr id="0" name=""/>
                      <p:cNvPicPr/>
                      <p:nvPr/>
                    </p:nvPicPr>
                    <p:blipFill>
                      <a:blip r:embed="rId15"/>
                      <a:stretch>
                        <a:fillRect/>
                      </a:stretch>
                    </p:blipFill>
                    <p:spPr>
                      <a:xfrm>
                        <a:off x="5416550" y="2647950"/>
                        <a:ext cx="3384550" cy="825500"/>
                      </a:xfrm>
                      <a:prstGeom prst="rect">
                        <a:avLst/>
                      </a:prstGeom>
                    </p:spPr>
                  </p:pic>
                </p:oleObj>
              </mc:Fallback>
            </mc:AlternateContent>
          </a:graphicData>
        </a:graphic>
      </p:graphicFrame>
      <p:sp>
        <p:nvSpPr>
          <p:cNvPr id="5" name="TextBox 4"/>
          <p:cNvSpPr txBox="1"/>
          <p:nvPr/>
        </p:nvSpPr>
        <p:spPr>
          <a:xfrm>
            <a:off x="220133" y="3640666"/>
            <a:ext cx="9401131" cy="584776"/>
          </a:xfrm>
          <a:prstGeom prst="rect">
            <a:avLst/>
          </a:prstGeom>
          <a:noFill/>
        </p:spPr>
        <p:txBody>
          <a:bodyPr wrap="none" rtlCol="0">
            <a:spAutoFit/>
          </a:bodyPr>
          <a:lstStyle/>
          <a:p>
            <a:r>
              <a:rPr lang="en-US" sz="3200" dirty="0" smtClean="0">
                <a:latin typeface="Segoe"/>
                <a:cs typeface="Segoe"/>
              </a:rPr>
              <a:t>Remove the mean and substitute the red equation:</a:t>
            </a:r>
            <a:endParaRPr lang="en-US" sz="3200" dirty="0">
              <a:latin typeface="Segoe"/>
              <a:cs typeface="Segoe"/>
            </a:endParaRPr>
          </a:p>
        </p:txBody>
      </p:sp>
      <p:graphicFrame>
        <p:nvGraphicFramePr>
          <p:cNvPr id="31" name="Content Placeholder 3"/>
          <p:cNvGraphicFramePr>
            <a:graphicFrameLocks noChangeAspect="1"/>
          </p:cNvGraphicFramePr>
          <p:nvPr>
            <p:extLst>
              <p:ext uri="{D42A27DB-BD31-4B8C-83A1-F6EECF244321}">
                <p14:modId xmlns:p14="http://schemas.microsoft.com/office/powerpoint/2010/main" val="3075110062"/>
              </p:ext>
            </p:extLst>
          </p:nvPr>
        </p:nvGraphicFramePr>
        <p:xfrm>
          <a:off x="3605213" y="5287431"/>
          <a:ext cx="1305454" cy="685627"/>
        </p:xfrm>
        <a:graphic>
          <a:graphicData uri="http://schemas.openxmlformats.org/presentationml/2006/ole">
            <mc:AlternateContent xmlns:mc="http://schemas.openxmlformats.org/markup-compatibility/2006">
              <mc:Choice xmlns:v="urn:schemas-microsoft-com:vml" Requires="v">
                <p:oleObj spid="_x0000_s745184" name="Equation" r:id="rId16" imgW="533400" imgH="279400" progId="Equation.DSMT4">
                  <p:embed/>
                </p:oleObj>
              </mc:Choice>
              <mc:Fallback>
                <p:oleObj name="Equation" r:id="rId16" imgW="533400" imgH="279400" progId="Equation.DSMT4">
                  <p:embed/>
                  <p:pic>
                    <p:nvPicPr>
                      <p:cNvPr id="0" name=""/>
                      <p:cNvPicPr/>
                      <p:nvPr/>
                    </p:nvPicPr>
                    <p:blipFill>
                      <a:blip r:embed="rId13"/>
                      <a:stretch>
                        <a:fillRect/>
                      </a:stretch>
                    </p:blipFill>
                    <p:spPr>
                      <a:xfrm>
                        <a:off x="3605213" y="5287431"/>
                        <a:ext cx="1305454" cy="685627"/>
                      </a:xfrm>
                      <a:prstGeom prst="rect">
                        <a:avLst/>
                      </a:prstGeom>
                    </p:spPr>
                  </p:pic>
                </p:oleObj>
              </mc:Fallback>
            </mc:AlternateContent>
          </a:graphicData>
        </a:graphic>
      </p:graphicFrame>
      <p:sp>
        <p:nvSpPr>
          <p:cNvPr id="32" name="TextBox 31"/>
          <p:cNvSpPr txBox="1"/>
          <p:nvPr/>
        </p:nvSpPr>
        <p:spPr>
          <a:xfrm>
            <a:off x="1100667" y="5266275"/>
            <a:ext cx="2607733" cy="830997"/>
          </a:xfrm>
          <a:prstGeom prst="rect">
            <a:avLst/>
          </a:prstGeom>
          <a:noFill/>
        </p:spPr>
        <p:txBody>
          <a:bodyPr wrap="square" rtlCol="0">
            <a:spAutoFit/>
          </a:bodyPr>
          <a:lstStyle/>
          <a:p>
            <a:pPr algn="ctr"/>
            <a:r>
              <a:rPr lang="en-US" sz="2400" dirty="0" smtClean="0">
                <a:latin typeface="Times"/>
                <a:cs typeface="Times"/>
              </a:rPr>
              <a:t>Variance of prediction error</a:t>
            </a:r>
            <a:endParaRPr lang="en-US" sz="2400" dirty="0">
              <a:latin typeface="Times"/>
              <a:cs typeface="Times"/>
            </a:endParaRPr>
          </a:p>
        </p:txBody>
      </p:sp>
    </p:spTree>
    <p:extLst>
      <p:ext uri="{BB962C8B-B14F-4D97-AF65-F5344CB8AC3E}">
        <p14:creationId xmlns:p14="http://schemas.microsoft.com/office/powerpoint/2010/main" val="20267804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5" grpId="0"/>
      <p:bldP spid="32"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Kriging</a:t>
            </a:r>
            <a:r>
              <a:rPr lang="en-US" dirty="0"/>
              <a:t>/Gaussian Processes/Spatial Regression</a:t>
            </a:r>
            <a:br>
              <a:rPr lang="en-US" dirty="0"/>
            </a:br>
            <a:endParaRPr lang="en-US" dirty="0"/>
          </a:p>
        </p:txBody>
      </p:sp>
      <p:sp>
        <p:nvSpPr>
          <p:cNvPr id="3" name="Content Placeholder 2"/>
          <p:cNvSpPr>
            <a:spLocks noGrp="1"/>
          </p:cNvSpPr>
          <p:nvPr>
            <p:ph sz="quarter" idx="10"/>
          </p:nvPr>
        </p:nvSpPr>
        <p:spPr/>
        <p:txBody>
          <a:bodyPr/>
          <a:lstStyle/>
          <a:p>
            <a:r>
              <a:rPr lang="en-US" dirty="0" smtClean="0"/>
              <a:t>Maximum likelihood interpretation: leads to the same math.</a:t>
            </a:r>
            <a:endParaRPr lang="en-US" dirty="0"/>
          </a:p>
        </p:txBody>
      </p:sp>
      <p:graphicFrame>
        <p:nvGraphicFramePr>
          <p:cNvPr id="5" name="Content Placeholder 3"/>
          <p:cNvGraphicFramePr>
            <a:graphicFrameLocks noChangeAspect="1"/>
          </p:cNvGraphicFramePr>
          <p:nvPr>
            <p:extLst>
              <p:ext uri="{D42A27DB-BD31-4B8C-83A1-F6EECF244321}">
                <p14:modId xmlns:p14="http://schemas.microsoft.com/office/powerpoint/2010/main" val="1688205328"/>
              </p:ext>
            </p:extLst>
          </p:nvPr>
        </p:nvGraphicFramePr>
        <p:xfrm>
          <a:off x="1719263" y="2263775"/>
          <a:ext cx="8639175" cy="2087563"/>
        </p:xfrm>
        <a:graphic>
          <a:graphicData uri="http://schemas.openxmlformats.org/presentationml/2006/ole">
            <mc:AlternateContent xmlns:mc="http://schemas.openxmlformats.org/markup-compatibility/2006">
              <mc:Choice xmlns:v="urn:schemas-microsoft-com:vml" Requires="v">
                <p:oleObj spid="_x0000_s739447" name="Equation" r:id="rId4" imgW="4368800" imgH="1054100" progId="Equation.DSMT4">
                  <p:embed/>
                </p:oleObj>
              </mc:Choice>
              <mc:Fallback>
                <p:oleObj name="Equation" r:id="rId4" imgW="4368800" imgH="1054100" progId="Equation.DSMT4">
                  <p:embed/>
                  <p:pic>
                    <p:nvPicPr>
                      <p:cNvPr id="0" name=""/>
                      <p:cNvPicPr/>
                      <p:nvPr/>
                    </p:nvPicPr>
                    <p:blipFill>
                      <a:blip r:embed="rId5"/>
                      <a:stretch>
                        <a:fillRect/>
                      </a:stretch>
                    </p:blipFill>
                    <p:spPr>
                      <a:xfrm>
                        <a:off x="1719263" y="2263775"/>
                        <a:ext cx="8639175" cy="2087563"/>
                      </a:xfrm>
                      <a:prstGeom prst="rect">
                        <a:avLst/>
                      </a:prstGeom>
                    </p:spPr>
                  </p:pic>
                </p:oleObj>
              </mc:Fallback>
            </mc:AlternateContent>
          </a:graphicData>
        </a:graphic>
      </p:graphicFrame>
      <p:sp>
        <p:nvSpPr>
          <p:cNvPr id="6" name="Rectangle 5"/>
          <p:cNvSpPr/>
          <p:nvPr/>
        </p:nvSpPr>
        <p:spPr>
          <a:xfrm>
            <a:off x="3572933" y="2404533"/>
            <a:ext cx="5367867" cy="1371600"/>
          </a:xfrm>
          <a:prstGeom prst="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589867" y="3826932"/>
            <a:ext cx="5367867" cy="474133"/>
          </a:xfrm>
          <a:prstGeom prst="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8957734" y="2404533"/>
            <a:ext cx="1185334" cy="1380068"/>
          </a:xfrm>
          <a:prstGeom prst="rect">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0625852"/>
      </p:ext>
    </p:extLst>
  </p:cSld>
  <p:clrMapOvr>
    <a:masterClrMapping/>
  </p:clrMapOvr>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Kriging</a:t>
            </a:r>
            <a:r>
              <a:rPr lang="en-US" dirty="0"/>
              <a:t>/Gaussian Processes/Spatial Regression</a:t>
            </a:r>
            <a:br>
              <a:rPr lang="en-US" dirty="0"/>
            </a:br>
            <a:endParaRPr lang="en-US" dirty="0"/>
          </a:p>
        </p:txBody>
      </p:sp>
      <p:sp>
        <p:nvSpPr>
          <p:cNvPr id="3" name="Content Placeholder 2"/>
          <p:cNvSpPr>
            <a:spLocks noGrp="1"/>
          </p:cNvSpPr>
          <p:nvPr>
            <p:ph sz="quarter" idx="10"/>
          </p:nvPr>
        </p:nvSpPr>
        <p:spPr/>
        <p:txBody>
          <a:bodyPr/>
          <a:lstStyle/>
          <a:p>
            <a:r>
              <a:rPr lang="en-US" dirty="0" smtClean="0"/>
              <a:t>Maximum likelihood interpretation: leads to the same math.</a:t>
            </a:r>
            <a:endParaRPr lang="en-US" dirty="0"/>
          </a:p>
        </p:txBody>
      </p:sp>
      <p:graphicFrame>
        <p:nvGraphicFramePr>
          <p:cNvPr id="5" name="Content Placeholder 3"/>
          <p:cNvGraphicFramePr>
            <a:graphicFrameLocks noChangeAspect="1"/>
          </p:cNvGraphicFramePr>
          <p:nvPr>
            <p:extLst>
              <p:ext uri="{D42A27DB-BD31-4B8C-83A1-F6EECF244321}">
                <p14:modId xmlns:p14="http://schemas.microsoft.com/office/powerpoint/2010/main" val="2596007660"/>
              </p:ext>
            </p:extLst>
          </p:nvPr>
        </p:nvGraphicFramePr>
        <p:xfrm>
          <a:off x="1719263" y="2263775"/>
          <a:ext cx="8639175" cy="2087563"/>
        </p:xfrm>
        <a:graphic>
          <a:graphicData uri="http://schemas.openxmlformats.org/presentationml/2006/ole">
            <mc:AlternateContent xmlns:mc="http://schemas.openxmlformats.org/markup-compatibility/2006">
              <mc:Choice xmlns:v="urn:schemas-microsoft-com:vml" Requires="v">
                <p:oleObj spid="_x0000_s742950" name="Equation" r:id="rId4" imgW="4368800" imgH="1054100" progId="Equation.DSMT4">
                  <p:embed/>
                </p:oleObj>
              </mc:Choice>
              <mc:Fallback>
                <p:oleObj name="Equation" r:id="rId4" imgW="4368800" imgH="1054100" progId="Equation.DSMT4">
                  <p:embed/>
                  <p:pic>
                    <p:nvPicPr>
                      <p:cNvPr id="0" name=""/>
                      <p:cNvPicPr/>
                      <p:nvPr/>
                    </p:nvPicPr>
                    <p:blipFill>
                      <a:blip r:embed="rId5"/>
                      <a:stretch>
                        <a:fillRect/>
                      </a:stretch>
                    </p:blipFill>
                    <p:spPr>
                      <a:xfrm>
                        <a:off x="1719263" y="2263775"/>
                        <a:ext cx="8639175" cy="2087563"/>
                      </a:xfrm>
                      <a:prstGeom prst="rect">
                        <a:avLst/>
                      </a:prstGeom>
                    </p:spPr>
                  </p:pic>
                </p:oleObj>
              </mc:Fallback>
            </mc:AlternateContent>
          </a:graphicData>
        </a:graphic>
      </p:graphicFrame>
      <p:sp>
        <p:nvSpPr>
          <p:cNvPr id="6" name="Rectangle 5"/>
          <p:cNvSpPr/>
          <p:nvPr/>
        </p:nvSpPr>
        <p:spPr>
          <a:xfrm>
            <a:off x="3572933" y="2404533"/>
            <a:ext cx="5367867" cy="1371600"/>
          </a:xfrm>
          <a:prstGeom prst="rect">
            <a:avLst/>
          </a:prstGeom>
          <a:solidFill>
            <a:srgbClr val="FFFF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589867" y="3826932"/>
            <a:ext cx="5367867" cy="474133"/>
          </a:xfrm>
          <a:prstGeom prst="rect">
            <a:avLst/>
          </a:prstGeom>
          <a:solidFill>
            <a:srgbClr val="FFFF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8974667" y="2404533"/>
            <a:ext cx="1049866" cy="1380068"/>
          </a:xfrm>
          <a:prstGeom prst="rect">
            <a:avLst/>
          </a:prstGeom>
          <a:solidFill>
            <a:srgbClr val="FFFF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1" name="Content Placeholder 3"/>
          <p:cNvGraphicFramePr>
            <a:graphicFrameLocks noChangeAspect="1"/>
          </p:cNvGraphicFramePr>
          <p:nvPr>
            <p:extLst>
              <p:ext uri="{D42A27DB-BD31-4B8C-83A1-F6EECF244321}">
                <p14:modId xmlns:p14="http://schemas.microsoft.com/office/powerpoint/2010/main" val="2138084541"/>
              </p:ext>
            </p:extLst>
          </p:nvPr>
        </p:nvGraphicFramePr>
        <p:xfrm>
          <a:off x="5342996" y="2701924"/>
          <a:ext cx="1474787" cy="539750"/>
        </p:xfrm>
        <a:graphic>
          <a:graphicData uri="http://schemas.openxmlformats.org/presentationml/2006/ole">
            <mc:AlternateContent xmlns:mc="http://schemas.openxmlformats.org/markup-compatibility/2006">
              <mc:Choice xmlns:v="urn:schemas-microsoft-com:vml" Requires="v">
                <p:oleObj spid="_x0000_s742951" name="Equation" r:id="rId6" imgW="520700" imgH="190500" progId="Equation.DSMT4">
                  <p:embed/>
                </p:oleObj>
              </mc:Choice>
              <mc:Fallback>
                <p:oleObj name="Equation" r:id="rId6" imgW="520700" imgH="190500" progId="Equation.DSMT4">
                  <p:embed/>
                  <p:pic>
                    <p:nvPicPr>
                      <p:cNvPr id="0" name=""/>
                      <p:cNvPicPr/>
                      <p:nvPr/>
                    </p:nvPicPr>
                    <p:blipFill>
                      <a:blip r:embed="rId7"/>
                      <a:stretch>
                        <a:fillRect/>
                      </a:stretch>
                    </p:blipFill>
                    <p:spPr>
                      <a:xfrm>
                        <a:off x="5342996" y="2701924"/>
                        <a:ext cx="1474787" cy="539750"/>
                      </a:xfrm>
                      <a:prstGeom prst="rect">
                        <a:avLst/>
                      </a:prstGeom>
                    </p:spPr>
                  </p:pic>
                </p:oleObj>
              </mc:Fallback>
            </mc:AlternateContent>
          </a:graphicData>
        </a:graphic>
      </p:graphicFrame>
      <p:graphicFrame>
        <p:nvGraphicFramePr>
          <p:cNvPr id="12" name="Content Placeholder 3"/>
          <p:cNvGraphicFramePr>
            <a:graphicFrameLocks noChangeAspect="1"/>
          </p:cNvGraphicFramePr>
          <p:nvPr>
            <p:extLst>
              <p:ext uri="{D42A27DB-BD31-4B8C-83A1-F6EECF244321}">
                <p14:modId xmlns:p14="http://schemas.microsoft.com/office/powerpoint/2010/main" val="1163572036"/>
              </p:ext>
            </p:extLst>
          </p:nvPr>
        </p:nvGraphicFramePr>
        <p:xfrm>
          <a:off x="5355167" y="3748616"/>
          <a:ext cx="611188" cy="539750"/>
        </p:xfrm>
        <a:graphic>
          <a:graphicData uri="http://schemas.openxmlformats.org/presentationml/2006/ole">
            <mc:AlternateContent xmlns:mc="http://schemas.openxmlformats.org/markup-compatibility/2006">
              <mc:Choice xmlns:v="urn:schemas-microsoft-com:vml" Requires="v">
                <p:oleObj spid="_x0000_s742952" name="Equation" r:id="rId8" imgW="215900" imgH="190500" progId="Equation.DSMT4">
                  <p:embed/>
                </p:oleObj>
              </mc:Choice>
              <mc:Fallback>
                <p:oleObj name="Equation" r:id="rId8" imgW="215900" imgH="190500" progId="Equation.DSMT4">
                  <p:embed/>
                  <p:pic>
                    <p:nvPicPr>
                      <p:cNvPr id="0" name=""/>
                      <p:cNvPicPr/>
                      <p:nvPr/>
                    </p:nvPicPr>
                    <p:blipFill>
                      <a:blip r:embed="rId9"/>
                      <a:stretch>
                        <a:fillRect/>
                      </a:stretch>
                    </p:blipFill>
                    <p:spPr>
                      <a:xfrm>
                        <a:off x="5355167" y="3748616"/>
                        <a:ext cx="611188" cy="539750"/>
                      </a:xfrm>
                      <a:prstGeom prst="rect">
                        <a:avLst/>
                      </a:prstGeom>
                    </p:spPr>
                  </p:pic>
                </p:oleObj>
              </mc:Fallback>
            </mc:AlternateContent>
          </a:graphicData>
        </a:graphic>
      </p:graphicFrame>
      <p:sp>
        <p:nvSpPr>
          <p:cNvPr id="13" name="Rectangle 12"/>
          <p:cNvSpPr/>
          <p:nvPr/>
        </p:nvSpPr>
        <p:spPr>
          <a:xfrm>
            <a:off x="1896531" y="2489200"/>
            <a:ext cx="592667" cy="1253066"/>
          </a:xfrm>
          <a:prstGeom prst="rect">
            <a:avLst/>
          </a:prstGeom>
          <a:solidFill>
            <a:srgbClr val="FFFF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4" name="Content Placeholder 3"/>
          <p:cNvGraphicFramePr>
            <a:graphicFrameLocks noChangeAspect="1"/>
          </p:cNvGraphicFramePr>
          <p:nvPr>
            <p:extLst>
              <p:ext uri="{D42A27DB-BD31-4B8C-83A1-F6EECF244321}">
                <p14:modId xmlns:p14="http://schemas.microsoft.com/office/powerpoint/2010/main" val="2096131154"/>
              </p:ext>
            </p:extLst>
          </p:nvPr>
        </p:nvGraphicFramePr>
        <p:xfrm>
          <a:off x="1874838" y="2714097"/>
          <a:ext cx="1368425" cy="649287"/>
        </p:xfrm>
        <a:graphic>
          <a:graphicData uri="http://schemas.openxmlformats.org/presentationml/2006/ole">
            <mc:AlternateContent xmlns:mc="http://schemas.openxmlformats.org/markup-compatibility/2006">
              <mc:Choice xmlns:v="urn:schemas-microsoft-com:vml" Requires="v">
                <p:oleObj spid="_x0000_s742953" name="Equation" r:id="rId10" imgW="482600" imgH="228600" progId="Equation.DSMT4">
                  <p:embed/>
                </p:oleObj>
              </mc:Choice>
              <mc:Fallback>
                <p:oleObj name="Equation" r:id="rId10" imgW="482600" imgH="228600" progId="Equation.DSMT4">
                  <p:embed/>
                  <p:pic>
                    <p:nvPicPr>
                      <p:cNvPr id="0" name=""/>
                      <p:cNvPicPr/>
                      <p:nvPr/>
                    </p:nvPicPr>
                    <p:blipFill>
                      <a:blip r:embed="rId11"/>
                      <a:stretch>
                        <a:fillRect/>
                      </a:stretch>
                    </p:blipFill>
                    <p:spPr>
                      <a:xfrm>
                        <a:off x="1874838" y="2714097"/>
                        <a:ext cx="1368425" cy="649287"/>
                      </a:xfrm>
                      <a:prstGeom prst="rect">
                        <a:avLst/>
                      </a:prstGeom>
                    </p:spPr>
                  </p:pic>
                </p:oleObj>
              </mc:Fallback>
            </mc:AlternateContent>
          </a:graphicData>
        </a:graphic>
      </p:graphicFrame>
      <p:graphicFrame>
        <p:nvGraphicFramePr>
          <p:cNvPr id="15" name="Content Placeholder 3"/>
          <p:cNvGraphicFramePr>
            <a:graphicFrameLocks noChangeAspect="1"/>
          </p:cNvGraphicFramePr>
          <p:nvPr>
            <p:extLst>
              <p:ext uri="{D42A27DB-BD31-4B8C-83A1-F6EECF244321}">
                <p14:modId xmlns:p14="http://schemas.microsoft.com/office/powerpoint/2010/main" val="909150881"/>
              </p:ext>
            </p:extLst>
          </p:nvPr>
        </p:nvGraphicFramePr>
        <p:xfrm>
          <a:off x="9228138" y="2868613"/>
          <a:ext cx="790575" cy="539750"/>
        </p:xfrm>
        <a:graphic>
          <a:graphicData uri="http://schemas.openxmlformats.org/presentationml/2006/ole">
            <mc:AlternateContent xmlns:mc="http://schemas.openxmlformats.org/markup-compatibility/2006">
              <mc:Choice xmlns:v="urn:schemas-microsoft-com:vml" Requires="v">
                <p:oleObj spid="_x0000_s742954" name="Equation" r:id="rId12" imgW="279400" imgH="190500" progId="Equation.DSMT4">
                  <p:embed/>
                </p:oleObj>
              </mc:Choice>
              <mc:Fallback>
                <p:oleObj name="Equation" r:id="rId12" imgW="279400" imgH="190500" progId="Equation.DSMT4">
                  <p:embed/>
                  <p:pic>
                    <p:nvPicPr>
                      <p:cNvPr id="0" name=""/>
                      <p:cNvPicPr/>
                      <p:nvPr/>
                    </p:nvPicPr>
                    <p:blipFill>
                      <a:blip r:embed="rId13"/>
                      <a:stretch>
                        <a:fillRect/>
                      </a:stretch>
                    </p:blipFill>
                    <p:spPr>
                      <a:xfrm>
                        <a:off x="9228138" y="2868613"/>
                        <a:ext cx="790575" cy="539750"/>
                      </a:xfrm>
                      <a:prstGeom prst="rect">
                        <a:avLst/>
                      </a:prstGeom>
                    </p:spPr>
                  </p:pic>
                </p:oleObj>
              </mc:Fallback>
            </mc:AlternateContent>
          </a:graphicData>
        </a:graphic>
      </p:graphicFrame>
    </p:spTree>
    <p:extLst>
      <p:ext uri="{BB962C8B-B14F-4D97-AF65-F5344CB8AC3E}">
        <p14:creationId xmlns:p14="http://schemas.microsoft.com/office/powerpoint/2010/main" val="869977306"/>
      </p:ext>
    </p:extLst>
  </p:cSld>
  <p:clrMapOvr>
    <a:masterClrMapping/>
  </p:clrMapOvr>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Kriging</a:t>
            </a:r>
            <a:r>
              <a:rPr lang="en-US" dirty="0"/>
              <a:t>/Gaussian Processes/Spatial Regression</a:t>
            </a:r>
            <a:br>
              <a:rPr lang="en-US" dirty="0"/>
            </a:br>
            <a:endParaRPr lang="en-US" dirty="0"/>
          </a:p>
        </p:txBody>
      </p:sp>
      <p:sp>
        <p:nvSpPr>
          <p:cNvPr id="3" name="Content Placeholder 2"/>
          <p:cNvSpPr>
            <a:spLocks noGrp="1"/>
          </p:cNvSpPr>
          <p:nvPr>
            <p:ph sz="quarter" idx="10"/>
          </p:nvPr>
        </p:nvSpPr>
        <p:spPr/>
        <p:txBody>
          <a:bodyPr/>
          <a:lstStyle/>
          <a:p>
            <a:r>
              <a:rPr lang="en-US" dirty="0" smtClean="0"/>
              <a:t>Maximum likelihood interpretation: leads to the same math.</a:t>
            </a:r>
            <a:endParaRPr lang="en-US" dirty="0"/>
          </a:p>
        </p:txBody>
      </p:sp>
      <p:graphicFrame>
        <p:nvGraphicFramePr>
          <p:cNvPr id="5" name="Content Placeholder 3"/>
          <p:cNvGraphicFramePr>
            <a:graphicFrameLocks noChangeAspect="1"/>
          </p:cNvGraphicFramePr>
          <p:nvPr>
            <p:extLst>
              <p:ext uri="{D42A27DB-BD31-4B8C-83A1-F6EECF244321}">
                <p14:modId xmlns:p14="http://schemas.microsoft.com/office/powerpoint/2010/main" val="3863285427"/>
              </p:ext>
            </p:extLst>
          </p:nvPr>
        </p:nvGraphicFramePr>
        <p:xfrm>
          <a:off x="1719263" y="2263775"/>
          <a:ext cx="8639175" cy="2087563"/>
        </p:xfrm>
        <a:graphic>
          <a:graphicData uri="http://schemas.openxmlformats.org/presentationml/2006/ole">
            <mc:AlternateContent xmlns:mc="http://schemas.openxmlformats.org/markup-compatibility/2006">
              <mc:Choice xmlns:v="urn:schemas-microsoft-com:vml" Requires="v">
                <p:oleObj spid="_x0000_s744286" name="Equation" r:id="rId4" imgW="4368800" imgH="1054100" progId="Equation.DSMT4">
                  <p:embed/>
                </p:oleObj>
              </mc:Choice>
              <mc:Fallback>
                <p:oleObj name="Equation" r:id="rId4" imgW="4368800" imgH="1054100" progId="Equation.DSMT4">
                  <p:embed/>
                  <p:pic>
                    <p:nvPicPr>
                      <p:cNvPr id="0" name=""/>
                      <p:cNvPicPr/>
                      <p:nvPr/>
                    </p:nvPicPr>
                    <p:blipFill>
                      <a:blip r:embed="rId5"/>
                      <a:stretch>
                        <a:fillRect/>
                      </a:stretch>
                    </p:blipFill>
                    <p:spPr>
                      <a:xfrm>
                        <a:off x="1719263" y="2263775"/>
                        <a:ext cx="8639175" cy="2087563"/>
                      </a:xfrm>
                      <a:prstGeom prst="rect">
                        <a:avLst/>
                      </a:prstGeom>
                    </p:spPr>
                  </p:pic>
                </p:oleObj>
              </mc:Fallback>
            </mc:AlternateContent>
          </a:graphicData>
        </a:graphic>
      </p:graphicFrame>
      <p:sp>
        <p:nvSpPr>
          <p:cNvPr id="6" name="Rectangle 5"/>
          <p:cNvSpPr/>
          <p:nvPr/>
        </p:nvSpPr>
        <p:spPr>
          <a:xfrm>
            <a:off x="3572933" y="2404533"/>
            <a:ext cx="5367867" cy="1371600"/>
          </a:xfrm>
          <a:prstGeom prst="rect">
            <a:avLst/>
          </a:prstGeom>
          <a:solidFill>
            <a:srgbClr val="FFFF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589867" y="3826932"/>
            <a:ext cx="5367867" cy="474133"/>
          </a:xfrm>
          <a:prstGeom prst="rect">
            <a:avLst/>
          </a:prstGeom>
          <a:solidFill>
            <a:srgbClr val="FFFF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8957734" y="2404533"/>
            <a:ext cx="1185334" cy="1380068"/>
          </a:xfrm>
          <a:prstGeom prst="rect">
            <a:avLst/>
          </a:prstGeom>
          <a:solidFill>
            <a:srgbClr val="FFFF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9" name="Content Placeholder 3"/>
          <p:cNvGraphicFramePr>
            <a:graphicFrameLocks noChangeAspect="1"/>
          </p:cNvGraphicFramePr>
          <p:nvPr>
            <p:extLst>
              <p:ext uri="{D42A27DB-BD31-4B8C-83A1-F6EECF244321}">
                <p14:modId xmlns:p14="http://schemas.microsoft.com/office/powerpoint/2010/main" val="3177112965"/>
              </p:ext>
            </p:extLst>
          </p:nvPr>
        </p:nvGraphicFramePr>
        <p:xfrm>
          <a:off x="9228138" y="2868613"/>
          <a:ext cx="790575" cy="539750"/>
        </p:xfrm>
        <a:graphic>
          <a:graphicData uri="http://schemas.openxmlformats.org/presentationml/2006/ole">
            <mc:AlternateContent xmlns:mc="http://schemas.openxmlformats.org/markup-compatibility/2006">
              <mc:Choice xmlns:v="urn:schemas-microsoft-com:vml" Requires="v">
                <p:oleObj spid="_x0000_s744287" name="Equation" r:id="rId6" imgW="279400" imgH="190500" progId="Equation.DSMT4">
                  <p:embed/>
                </p:oleObj>
              </mc:Choice>
              <mc:Fallback>
                <p:oleObj name="Equation" r:id="rId6" imgW="279400" imgH="190500" progId="Equation.DSMT4">
                  <p:embed/>
                  <p:pic>
                    <p:nvPicPr>
                      <p:cNvPr id="0" name=""/>
                      <p:cNvPicPr/>
                      <p:nvPr/>
                    </p:nvPicPr>
                    <p:blipFill>
                      <a:blip r:embed="rId7"/>
                      <a:stretch>
                        <a:fillRect/>
                      </a:stretch>
                    </p:blipFill>
                    <p:spPr>
                      <a:xfrm>
                        <a:off x="9228138" y="2868613"/>
                        <a:ext cx="790575" cy="539750"/>
                      </a:xfrm>
                      <a:prstGeom prst="rect">
                        <a:avLst/>
                      </a:prstGeom>
                    </p:spPr>
                  </p:pic>
                </p:oleObj>
              </mc:Fallback>
            </mc:AlternateContent>
          </a:graphicData>
        </a:graphic>
      </p:graphicFrame>
      <p:graphicFrame>
        <p:nvGraphicFramePr>
          <p:cNvPr id="11" name="Content Placeholder 3"/>
          <p:cNvGraphicFramePr>
            <a:graphicFrameLocks noChangeAspect="1"/>
          </p:cNvGraphicFramePr>
          <p:nvPr>
            <p:extLst>
              <p:ext uri="{D42A27DB-BD31-4B8C-83A1-F6EECF244321}">
                <p14:modId xmlns:p14="http://schemas.microsoft.com/office/powerpoint/2010/main" val="3331465326"/>
              </p:ext>
            </p:extLst>
          </p:nvPr>
        </p:nvGraphicFramePr>
        <p:xfrm>
          <a:off x="5342996" y="2701924"/>
          <a:ext cx="1474787" cy="539750"/>
        </p:xfrm>
        <a:graphic>
          <a:graphicData uri="http://schemas.openxmlformats.org/presentationml/2006/ole">
            <mc:AlternateContent xmlns:mc="http://schemas.openxmlformats.org/markup-compatibility/2006">
              <mc:Choice xmlns:v="urn:schemas-microsoft-com:vml" Requires="v">
                <p:oleObj spid="_x0000_s744288" name="Equation" r:id="rId8" imgW="520700" imgH="190500" progId="Equation.DSMT4">
                  <p:embed/>
                </p:oleObj>
              </mc:Choice>
              <mc:Fallback>
                <p:oleObj name="Equation" r:id="rId8" imgW="520700" imgH="190500" progId="Equation.DSMT4">
                  <p:embed/>
                  <p:pic>
                    <p:nvPicPr>
                      <p:cNvPr id="0" name=""/>
                      <p:cNvPicPr/>
                      <p:nvPr/>
                    </p:nvPicPr>
                    <p:blipFill>
                      <a:blip r:embed="rId9"/>
                      <a:stretch>
                        <a:fillRect/>
                      </a:stretch>
                    </p:blipFill>
                    <p:spPr>
                      <a:xfrm>
                        <a:off x="5342996" y="2701924"/>
                        <a:ext cx="1474787" cy="539750"/>
                      </a:xfrm>
                      <a:prstGeom prst="rect">
                        <a:avLst/>
                      </a:prstGeom>
                    </p:spPr>
                  </p:pic>
                </p:oleObj>
              </mc:Fallback>
            </mc:AlternateContent>
          </a:graphicData>
        </a:graphic>
      </p:graphicFrame>
      <p:graphicFrame>
        <p:nvGraphicFramePr>
          <p:cNvPr id="12" name="Content Placeholder 3"/>
          <p:cNvGraphicFramePr>
            <a:graphicFrameLocks noChangeAspect="1"/>
          </p:cNvGraphicFramePr>
          <p:nvPr>
            <p:extLst>
              <p:ext uri="{D42A27DB-BD31-4B8C-83A1-F6EECF244321}">
                <p14:modId xmlns:p14="http://schemas.microsoft.com/office/powerpoint/2010/main" val="1304100176"/>
              </p:ext>
            </p:extLst>
          </p:nvPr>
        </p:nvGraphicFramePr>
        <p:xfrm>
          <a:off x="5355167" y="3748616"/>
          <a:ext cx="611188" cy="539750"/>
        </p:xfrm>
        <a:graphic>
          <a:graphicData uri="http://schemas.openxmlformats.org/presentationml/2006/ole">
            <mc:AlternateContent xmlns:mc="http://schemas.openxmlformats.org/markup-compatibility/2006">
              <mc:Choice xmlns:v="urn:schemas-microsoft-com:vml" Requires="v">
                <p:oleObj spid="_x0000_s744289" name="Equation" r:id="rId10" imgW="215900" imgH="190500" progId="Equation.DSMT4">
                  <p:embed/>
                </p:oleObj>
              </mc:Choice>
              <mc:Fallback>
                <p:oleObj name="Equation" r:id="rId10" imgW="215900" imgH="190500" progId="Equation.DSMT4">
                  <p:embed/>
                  <p:pic>
                    <p:nvPicPr>
                      <p:cNvPr id="0" name=""/>
                      <p:cNvPicPr/>
                      <p:nvPr/>
                    </p:nvPicPr>
                    <p:blipFill>
                      <a:blip r:embed="rId11"/>
                      <a:stretch>
                        <a:fillRect/>
                      </a:stretch>
                    </p:blipFill>
                    <p:spPr>
                      <a:xfrm>
                        <a:off x="5355167" y="3748616"/>
                        <a:ext cx="611188" cy="539750"/>
                      </a:xfrm>
                      <a:prstGeom prst="rect">
                        <a:avLst/>
                      </a:prstGeom>
                    </p:spPr>
                  </p:pic>
                </p:oleObj>
              </mc:Fallback>
            </mc:AlternateContent>
          </a:graphicData>
        </a:graphic>
      </p:graphicFrame>
      <p:graphicFrame>
        <p:nvGraphicFramePr>
          <p:cNvPr id="13" name="Content Placeholder 3"/>
          <p:cNvGraphicFramePr>
            <a:graphicFrameLocks noChangeAspect="1"/>
          </p:cNvGraphicFramePr>
          <p:nvPr>
            <p:extLst>
              <p:ext uri="{D42A27DB-BD31-4B8C-83A1-F6EECF244321}">
                <p14:modId xmlns:p14="http://schemas.microsoft.com/office/powerpoint/2010/main" val="1430501006"/>
              </p:ext>
            </p:extLst>
          </p:nvPr>
        </p:nvGraphicFramePr>
        <p:xfrm>
          <a:off x="32803" y="4584700"/>
          <a:ext cx="12128500" cy="660400"/>
        </p:xfrm>
        <a:graphic>
          <a:graphicData uri="http://schemas.openxmlformats.org/presentationml/2006/ole">
            <mc:AlternateContent xmlns:mc="http://schemas.openxmlformats.org/markup-compatibility/2006">
              <mc:Choice xmlns:v="urn:schemas-microsoft-com:vml" Requires="v">
                <p:oleObj spid="_x0000_s744290" name="Equation" r:id="rId12" imgW="4673600" imgH="254000" progId="Equation.DSMT4">
                  <p:embed/>
                </p:oleObj>
              </mc:Choice>
              <mc:Fallback>
                <p:oleObj name="Equation" r:id="rId12" imgW="4673600" imgH="254000" progId="Equation.DSMT4">
                  <p:embed/>
                  <p:pic>
                    <p:nvPicPr>
                      <p:cNvPr id="0" name=""/>
                      <p:cNvPicPr/>
                      <p:nvPr/>
                    </p:nvPicPr>
                    <p:blipFill>
                      <a:blip r:embed="rId13"/>
                      <a:stretch>
                        <a:fillRect/>
                      </a:stretch>
                    </p:blipFill>
                    <p:spPr>
                      <a:xfrm>
                        <a:off x="32803" y="4584700"/>
                        <a:ext cx="12128500" cy="660400"/>
                      </a:xfrm>
                      <a:prstGeom prst="rect">
                        <a:avLst/>
                      </a:prstGeom>
                    </p:spPr>
                  </p:pic>
                </p:oleObj>
              </mc:Fallback>
            </mc:AlternateContent>
          </a:graphicData>
        </a:graphic>
      </p:graphicFrame>
      <p:sp>
        <p:nvSpPr>
          <p:cNvPr id="16" name="Rectangle 15"/>
          <p:cNvSpPr/>
          <p:nvPr/>
        </p:nvSpPr>
        <p:spPr>
          <a:xfrm>
            <a:off x="1862667" y="2489199"/>
            <a:ext cx="592667" cy="1253066"/>
          </a:xfrm>
          <a:prstGeom prst="rect">
            <a:avLst/>
          </a:prstGeom>
          <a:solidFill>
            <a:srgbClr val="FFFF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5" name="Content Placeholder 3"/>
          <p:cNvGraphicFramePr>
            <a:graphicFrameLocks noChangeAspect="1"/>
          </p:cNvGraphicFramePr>
          <p:nvPr>
            <p:extLst>
              <p:ext uri="{D42A27DB-BD31-4B8C-83A1-F6EECF244321}">
                <p14:modId xmlns:p14="http://schemas.microsoft.com/office/powerpoint/2010/main" val="1030005137"/>
              </p:ext>
            </p:extLst>
          </p:nvPr>
        </p:nvGraphicFramePr>
        <p:xfrm>
          <a:off x="1942570" y="2697161"/>
          <a:ext cx="1368425" cy="649287"/>
        </p:xfrm>
        <a:graphic>
          <a:graphicData uri="http://schemas.openxmlformats.org/presentationml/2006/ole">
            <mc:AlternateContent xmlns:mc="http://schemas.openxmlformats.org/markup-compatibility/2006">
              <mc:Choice xmlns:v="urn:schemas-microsoft-com:vml" Requires="v">
                <p:oleObj spid="_x0000_s744291" name="Equation" r:id="rId14" imgW="482600" imgH="228600" progId="Equation.DSMT4">
                  <p:embed/>
                </p:oleObj>
              </mc:Choice>
              <mc:Fallback>
                <p:oleObj name="Equation" r:id="rId14" imgW="482600" imgH="228600" progId="Equation.DSMT4">
                  <p:embed/>
                  <p:pic>
                    <p:nvPicPr>
                      <p:cNvPr id="0" name=""/>
                      <p:cNvPicPr/>
                      <p:nvPr/>
                    </p:nvPicPr>
                    <p:blipFill>
                      <a:blip r:embed="rId15"/>
                      <a:stretch>
                        <a:fillRect/>
                      </a:stretch>
                    </p:blipFill>
                    <p:spPr>
                      <a:xfrm>
                        <a:off x="1942570" y="2697161"/>
                        <a:ext cx="1368425" cy="649287"/>
                      </a:xfrm>
                      <a:prstGeom prst="rect">
                        <a:avLst/>
                      </a:prstGeom>
                    </p:spPr>
                  </p:pic>
                </p:oleObj>
              </mc:Fallback>
            </mc:AlternateContent>
          </a:graphicData>
        </a:graphic>
      </p:graphicFrame>
      <p:graphicFrame>
        <p:nvGraphicFramePr>
          <p:cNvPr id="17" name="Content Placeholder 3"/>
          <p:cNvGraphicFramePr>
            <a:graphicFrameLocks noChangeAspect="1"/>
          </p:cNvGraphicFramePr>
          <p:nvPr>
            <p:extLst>
              <p:ext uri="{D42A27DB-BD31-4B8C-83A1-F6EECF244321}">
                <p14:modId xmlns:p14="http://schemas.microsoft.com/office/powerpoint/2010/main" val="1886609285"/>
              </p:ext>
            </p:extLst>
          </p:nvPr>
        </p:nvGraphicFramePr>
        <p:xfrm>
          <a:off x="1311275" y="5430838"/>
          <a:ext cx="9128125" cy="660400"/>
        </p:xfrm>
        <a:graphic>
          <a:graphicData uri="http://schemas.openxmlformats.org/presentationml/2006/ole">
            <mc:AlternateContent xmlns:mc="http://schemas.openxmlformats.org/markup-compatibility/2006">
              <mc:Choice xmlns:v="urn:schemas-microsoft-com:vml" Requires="v">
                <p:oleObj spid="_x0000_s744292" name="Equation" r:id="rId16" imgW="3517900" imgH="254000" progId="Equation.DSMT4">
                  <p:embed/>
                </p:oleObj>
              </mc:Choice>
              <mc:Fallback>
                <p:oleObj name="Equation" r:id="rId16" imgW="3517900" imgH="254000" progId="Equation.DSMT4">
                  <p:embed/>
                  <p:pic>
                    <p:nvPicPr>
                      <p:cNvPr id="0" name=""/>
                      <p:cNvPicPr/>
                      <p:nvPr/>
                    </p:nvPicPr>
                    <p:blipFill>
                      <a:blip r:embed="rId17"/>
                      <a:stretch>
                        <a:fillRect/>
                      </a:stretch>
                    </p:blipFill>
                    <p:spPr>
                      <a:xfrm>
                        <a:off x="1311275" y="5430838"/>
                        <a:ext cx="9128125" cy="660400"/>
                      </a:xfrm>
                      <a:prstGeom prst="rect">
                        <a:avLst/>
                      </a:prstGeom>
                    </p:spPr>
                  </p:pic>
                </p:oleObj>
              </mc:Fallback>
            </mc:AlternateContent>
          </a:graphicData>
        </a:graphic>
      </p:graphicFrame>
      <p:graphicFrame>
        <p:nvGraphicFramePr>
          <p:cNvPr id="18" name="Content Placeholder 3"/>
          <p:cNvGraphicFramePr>
            <a:graphicFrameLocks noChangeAspect="1"/>
          </p:cNvGraphicFramePr>
          <p:nvPr>
            <p:extLst>
              <p:ext uri="{D42A27DB-BD31-4B8C-83A1-F6EECF244321}">
                <p14:modId xmlns:p14="http://schemas.microsoft.com/office/powerpoint/2010/main" val="2176819588"/>
              </p:ext>
            </p:extLst>
          </p:nvPr>
        </p:nvGraphicFramePr>
        <p:xfrm>
          <a:off x="2135188" y="6057900"/>
          <a:ext cx="7513637" cy="660400"/>
        </p:xfrm>
        <a:graphic>
          <a:graphicData uri="http://schemas.openxmlformats.org/presentationml/2006/ole">
            <mc:AlternateContent xmlns:mc="http://schemas.openxmlformats.org/markup-compatibility/2006">
              <mc:Choice xmlns:v="urn:schemas-microsoft-com:vml" Requires="v">
                <p:oleObj spid="_x0000_s744293" name="Equation" r:id="rId18" imgW="2895600" imgH="254000" progId="Equation.DSMT4">
                  <p:embed/>
                </p:oleObj>
              </mc:Choice>
              <mc:Fallback>
                <p:oleObj name="Equation" r:id="rId18" imgW="2895600" imgH="254000" progId="Equation.DSMT4">
                  <p:embed/>
                  <p:pic>
                    <p:nvPicPr>
                      <p:cNvPr id="0" name=""/>
                      <p:cNvPicPr/>
                      <p:nvPr/>
                    </p:nvPicPr>
                    <p:blipFill>
                      <a:blip r:embed="rId19"/>
                      <a:stretch>
                        <a:fillRect/>
                      </a:stretch>
                    </p:blipFill>
                    <p:spPr>
                      <a:xfrm>
                        <a:off x="2135188" y="6057900"/>
                        <a:ext cx="7513637" cy="660400"/>
                      </a:xfrm>
                      <a:prstGeom prst="rect">
                        <a:avLst/>
                      </a:prstGeom>
                    </p:spPr>
                  </p:pic>
                </p:oleObj>
              </mc:Fallback>
            </mc:AlternateContent>
          </a:graphicData>
        </a:graphic>
      </p:graphicFrame>
    </p:spTree>
    <p:extLst>
      <p:ext uri="{BB962C8B-B14F-4D97-AF65-F5344CB8AC3E}">
        <p14:creationId xmlns:p14="http://schemas.microsoft.com/office/powerpoint/2010/main" val="347948128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Kriging</a:t>
            </a:r>
            <a:r>
              <a:rPr lang="en-US" dirty="0"/>
              <a:t>/Gaussian Processes/Spatial Regression</a:t>
            </a:r>
            <a:br>
              <a:rPr lang="en-US" dirty="0"/>
            </a:br>
            <a:endParaRPr lang="en-US" dirty="0"/>
          </a:p>
        </p:txBody>
      </p:sp>
      <p:sp>
        <p:nvSpPr>
          <p:cNvPr id="3" name="Content Placeholder 2"/>
          <p:cNvSpPr>
            <a:spLocks noGrp="1"/>
          </p:cNvSpPr>
          <p:nvPr>
            <p:ph sz="quarter" idx="10"/>
          </p:nvPr>
        </p:nvSpPr>
        <p:spPr/>
        <p:txBody>
          <a:bodyPr/>
          <a:lstStyle/>
          <a:p>
            <a:r>
              <a:rPr lang="en-US" dirty="0" smtClean="0"/>
              <a:t>Maximum likelihood interpretation: leads to the same math.</a:t>
            </a:r>
            <a:endParaRPr lang="en-US" dirty="0"/>
          </a:p>
        </p:txBody>
      </p:sp>
      <p:graphicFrame>
        <p:nvGraphicFramePr>
          <p:cNvPr id="18" name="Content Placeholder 3"/>
          <p:cNvGraphicFramePr>
            <a:graphicFrameLocks noChangeAspect="1"/>
          </p:cNvGraphicFramePr>
          <p:nvPr>
            <p:extLst>
              <p:ext uri="{D42A27DB-BD31-4B8C-83A1-F6EECF244321}">
                <p14:modId xmlns:p14="http://schemas.microsoft.com/office/powerpoint/2010/main" val="2596617824"/>
              </p:ext>
            </p:extLst>
          </p:nvPr>
        </p:nvGraphicFramePr>
        <p:xfrm>
          <a:off x="2135188" y="6057900"/>
          <a:ext cx="7513637" cy="660400"/>
        </p:xfrm>
        <a:graphic>
          <a:graphicData uri="http://schemas.openxmlformats.org/presentationml/2006/ole">
            <mc:AlternateContent xmlns:mc="http://schemas.openxmlformats.org/markup-compatibility/2006">
              <mc:Choice xmlns:v="urn:schemas-microsoft-com:vml" Requires="v">
                <p:oleObj spid="_x0000_s745675" name="Equation" r:id="rId4" imgW="2895600" imgH="254000" progId="Equation.DSMT4">
                  <p:embed/>
                </p:oleObj>
              </mc:Choice>
              <mc:Fallback>
                <p:oleObj name="Equation" r:id="rId4" imgW="2895600" imgH="254000" progId="Equation.DSMT4">
                  <p:embed/>
                  <p:pic>
                    <p:nvPicPr>
                      <p:cNvPr id="0" name=""/>
                      <p:cNvPicPr/>
                      <p:nvPr/>
                    </p:nvPicPr>
                    <p:blipFill>
                      <a:blip r:embed="rId5"/>
                      <a:stretch>
                        <a:fillRect/>
                      </a:stretch>
                    </p:blipFill>
                    <p:spPr>
                      <a:xfrm>
                        <a:off x="2135188" y="6057900"/>
                        <a:ext cx="7513637" cy="660400"/>
                      </a:xfrm>
                      <a:prstGeom prst="rect">
                        <a:avLst/>
                      </a:prstGeom>
                    </p:spPr>
                  </p:pic>
                </p:oleObj>
              </mc:Fallback>
            </mc:AlternateContent>
          </a:graphicData>
        </a:graphic>
      </p:graphicFrame>
      <p:graphicFrame>
        <p:nvGraphicFramePr>
          <p:cNvPr id="21" name="Content Placeholder 3"/>
          <p:cNvGraphicFramePr>
            <a:graphicFrameLocks noChangeAspect="1"/>
          </p:cNvGraphicFramePr>
          <p:nvPr>
            <p:extLst>
              <p:ext uri="{D42A27DB-BD31-4B8C-83A1-F6EECF244321}">
                <p14:modId xmlns:p14="http://schemas.microsoft.com/office/powerpoint/2010/main" val="2574675239"/>
              </p:ext>
            </p:extLst>
          </p:nvPr>
        </p:nvGraphicFramePr>
        <p:xfrm>
          <a:off x="1311275" y="5430838"/>
          <a:ext cx="9128125" cy="660400"/>
        </p:xfrm>
        <a:graphic>
          <a:graphicData uri="http://schemas.openxmlformats.org/presentationml/2006/ole">
            <mc:AlternateContent xmlns:mc="http://schemas.openxmlformats.org/markup-compatibility/2006">
              <mc:Choice xmlns:v="urn:schemas-microsoft-com:vml" Requires="v">
                <p:oleObj spid="_x0000_s745676" name="Equation" r:id="rId6" imgW="3517900" imgH="254000" progId="Equation.DSMT4">
                  <p:embed/>
                </p:oleObj>
              </mc:Choice>
              <mc:Fallback>
                <p:oleObj name="Equation" r:id="rId6" imgW="3517900" imgH="254000" progId="Equation.DSMT4">
                  <p:embed/>
                  <p:pic>
                    <p:nvPicPr>
                      <p:cNvPr id="0" name=""/>
                      <p:cNvPicPr/>
                      <p:nvPr/>
                    </p:nvPicPr>
                    <p:blipFill>
                      <a:blip r:embed="rId7"/>
                      <a:stretch>
                        <a:fillRect/>
                      </a:stretch>
                    </p:blipFill>
                    <p:spPr>
                      <a:xfrm>
                        <a:off x="1311275" y="5430838"/>
                        <a:ext cx="9128125" cy="660400"/>
                      </a:xfrm>
                      <a:prstGeom prst="rect">
                        <a:avLst/>
                      </a:prstGeom>
                    </p:spPr>
                  </p:pic>
                </p:oleObj>
              </mc:Fallback>
            </mc:AlternateContent>
          </a:graphicData>
        </a:graphic>
      </p:graphicFrame>
    </p:spTree>
    <p:extLst>
      <p:ext uri="{BB962C8B-B14F-4D97-AF65-F5344CB8AC3E}">
        <p14:creationId xmlns:p14="http://schemas.microsoft.com/office/powerpoint/2010/main" val="1029233175"/>
      </p:ext>
    </p:extLst>
  </p:cSld>
  <p:clrMapOvr>
    <a:masterClrMapping/>
  </p:clrMapOvr>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Kriging</a:t>
            </a:r>
            <a:r>
              <a:rPr lang="en-US" dirty="0"/>
              <a:t>/Gaussian Processes/Spatial Regression</a:t>
            </a:r>
            <a:br>
              <a:rPr lang="en-US" dirty="0"/>
            </a:br>
            <a:endParaRPr lang="en-US" dirty="0"/>
          </a:p>
        </p:txBody>
      </p:sp>
      <p:sp>
        <p:nvSpPr>
          <p:cNvPr id="3" name="Content Placeholder 2"/>
          <p:cNvSpPr>
            <a:spLocks noGrp="1"/>
          </p:cNvSpPr>
          <p:nvPr>
            <p:ph sz="quarter" idx="10"/>
          </p:nvPr>
        </p:nvSpPr>
        <p:spPr/>
        <p:txBody>
          <a:bodyPr/>
          <a:lstStyle/>
          <a:p>
            <a:r>
              <a:rPr lang="en-US" dirty="0" smtClean="0"/>
              <a:t>Maximum likelihood interpretation: leads to the same math.</a:t>
            </a:r>
            <a:endParaRPr lang="en-US" dirty="0"/>
          </a:p>
        </p:txBody>
      </p:sp>
      <p:graphicFrame>
        <p:nvGraphicFramePr>
          <p:cNvPr id="18" name="Content Placeholder 3"/>
          <p:cNvGraphicFramePr>
            <a:graphicFrameLocks noChangeAspect="1"/>
          </p:cNvGraphicFramePr>
          <p:nvPr>
            <p:extLst>
              <p:ext uri="{D42A27DB-BD31-4B8C-83A1-F6EECF244321}">
                <p14:modId xmlns:p14="http://schemas.microsoft.com/office/powerpoint/2010/main" val="2402020189"/>
              </p:ext>
            </p:extLst>
          </p:nvPr>
        </p:nvGraphicFramePr>
        <p:xfrm>
          <a:off x="2119313" y="6057900"/>
          <a:ext cx="7545387" cy="660400"/>
        </p:xfrm>
        <a:graphic>
          <a:graphicData uri="http://schemas.openxmlformats.org/presentationml/2006/ole">
            <mc:AlternateContent xmlns:mc="http://schemas.openxmlformats.org/markup-compatibility/2006">
              <mc:Choice xmlns:v="urn:schemas-microsoft-com:vml" Requires="v">
                <p:oleObj spid="_x0000_s746889" name="Equation" r:id="rId4" imgW="2908300" imgH="254000" progId="Equation.DSMT4">
                  <p:embed/>
                </p:oleObj>
              </mc:Choice>
              <mc:Fallback>
                <p:oleObj name="Equation" r:id="rId4" imgW="2908300" imgH="254000" progId="Equation.DSMT4">
                  <p:embed/>
                  <p:pic>
                    <p:nvPicPr>
                      <p:cNvPr id="0" name=""/>
                      <p:cNvPicPr/>
                      <p:nvPr/>
                    </p:nvPicPr>
                    <p:blipFill>
                      <a:blip r:embed="rId5"/>
                      <a:stretch>
                        <a:fillRect/>
                      </a:stretch>
                    </p:blipFill>
                    <p:spPr>
                      <a:xfrm>
                        <a:off x="2119313" y="6057900"/>
                        <a:ext cx="7545387" cy="660400"/>
                      </a:xfrm>
                      <a:prstGeom prst="rect">
                        <a:avLst/>
                      </a:prstGeom>
                    </p:spPr>
                  </p:pic>
                </p:oleObj>
              </mc:Fallback>
            </mc:AlternateContent>
          </a:graphicData>
        </a:graphic>
      </p:graphicFrame>
      <p:graphicFrame>
        <p:nvGraphicFramePr>
          <p:cNvPr id="19" name="Content Placeholder 3"/>
          <p:cNvGraphicFramePr>
            <a:graphicFrameLocks noChangeAspect="1"/>
          </p:cNvGraphicFramePr>
          <p:nvPr>
            <p:extLst>
              <p:ext uri="{D42A27DB-BD31-4B8C-83A1-F6EECF244321}">
                <p14:modId xmlns:p14="http://schemas.microsoft.com/office/powerpoint/2010/main" val="3765574637"/>
              </p:ext>
            </p:extLst>
          </p:nvPr>
        </p:nvGraphicFramePr>
        <p:xfrm>
          <a:off x="2622527" y="2065859"/>
          <a:ext cx="8976780" cy="1208781"/>
        </p:xfrm>
        <a:graphic>
          <a:graphicData uri="http://schemas.openxmlformats.org/presentationml/2006/ole">
            <mc:AlternateContent xmlns:mc="http://schemas.openxmlformats.org/markup-compatibility/2006">
              <mc:Choice xmlns:v="urn:schemas-microsoft-com:vml" Requires="v">
                <p:oleObj spid="_x0000_s746890" name="Equation" r:id="rId6" imgW="3403600" imgH="457200" progId="Equation.DSMT4">
                  <p:embed/>
                </p:oleObj>
              </mc:Choice>
              <mc:Fallback>
                <p:oleObj name="Equation" r:id="rId6" imgW="3403600" imgH="457200" progId="Equation.DSMT4">
                  <p:embed/>
                  <p:pic>
                    <p:nvPicPr>
                      <p:cNvPr id="0" name=""/>
                      <p:cNvPicPr/>
                      <p:nvPr/>
                    </p:nvPicPr>
                    <p:blipFill>
                      <a:blip r:embed="rId7"/>
                      <a:stretch>
                        <a:fillRect/>
                      </a:stretch>
                    </p:blipFill>
                    <p:spPr>
                      <a:xfrm>
                        <a:off x="2622527" y="2065859"/>
                        <a:ext cx="8976780" cy="1208781"/>
                      </a:xfrm>
                      <a:prstGeom prst="rect">
                        <a:avLst/>
                      </a:prstGeom>
                    </p:spPr>
                  </p:pic>
                </p:oleObj>
              </mc:Fallback>
            </mc:AlternateContent>
          </a:graphicData>
        </a:graphic>
      </p:graphicFrame>
      <p:sp>
        <p:nvSpPr>
          <p:cNvPr id="20" name="Rectangle 19"/>
          <p:cNvSpPr/>
          <p:nvPr/>
        </p:nvSpPr>
        <p:spPr>
          <a:xfrm>
            <a:off x="118533" y="2302924"/>
            <a:ext cx="11683974" cy="1828809"/>
          </a:xfrm>
          <a:prstGeom prst="rect">
            <a:avLst/>
          </a:prstGeom>
          <a:no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2556907" y="3200408"/>
            <a:ext cx="2607733" cy="830997"/>
          </a:xfrm>
          <a:prstGeom prst="rect">
            <a:avLst/>
          </a:prstGeom>
          <a:noFill/>
        </p:spPr>
        <p:txBody>
          <a:bodyPr wrap="square" rtlCol="0">
            <a:spAutoFit/>
          </a:bodyPr>
          <a:lstStyle/>
          <a:p>
            <a:pPr algn="ctr"/>
            <a:r>
              <a:rPr lang="en-US" sz="2400" dirty="0" smtClean="0">
                <a:latin typeface="Times"/>
                <a:cs typeface="Times"/>
              </a:rPr>
              <a:t>Variance of prediction error</a:t>
            </a:r>
            <a:endParaRPr lang="en-US" sz="2400" dirty="0">
              <a:latin typeface="Times"/>
              <a:cs typeface="Times"/>
            </a:endParaRPr>
          </a:p>
        </p:txBody>
      </p:sp>
      <p:graphicFrame>
        <p:nvGraphicFramePr>
          <p:cNvPr id="22" name="Content Placeholder 3"/>
          <p:cNvGraphicFramePr>
            <a:graphicFrameLocks noChangeAspect="1"/>
          </p:cNvGraphicFramePr>
          <p:nvPr>
            <p:extLst>
              <p:ext uri="{D42A27DB-BD31-4B8C-83A1-F6EECF244321}">
                <p14:modId xmlns:p14="http://schemas.microsoft.com/office/powerpoint/2010/main" val="3586849563"/>
              </p:ext>
            </p:extLst>
          </p:nvPr>
        </p:nvGraphicFramePr>
        <p:xfrm>
          <a:off x="5575300" y="3287713"/>
          <a:ext cx="5057775" cy="744537"/>
        </p:xfrm>
        <a:graphic>
          <a:graphicData uri="http://schemas.openxmlformats.org/presentationml/2006/ole">
            <mc:AlternateContent xmlns:mc="http://schemas.openxmlformats.org/markup-compatibility/2006">
              <mc:Choice xmlns:v="urn:schemas-microsoft-com:vml" Requires="v">
                <p:oleObj spid="_x0000_s746891" name="Equation" r:id="rId8" imgW="1727200" imgH="254000" progId="Equation.DSMT4">
                  <p:embed/>
                </p:oleObj>
              </mc:Choice>
              <mc:Fallback>
                <p:oleObj name="Equation" r:id="rId8" imgW="1727200" imgH="254000" progId="Equation.DSMT4">
                  <p:embed/>
                  <p:pic>
                    <p:nvPicPr>
                      <p:cNvPr id="0" name=""/>
                      <p:cNvPicPr/>
                      <p:nvPr/>
                    </p:nvPicPr>
                    <p:blipFill>
                      <a:blip r:embed="rId9"/>
                      <a:stretch>
                        <a:fillRect/>
                      </a:stretch>
                    </p:blipFill>
                    <p:spPr>
                      <a:xfrm>
                        <a:off x="5575300" y="3287713"/>
                        <a:ext cx="5057775" cy="744537"/>
                      </a:xfrm>
                      <a:prstGeom prst="rect">
                        <a:avLst/>
                      </a:prstGeom>
                    </p:spPr>
                  </p:pic>
                </p:oleObj>
              </mc:Fallback>
            </mc:AlternateContent>
          </a:graphicData>
        </a:graphic>
      </p:graphicFrame>
      <p:sp>
        <p:nvSpPr>
          <p:cNvPr id="4" name="TextBox 3"/>
          <p:cNvSpPr txBox="1"/>
          <p:nvPr/>
        </p:nvSpPr>
        <p:spPr>
          <a:xfrm>
            <a:off x="237062" y="2777071"/>
            <a:ext cx="2184401" cy="954107"/>
          </a:xfrm>
          <a:prstGeom prst="rect">
            <a:avLst/>
          </a:prstGeom>
          <a:noFill/>
        </p:spPr>
        <p:txBody>
          <a:bodyPr wrap="square" rtlCol="0">
            <a:spAutoFit/>
          </a:bodyPr>
          <a:lstStyle/>
          <a:p>
            <a:r>
              <a:rPr lang="en-US" sz="2800" dirty="0" smtClean="0">
                <a:latin typeface="Segoe"/>
                <a:cs typeface="Segoe"/>
              </a:rPr>
              <a:t>From optimization:</a:t>
            </a:r>
            <a:endParaRPr lang="en-US" sz="2800" dirty="0">
              <a:latin typeface="Segoe"/>
              <a:cs typeface="Segoe"/>
            </a:endParaRPr>
          </a:p>
        </p:txBody>
      </p:sp>
      <p:graphicFrame>
        <p:nvGraphicFramePr>
          <p:cNvPr id="24" name="Content Placeholder 3"/>
          <p:cNvGraphicFramePr>
            <a:graphicFrameLocks noChangeAspect="1"/>
          </p:cNvGraphicFramePr>
          <p:nvPr>
            <p:extLst>
              <p:ext uri="{D42A27DB-BD31-4B8C-83A1-F6EECF244321}">
                <p14:modId xmlns:p14="http://schemas.microsoft.com/office/powerpoint/2010/main" val="2574675239"/>
              </p:ext>
            </p:extLst>
          </p:nvPr>
        </p:nvGraphicFramePr>
        <p:xfrm>
          <a:off x="1311275" y="5430838"/>
          <a:ext cx="9128125" cy="660400"/>
        </p:xfrm>
        <a:graphic>
          <a:graphicData uri="http://schemas.openxmlformats.org/presentationml/2006/ole">
            <mc:AlternateContent xmlns:mc="http://schemas.openxmlformats.org/markup-compatibility/2006">
              <mc:Choice xmlns:v="urn:schemas-microsoft-com:vml" Requires="v">
                <p:oleObj spid="_x0000_s746892" name="Equation" r:id="rId10" imgW="3517900" imgH="254000" progId="Equation.DSMT4">
                  <p:embed/>
                </p:oleObj>
              </mc:Choice>
              <mc:Fallback>
                <p:oleObj name="Equation" r:id="rId10" imgW="3517900" imgH="254000" progId="Equation.DSMT4">
                  <p:embed/>
                  <p:pic>
                    <p:nvPicPr>
                      <p:cNvPr id="0" name=""/>
                      <p:cNvPicPr/>
                      <p:nvPr/>
                    </p:nvPicPr>
                    <p:blipFill>
                      <a:blip r:embed="rId11"/>
                      <a:stretch>
                        <a:fillRect/>
                      </a:stretch>
                    </p:blipFill>
                    <p:spPr>
                      <a:xfrm>
                        <a:off x="1311275" y="5430838"/>
                        <a:ext cx="9128125" cy="660400"/>
                      </a:xfrm>
                      <a:prstGeom prst="rect">
                        <a:avLst/>
                      </a:prstGeom>
                    </p:spPr>
                  </p:pic>
                </p:oleObj>
              </mc:Fallback>
            </mc:AlternateContent>
          </a:graphicData>
        </a:graphic>
      </p:graphicFrame>
    </p:spTree>
    <p:extLst>
      <p:ext uri="{BB962C8B-B14F-4D97-AF65-F5344CB8AC3E}">
        <p14:creationId xmlns:p14="http://schemas.microsoft.com/office/powerpoint/2010/main" val="3054390320"/>
      </p:ext>
    </p:extLst>
  </p:cSld>
  <p:clrMapOvr>
    <a:masterClrMapping/>
  </p:clrMapOvr>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0"/>
          </p:nvPr>
        </p:nvSpPr>
        <p:spPr>
          <a:xfrm>
            <a:off x="311679" y="981826"/>
            <a:ext cx="11525250" cy="5290388"/>
          </a:xfrm>
        </p:spPr>
        <p:txBody>
          <a:bodyPr/>
          <a:lstStyle/>
          <a:p>
            <a:r>
              <a:rPr lang="en-US" dirty="0" smtClean="0"/>
              <a:t>Excellent modeling tool.</a:t>
            </a:r>
          </a:p>
          <a:p>
            <a:r>
              <a:rPr lang="en-US" dirty="0" smtClean="0"/>
              <a:t>The dimensionality of the input space does not matter. We just need to be able to estimate </a:t>
            </a:r>
            <a:r>
              <a:rPr lang="en-US" dirty="0" err="1" smtClean="0"/>
              <a:t>covariances</a:t>
            </a:r>
            <a:r>
              <a:rPr lang="en-US" dirty="0" smtClean="0"/>
              <a:t> </a:t>
            </a:r>
            <a:r>
              <a:rPr lang="en-US" i="1" dirty="0" smtClean="0">
                <a:latin typeface="Times"/>
                <a:cs typeface="Times"/>
              </a:rPr>
              <a:t>k(</a:t>
            </a:r>
            <a:r>
              <a:rPr lang="en-US" i="1" dirty="0" err="1" smtClean="0">
                <a:latin typeface="Times"/>
                <a:cs typeface="Times"/>
              </a:rPr>
              <a:t>x,x</a:t>
            </a:r>
            <a:r>
              <a:rPr lang="en-US" i="1" dirty="0" smtClean="0">
                <a:latin typeface="Times"/>
                <a:cs typeface="Times"/>
              </a:rPr>
              <a:t>)</a:t>
            </a:r>
            <a:r>
              <a:rPr lang="en-US" dirty="0" smtClean="0"/>
              <a:t>. </a:t>
            </a:r>
          </a:p>
          <a:p>
            <a:r>
              <a:rPr lang="en-US" i="1" dirty="0" smtClean="0">
                <a:latin typeface="Times"/>
                <a:cs typeface="Times"/>
              </a:rPr>
              <a:t>k</a:t>
            </a:r>
            <a:r>
              <a:rPr lang="en-US" dirty="0" smtClean="0"/>
              <a:t> can be arbitrarily complicated.</a:t>
            </a:r>
          </a:p>
          <a:p>
            <a:r>
              <a:rPr lang="en-US" dirty="0" smtClean="0"/>
              <a:t>We can easily adapt the technique to use different local means.</a:t>
            </a:r>
          </a:p>
          <a:p>
            <a:r>
              <a:rPr lang="en-US" dirty="0" smtClean="0"/>
              <a:t>Vanilla Gaussian Processes scale badly (cubically) in the number of points. Can’t do it for more than a few thousand points without having to use fancier techniques.</a:t>
            </a:r>
            <a:endParaRPr lang="en-US" dirty="0"/>
          </a:p>
        </p:txBody>
      </p:sp>
    </p:spTree>
    <p:extLst>
      <p:ext uri="{BB962C8B-B14F-4D97-AF65-F5344CB8AC3E}">
        <p14:creationId xmlns:p14="http://schemas.microsoft.com/office/powerpoint/2010/main" val="106507772"/>
      </p:ext>
    </p:extLst>
  </p:cSld>
  <p:clrMapOvr>
    <a:masterClrMapping/>
  </p:clrMapOvr>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9836340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“Point” data</a:t>
            </a:r>
            <a:endParaRPr lang="en-US" dirty="0"/>
          </a:p>
        </p:txBody>
      </p:sp>
      <p:pic>
        <p:nvPicPr>
          <p:cNvPr id="6" name="Picture 5" descr="Screen Shot 2016-07-08 at 11.58.5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5058" y="1000676"/>
            <a:ext cx="5483875" cy="5284327"/>
          </a:xfrm>
          <a:prstGeom prst="rect">
            <a:avLst/>
          </a:prstGeom>
        </p:spPr>
      </p:pic>
      <p:sp>
        <p:nvSpPr>
          <p:cNvPr id="3" name="Content Placeholder 2"/>
          <p:cNvSpPr>
            <a:spLocks noGrp="1"/>
          </p:cNvSpPr>
          <p:nvPr>
            <p:ph sz="quarter" idx="10"/>
          </p:nvPr>
        </p:nvSpPr>
        <p:spPr>
          <a:xfrm>
            <a:off x="379413" y="1388226"/>
            <a:ext cx="5566261" cy="4962219"/>
          </a:xfrm>
        </p:spPr>
        <p:txBody>
          <a:bodyPr/>
          <a:lstStyle/>
          <a:p>
            <a:r>
              <a:rPr lang="en-US" dirty="0" smtClean="0"/>
              <a:t>How to compute distances between 2 crimes?</a:t>
            </a:r>
            <a:endParaRPr lang="en-US" dirty="0"/>
          </a:p>
          <a:p>
            <a:pPr lvl="1"/>
            <a:r>
              <a:rPr lang="en-US" dirty="0" smtClean="0"/>
              <a:t>Physical distance</a:t>
            </a:r>
            <a:endParaRPr lang="en-US" dirty="0"/>
          </a:p>
        </p:txBody>
      </p:sp>
    </p:spTree>
    <p:extLst>
      <p:ext uri="{BB962C8B-B14F-4D97-AF65-F5344CB8AC3E}">
        <p14:creationId xmlns:p14="http://schemas.microsoft.com/office/powerpoint/2010/main" val="308802814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1E57C78B9F604FB8BAD296D1460E2A" ma:contentTypeVersion="1" ma:contentTypeDescription="Create a new document." ma:contentTypeScope="" ma:versionID="fb382fe2362acd2155f454904f478e4d">
  <xsd:schema xmlns:xsd="http://www.w3.org/2001/XMLSchema" xmlns:xs="http://www.w3.org/2001/XMLSchema" xmlns:p="http://schemas.microsoft.com/office/2006/metadata/properties" xmlns:ns3="636b0322-90fb-440c-9cbc-22749e7231e9" targetNamespace="http://schemas.microsoft.com/office/2006/metadata/properties" ma:root="true" ma:fieldsID="b9887c63ce4710c1aeb75a5f03aecb69" ns3:_="">
    <xsd:import namespace="636b0322-90fb-440c-9cbc-22749e7231e9"/>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6b0322-90fb-440c-9cbc-22749e7231e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6DB243D-F585-435F-A2EA-E3678FDD33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6b0322-90fb-440c-9cbc-22749e7231e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025FDD9-4C58-4084-9F89-0E6ADD6FFF55}">
  <ds:schemaRefs>
    <ds:schemaRef ds:uri="http://schemas.microsoft.com/office/2006/metadata/properties"/>
    <ds:schemaRef ds:uri="636b0322-90fb-440c-9cbc-22749e7231e9"/>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B0CA13EC-1D3C-4D6F-8D1C-E8A452CFC79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12503</TotalTime>
  <Words>8811</Words>
  <Application>Microsoft Macintosh PowerPoint</Application>
  <PresentationFormat>Custom</PresentationFormat>
  <Paragraphs>780</Paragraphs>
  <Slides>88</Slides>
  <Notes>80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88</vt:i4>
      </vt:variant>
    </vt:vector>
  </HeadingPairs>
  <TitlesOfParts>
    <vt:vector size="90" baseType="lpstr">
      <vt:lpstr>1_Office Theme</vt:lpstr>
      <vt:lpstr>Equation</vt:lpstr>
      <vt:lpstr>PowerPoint Presentation</vt:lpstr>
      <vt:lpstr>Spatial data</vt:lpstr>
      <vt:lpstr>What will we do with spatial data</vt:lpstr>
      <vt:lpstr>Spatial Analysis</vt:lpstr>
      <vt:lpstr>Spatial Data Has Specific Characteristics</vt:lpstr>
      <vt:lpstr>“Point” data</vt:lpstr>
      <vt:lpstr>“Point” data</vt:lpstr>
      <vt:lpstr>“Point” data – things to think about</vt:lpstr>
      <vt:lpstr>“Point” data</vt:lpstr>
      <vt:lpstr>“Point” data</vt:lpstr>
      <vt:lpstr>“Point” data</vt:lpstr>
      <vt:lpstr>Distance matrix</vt:lpstr>
      <vt:lpstr>Coordinate Systems</vt:lpstr>
      <vt:lpstr>Space-time data</vt:lpstr>
      <vt:lpstr>Labeled data</vt:lpstr>
      <vt:lpstr>KDE</vt:lpstr>
      <vt:lpstr>Kernel Density Estimation</vt:lpstr>
      <vt:lpstr>Kernel Density Estimation</vt:lpstr>
      <vt:lpstr>Kernel Density Estimation</vt:lpstr>
      <vt:lpstr>PowerPoint Presentation</vt:lpstr>
      <vt:lpstr>PowerPoint Presentation</vt:lpstr>
      <vt:lpstr>PowerPoint Presentation</vt:lpstr>
      <vt:lpstr>Kernel Density Estimation</vt:lpstr>
      <vt:lpstr>Kernel Density Estimation</vt:lpstr>
      <vt:lpstr>Kernel Density Estimation</vt:lpstr>
      <vt:lpstr>Kernel Density Estimation</vt:lpstr>
      <vt:lpstr>Kernel Density Estimation</vt:lpstr>
      <vt:lpstr>Kernel Density Estimation</vt:lpstr>
      <vt:lpstr>K Nearest Neighbor (KNN)</vt:lpstr>
      <vt:lpstr>K Nearest Neighbor (KNN)</vt:lpstr>
      <vt:lpstr>KNN</vt:lpstr>
      <vt:lpstr>KNN</vt:lpstr>
      <vt:lpstr>KNN for regression</vt:lpstr>
      <vt:lpstr>Making K-NN More Powerful</vt:lpstr>
      <vt:lpstr>Pros/Cons to K-NN</vt:lpstr>
      <vt:lpstr>Spatial Poisson Processes</vt:lpstr>
      <vt:lpstr>Spatial Poisson Processes</vt:lpstr>
      <vt:lpstr>Spatial Poisson Processes</vt:lpstr>
      <vt:lpstr>Spatial Poisson Processes</vt:lpstr>
      <vt:lpstr>Spatial Poisson Processes</vt:lpstr>
      <vt:lpstr>Spatial Poisson Processes</vt:lpstr>
      <vt:lpstr>Spatial Poisson Processes</vt:lpstr>
      <vt:lpstr>Spatial Poisson Processes</vt:lpstr>
      <vt:lpstr>Spatial Poisson Processes</vt:lpstr>
      <vt:lpstr>Variograms</vt:lpstr>
      <vt:lpstr>Variograms</vt:lpstr>
      <vt:lpstr>PowerPoint Presentation</vt:lpstr>
      <vt:lpstr>PowerPoint Presentation</vt:lpstr>
      <vt:lpstr>Variogram</vt:lpstr>
      <vt:lpstr>PowerPoint Presentation</vt:lpstr>
      <vt:lpstr>Variogram</vt:lpstr>
      <vt:lpstr>Variogram</vt:lpstr>
      <vt:lpstr>Variogram</vt:lpstr>
      <vt:lpstr>PowerPoint Presentation</vt:lpstr>
      <vt:lpstr>Variogram</vt:lpstr>
      <vt:lpstr>Variogram</vt:lpstr>
      <vt:lpstr>Variogram</vt:lpstr>
      <vt:lpstr>Variogram</vt:lpstr>
      <vt:lpstr>Variogram</vt:lpstr>
      <vt:lpstr>Variogram</vt:lpstr>
      <vt:lpstr>Variogram</vt:lpstr>
      <vt:lpstr>Variogram</vt:lpstr>
      <vt:lpstr>Kriging/Gaussian Processes/Spatial Regression</vt:lpstr>
      <vt:lpstr>Kriging/Gaussian Processes/Spatial Regression</vt:lpstr>
      <vt:lpstr>Kriging/Gaussian Processes/Spatial Regression</vt:lpstr>
      <vt:lpstr>Kriging/Gaussian Processes/Spatial Regression</vt:lpstr>
      <vt:lpstr>Kriging/Gaussian Processes/Spatial Regression</vt:lpstr>
      <vt:lpstr>Kriging/Gaussian Processes/Spatial Regression</vt:lpstr>
      <vt:lpstr>Kriging/Gaussian Processes/Spatial Regression</vt:lpstr>
      <vt:lpstr>Kriging/Gaussian Processes/Spatial Regression Part 2</vt:lpstr>
      <vt:lpstr>Kriging/Gaussian Processes/Spatial Regression</vt:lpstr>
      <vt:lpstr>Kriging/Gaussian Processes/Spatial Regression</vt:lpstr>
      <vt:lpstr>Kriging/Gaussian Processes/Spatial Regression</vt:lpstr>
      <vt:lpstr>Kriging/Gaussian Processes/Spatial Regression</vt:lpstr>
      <vt:lpstr>Kriging/Gaussian Processes/Spatial Regression</vt:lpstr>
      <vt:lpstr>Kriging/Gaussian Processes/Spatial Regression</vt:lpstr>
      <vt:lpstr>Kriging/Gaussian Processes/Spatial Regression</vt:lpstr>
      <vt:lpstr>Kriging/Gaussian Processes/Spatial Regression</vt:lpstr>
      <vt:lpstr>Kriging/Gaussian Processes/Spatial Regression</vt:lpstr>
      <vt:lpstr>PowerPoint Presentation</vt:lpstr>
      <vt:lpstr>Kriging/Gaussian Processes/Spatial Regression</vt:lpstr>
      <vt:lpstr>Kriging/Gaussian Processes/Spatial Regression </vt:lpstr>
      <vt:lpstr>Kriging/Gaussian Processes/Spatial Regression </vt:lpstr>
      <vt:lpstr>Kriging/Gaussian Processes/Spatial Regression </vt:lpstr>
      <vt:lpstr>Kriging/Gaussian Processes/Spatial Regression </vt:lpstr>
      <vt:lpstr>Kriging/Gaussian Processes/Spatial Regression </vt:lpstr>
      <vt:lpstr>Notes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Frank Gartland</dc:creator>
  <cp:lastModifiedBy>Cynthia Rudin</cp:lastModifiedBy>
  <cp:revision>614</cp:revision>
  <dcterms:created xsi:type="dcterms:W3CDTF">2015-06-26T17:24:48Z</dcterms:created>
  <dcterms:modified xsi:type="dcterms:W3CDTF">2016-07-20T15:55:25Z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0x010100391E57C78B9F604FB8BAD296D1460E2A</vt:lpwstr>
  </property>
  <property fmtid="{D5CDD505-2E9C-101B-9397-08002B2CF9AE}" pid="3" name="IsMyDocuments">
    <vt:bool>true</vt:bool>
  </property>
  <property fmtid="{D5CDD505-2E9C-101B-9397-08002B2CF9AE}" pid="4" name="Related Type Document">
    <vt:lpwstr/>
  </property>
  <property fmtid="{D5CDD505-2E9C-101B-9397-08002B2CF9AE}" pid="5" name="Document Tag">
    <vt:lpwstr>24;#Content Templates|bdbbc9aa-4892-4816-9e36-bf1120da60e9</vt:lpwstr>
  </property>
  <property fmtid="{D5CDD505-2E9C-101B-9397-08002B2CF9AE}" pid="6" name="TaxKeyword">
    <vt:lpwstr/>
  </property>
  <property fmtid="{D5CDD505-2E9C-101B-9397-08002B2CF9AE}" pid="7" name="DocVizPreviewMetadata_Count">
    <vt:i4>12</vt:i4>
  </property>
  <property fmtid="{D5CDD505-2E9C-101B-9397-08002B2CF9AE}" pid="8" name="DocVizPreviewMetadata_0">
    <vt:lpwstr>300x168x2</vt:lpwstr>
  </property>
</Properties>
</file>

<file path=docProps/thumbnail.jpeg>
</file>